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058400" cx="7772400"/>
  <p:notesSz cx="7772400" cy="10058400"/>
  <p:embeddedFontLst>
    <p:embeddedFont>
      <p:font typeface="Montserrat SemiBold"/>
      <p:regular r:id="rId15"/>
      <p:bold r:id="rId16"/>
      <p:italic r:id="rId17"/>
      <p:boldItalic r:id="rId18"/>
    </p:embeddedFont>
    <p:embeddedFont>
      <p:font typeface="Montserrat"/>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guide id="3" pos="1669">
          <p15:clr>
            <a:srgbClr val="747775"/>
          </p15:clr>
        </p15:guide>
      </p15:sldGuideLst>
    </p:ext>
    <p:ext uri="GoogleSlidesCustomDataVersion2">
      <go:slidesCustomData xmlns:go="http://customooxmlschemas.google.com/" r:id="rId23" roundtripDataSignature="AMtx7mj9TFjF7je3JhBv0ePXngDRcIQp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1D6B0F9-9A65-4DFF-8A80-4870CCE1EAB0}">
  <a:tblStyle styleId="{01D6B0F9-9A65-4DFF-8A80-4870CCE1EAB0}" styleName="Table_0">
    <a:wholeTbl>
      <a:tcTxStyle b="off" i="off">
        <a:font>
          <a:latin typeface="Calibri"/>
          <a:ea typeface="Calibri"/>
          <a:cs typeface="Calibri"/>
        </a:font>
        <a:srgbClr val="000000"/>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 pos="1669"/>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11" Type="http://schemas.openxmlformats.org/officeDocument/2006/relationships/slide" Target="slides/slide5.xml"/><Relationship Id="rId22" Type="http://schemas.openxmlformats.org/officeDocument/2006/relationships/font" Target="fonts/Montserrat-boldItalic.fntdata"/><Relationship Id="rId10" Type="http://schemas.openxmlformats.org/officeDocument/2006/relationships/slide" Target="slides/slide4.xml"/><Relationship Id="rId21" Type="http://schemas.openxmlformats.org/officeDocument/2006/relationships/font" Target="fonts/Montserrat-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MontserratSemiBold-regular.fntdata"/><Relationship Id="rId14" Type="http://schemas.openxmlformats.org/officeDocument/2006/relationships/slide" Target="slides/slide8.xml"/><Relationship Id="rId17" Type="http://schemas.openxmlformats.org/officeDocument/2006/relationships/font" Target="fonts/MontserratSemiBold-italic.fntdata"/><Relationship Id="rId16" Type="http://schemas.openxmlformats.org/officeDocument/2006/relationships/font" Target="fonts/MontserratSemiBold-bold.fntdata"/><Relationship Id="rId5" Type="http://schemas.openxmlformats.org/officeDocument/2006/relationships/slideMaster" Target="slideMasters/slideMaster1.xml"/><Relationship Id="rId19" Type="http://schemas.openxmlformats.org/officeDocument/2006/relationships/font" Target="fonts/Montserrat-regular.fntdata"/><Relationship Id="rId6" Type="http://schemas.openxmlformats.org/officeDocument/2006/relationships/notesMaster" Target="notesMasters/notesMaster1.xml"/><Relationship Id="rId18" Type="http://schemas.openxmlformats.org/officeDocument/2006/relationships/font" Target="fonts/MontserratSemiBold-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77225" y="4777725"/>
            <a:ext cx="6217900" cy="45262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1:notes"/>
          <p:cNvSpPr txBox="1"/>
          <p:nvPr>
            <p:ph idx="1" type="body"/>
          </p:nvPr>
        </p:nvSpPr>
        <p:spPr>
          <a:xfrm>
            <a:off x="777225" y="4777725"/>
            <a:ext cx="6217900" cy="45262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 name="Google Shape;42;p1: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71b85c4be4_0_151: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 name="Google Shape;62;g271b85c4be4_0_151: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3b4a1e5994_0_59: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g33b4a1e5994_0_59: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5e1b121f7a_0_0: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 name="Google Shape;132;g35e1b121f7a_0_0: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889a2d0fa9_0_0: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2" name="Google Shape;162;g3889a2d0fa9_0_0: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7ff7df971c_0_37: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3" name="Google Shape;203;g27ff7df971c_0_37: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71b85c4be4_0_0:notes"/>
          <p:cNvSpPr txBox="1"/>
          <p:nvPr>
            <p:ph idx="1" type="body"/>
          </p:nvPr>
        </p:nvSpPr>
        <p:spPr>
          <a:xfrm>
            <a:off x="777225" y="4777725"/>
            <a:ext cx="6217800" cy="452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7" name="Google Shape;237;g271b85c4be4_0_0:notes"/>
          <p:cNvSpPr/>
          <p:nvPr>
            <p:ph idx="2" type="sldImg"/>
          </p:nvPr>
        </p:nvSpPr>
        <p:spPr>
          <a:xfrm>
            <a:off x="2428875" y="754063"/>
            <a:ext cx="29146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8:notes"/>
          <p:cNvSpPr txBox="1"/>
          <p:nvPr>
            <p:ph idx="1" type="body"/>
          </p:nvPr>
        </p:nvSpPr>
        <p:spPr>
          <a:xfrm>
            <a:off x="777225" y="4777725"/>
            <a:ext cx="6217900" cy="45262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6" name="Google Shape;286;p8: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2" name="Shape 12"/>
        <p:cNvGrpSpPr/>
        <p:nvPr/>
      </p:nvGrpSpPr>
      <p:grpSpPr>
        <a:xfrm>
          <a:off x="0" y="0"/>
          <a:ext cx="0" cy="0"/>
          <a:chOff x="0" y="0"/>
          <a:chExt cx="0" cy="0"/>
        </a:xfrm>
      </p:grpSpPr>
      <p:sp>
        <p:nvSpPr>
          <p:cNvPr id="13" name="Google Shape;13;p10"/>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0"/>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0"/>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6" name="Shape 16"/>
        <p:cNvGrpSpPr/>
        <p:nvPr/>
      </p:nvGrpSpPr>
      <p:grpSpPr>
        <a:xfrm>
          <a:off x="0" y="0"/>
          <a:ext cx="0" cy="0"/>
          <a:chOff x="0" y="0"/>
          <a:chExt cx="0" cy="0"/>
        </a:xfrm>
      </p:grpSpPr>
      <p:sp>
        <p:nvSpPr>
          <p:cNvPr id="17" name="Google Shape;17;p11"/>
          <p:cNvSpPr txBox="1"/>
          <p:nvPr>
            <p:ph type="ctrTitle"/>
          </p:nvPr>
        </p:nvSpPr>
        <p:spPr>
          <a:xfrm>
            <a:off x="582930" y="3118104"/>
            <a:ext cx="6606540" cy="2112264"/>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1"/>
          <p:cNvSpPr txBox="1"/>
          <p:nvPr>
            <p:ph idx="1" type="subTitle"/>
          </p:nvPr>
        </p:nvSpPr>
        <p:spPr>
          <a:xfrm>
            <a:off x="1165860" y="5632704"/>
            <a:ext cx="5440680" cy="2514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1"/>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1"/>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2" name="Shape 22"/>
        <p:cNvGrpSpPr/>
        <p:nvPr/>
      </p:nvGrpSpPr>
      <p:grpSpPr>
        <a:xfrm>
          <a:off x="0" y="0"/>
          <a:ext cx="0" cy="0"/>
          <a:chOff x="0" y="0"/>
          <a:chExt cx="0" cy="0"/>
        </a:xfrm>
      </p:grpSpPr>
      <p:sp>
        <p:nvSpPr>
          <p:cNvPr id="23" name="Google Shape;23;p12"/>
          <p:cNvSpPr txBox="1"/>
          <p:nvPr>
            <p:ph type="title"/>
          </p:nvPr>
        </p:nvSpPr>
        <p:spPr>
          <a:xfrm>
            <a:off x="388620" y="402336"/>
            <a:ext cx="6995160" cy="1609344"/>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2"/>
          <p:cNvSpPr txBox="1"/>
          <p:nvPr>
            <p:ph idx="1" type="body"/>
          </p:nvPr>
        </p:nvSpPr>
        <p:spPr>
          <a:xfrm>
            <a:off x="388620" y="2313432"/>
            <a:ext cx="6995160" cy="663854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5" name="Google Shape;25;p12"/>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2"/>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8" name="Shape 28"/>
        <p:cNvGrpSpPr/>
        <p:nvPr/>
      </p:nvGrpSpPr>
      <p:grpSpPr>
        <a:xfrm>
          <a:off x="0" y="0"/>
          <a:ext cx="0" cy="0"/>
          <a:chOff x="0" y="0"/>
          <a:chExt cx="0" cy="0"/>
        </a:xfrm>
      </p:grpSpPr>
      <p:sp>
        <p:nvSpPr>
          <p:cNvPr id="29" name="Google Shape;29;p13"/>
          <p:cNvSpPr txBox="1"/>
          <p:nvPr>
            <p:ph type="title"/>
          </p:nvPr>
        </p:nvSpPr>
        <p:spPr>
          <a:xfrm>
            <a:off x="388620" y="402336"/>
            <a:ext cx="6995160" cy="1609344"/>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3"/>
          <p:cNvSpPr txBox="1"/>
          <p:nvPr>
            <p:ph idx="1" type="body"/>
          </p:nvPr>
        </p:nvSpPr>
        <p:spPr>
          <a:xfrm>
            <a:off x="388620" y="2313432"/>
            <a:ext cx="3380994" cy="663854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1" name="Google Shape;31;p13"/>
          <p:cNvSpPr txBox="1"/>
          <p:nvPr>
            <p:ph idx="2" type="body"/>
          </p:nvPr>
        </p:nvSpPr>
        <p:spPr>
          <a:xfrm>
            <a:off x="4002786" y="2313432"/>
            <a:ext cx="3380994" cy="663854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2" name="Google Shape;32;p13"/>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3"/>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3"/>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5" name="Shape 35"/>
        <p:cNvGrpSpPr/>
        <p:nvPr/>
      </p:nvGrpSpPr>
      <p:grpSpPr>
        <a:xfrm>
          <a:off x="0" y="0"/>
          <a:ext cx="0" cy="0"/>
          <a:chOff x="0" y="0"/>
          <a:chExt cx="0" cy="0"/>
        </a:xfrm>
      </p:grpSpPr>
      <p:sp>
        <p:nvSpPr>
          <p:cNvPr id="36" name="Google Shape;36;p14"/>
          <p:cNvSpPr txBox="1"/>
          <p:nvPr>
            <p:ph type="title"/>
          </p:nvPr>
        </p:nvSpPr>
        <p:spPr>
          <a:xfrm>
            <a:off x="388620" y="402336"/>
            <a:ext cx="6995160" cy="1609344"/>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4"/>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4"/>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4"/>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p:nvPr/>
        </p:nvSpPr>
        <p:spPr>
          <a:xfrm>
            <a:off x="0" y="9683750"/>
            <a:ext cx="7772400" cy="374650"/>
          </a:xfrm>
          <a:custGeom>
            <a:rect b="b" l="l" r="r" t="t"/>
            <a:pathLst>
              <a:path extrusionOk="0" h="374650" w="7772400">
                <a:moveTo>
                  <a:pt x="0" y="374650"/>
                </a:moveTo>
                <a:lnTo>
                  <a:pt x="7772400" y="374650"/>
                </a:lnTo>
                <a:lnTo>
                  <a:pt x="7772400" y="0"/>
                </a:lnTo>
                <a:lnTo>
                  <a:pt x="0" y="0"/>
                </a:lnTo>
                <a:lnTo>
                  <a:pt x="0" y="374650"/>
                </a:lnTo>
                <a:close/>
              </a:path>
            </a:pathLst>
          </a:custGeom>
          <a:solidFill>
            <a:srgbClr val="E7E8E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 name="Google Shape;7;p9"/>
          <p:cNvSpPr txBox="1"/>
          <p:nvPr>
            <p:ph type="title"/>
          </p:nvPr>
        </p:nvSpPr>
        <p:spPr>
          <a:xfrm>
            <a:off x="388620" y="402336"/>
            <a:ext cx="6995160" cy="1609344"/>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9"/>
          <p:cNvSpPr txBox="1"/>
          <p:nvPr>
            <p:ph idx="1" type="body"/>
          </p:nvPr>
        </p:nvSpPr>
        <p:spPr>
          <a:xfrm>
            <a:off x="388620" y="2313432"/>
            <a:ext cx="6995160" cy="663854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9" name="Google Shape;9;p9"/>
          <p:cNvSpPr txBox="1"/>
          <p:nvPr>
            <p:ph idx="11" type="ftr"/>
          </p:nvPr>
        </p:nvSpPr>
        <p:spPr>
          <a:xfrm>
            <a:off x="2642616" y="9354312"/>
            <a:ext cx="2487168" cy="5029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9"/>
          <p:cNvSpPr txBox="1"/>
          <p:nvPr>
            <p:ph idx="10" type="dt"/>
          </p:nvPr>
        </p:nvSpPr>
        <p:spPr>
          <a:xfrm>
            <a:off x="388620" y="9354312"/>
            <a:ext cx="1787652" cy="5029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2" type="sldNum"/>
          </p:nvPr>
        </p:nvSpPr>
        <p:spPr>
          <a:xfrm>
            <a:off x="1419567" y="9806134"/>
            <a:ext cx="131444" cy="111125"/>
          </a:xfrm>
          <a:prstGeom prst="rect">
            <a:avLst/>
          </a:prstGeom>
          <a:noFill/>
          <a:ln>
            <a:noFill/>
          </a:ln>
        </p:spPr>
        <p:txBody>
          <a:bodyPr anchorCtr="0" anchor="t" bIns="0" lIns="0" spcFirstLastPara="1" rIns="0" wrap="square" tIns="0">
            <a:spAutoFit/>
          </a:bodyPr>
          <a:lstStyle>
            <a:lvl1pPr indent="0" lvl="0"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1pPr>
            <a:lvl2pPr indent="0" lvl="1"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2pPr>
            <a:lvl3pPr indent="0" lvl="2"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3pPr>
            <a:lvl4pPr indent="0" lvl="3"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4pPr>
            <a:lvl5pPr indent="0" lvl="4"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5pPr>
            <a:lvl6pPr indent="0" lvl="5"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6pPr>
            <a:lvl7pPr indent="0" lvl="6"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7pPr>
            <a:lvl8pPr indent="0" lvl="7"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8pPr>
            <a:lvl9pPr indent="0" lvl="8" marL="38100" marR="0" rtl="0" algn="l">
              <a:lnSpc>
                <a:spcPct val="100000"/>
              </a:lnSpc>
              <a:spcBef>
                <a:spcPts val="0"/>
              </a:spcBef>
              <a:spcAft>
                <a:spcPts val="0"/>
              </a:spcAft>
              <a:buClr>
                <a:srgbClr val="000000"/>
              </a:buClr>
              <a:buSzPts val="600"/>
              <a:buFont typeface="Arial"/>
              <a:buNone/>
              <a:defRPr b="0" i="0" sz="6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7.png"/><Relationship Id="rId4" Type="http://schemas.openxmlformats.org/officeDocument/2006/relationships/image" Target="../media/image31.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hyperlink" Target="mailto:LEASING@ONNI.COM" TargetMode="External"/><Relationship Id="rId8"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mailto:LEASING@ONNI.COM" TargetMode="External"/><Relationship Id="rId4" Type="http://schemas.openxmlformats.org/officeDocument/2006/relationships/image" Target="../media/image5.jpg"/><Relationship Id="rId10" Type="http://schemas.openxmlformats.org/officeDocument/2006/relationships/image" Target="../media/image3.jpg"/><Relationship Id="rId9" Type="http://schemas.openxmlformats.org/officeDocument/2006/relationships/hyperlink" Target="https://onni.com/property/commercial/14480-88-knox-way/" TargetMode="External"/><Relationship Id="rId5" Type="http://schemas.openxmlformats.org/officeDocument/2006/relationships/hyperlink" Target="https://onni.com/goldenears/" TargetMode="External"/><Relationship Id="rId6" Type="http://schemas.openxmlformats.org/officeDocument/2006/relationships/image" Target="../media/image6.png"/><Relationship Id="rId7" Type="http://schemas.openxmlformats.org/officeDocument/2006/relationships/hyperlink" Target="https://onni.com/goldenears/" TargetMode="External"/><Relationship Id="rId8"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mailto:LEASING@ONNI.COM" TargetMode="External"/><Relationship Id="rId4" Type="http://schemas.openxmlformats.org/officeDocument/2006/relationships/hyperlink" Target="https://onni.com/property/commercial/campbell-heights-west/" TargetMode="External"/><Relationship Id="rId10" Type="http://schemas.openxmlformats.org/officeDocument/2006/relationships/image" Target="../media/image8.png"/><Relationship Id="rId9" Type="http://schemas.openxmlformats.org/officeDocument/2006/relationships/hyperlink" Target="https://onni.com/goldenears/" TargetMode="External"/><Relationship Id="rId5" Type="http://schemas.openxmlformats.org/officeDocument/2006/relationships/image" Target="../media/image6.png"/><Relationship Id="rId6" Type="http://schemas.openxmlformats.org/officeDocument/2006/relationships/image" Target="../media/image10.jpg"/><Relationship Id="rId7" Type="http://schemas.openxmlformats.org/officeDocument/2006/relationships/hyperlink" Target="https://onni.com/goldenears/" TargetMode="External"/><Relationship Id="rId8"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mailto:LEASING@ONNI.COM" TargetMode="External"/><Relationship Id="rId4" Type="http://schemas.openxmlformats.org/officeDocument/2006/relationships/image" Target="../media/image12.jpg"/><Relationship Id="rId10" Type="http://schemas.openxmlformats.org/officeDocument/2006/relationships/image" Target="../media/image11.jpg"/><Relationship Id="rId9" Type="http://schemas.openxmlformats.org/officeDocument/2006/relationships/hyperlink" Target="https://onni.com/property/commercial/1533-broadway-st/" TargetMode="External"/><Relationship Id="rId5" Type="http://schemas.openxmlformats.org/officeDocument/2006/relationships/hyperlink" Target="https://onni.com/property/commercial/91-golden-drive/" TargetMode="External"/><Relationship Id="rId6" Type="http://schemas.openxmlformats.org/officeDocument/2006/relationships/image" Target="../media/image6.png"/><Relationship Id="rId7" Type="http://schemas.openxmlformats.org/officeDocument/2006/relationships/hyperlink" Target="https://onni.com/property/commercial/1525-broadway-st/" TargetMode="External"/><Relationship Id="rId8"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mailto:LEASING@ONNI.COM" TargetMode="External"/><Relationship Id="rId4" Type="http://schemas.openxmlformats.org/officeDocument/2006/relationships/hyperlink" Target="https://onni.com/property/commercial/1776-broadway-st/" TargetMode="External"/><Relationship Id="rId11" Type="http://schemas.openxmlformats.org/officeDocument/2006/relationships/image" Target="../media/image25.jpg"/><Relationship Id="rId10" Type="http://schemas.openxmlformats.org/officeDocument/2006/relationships/hyperlink" Target="https://onni.com/property/commercial/27353-58th-crescent/" TargetMode="External"/><Relationship Id="rId12" Type="http://schemas.openxmlformats.org/officeDocument/2006/relationships/hyperlink" Target="https://onni.com/property/commercial/27090-gloucester-way/" TargetMode="External"/><Relationship Id="rId9" Type="http://schemas.openxmlformats.org/officeDocument/2006/relationships/image" Target="../media/image36.jpg"/><Relationship Id="rId5" Type="http://schemas.openxmlformats.org/officeDocument/2006/relationships/image" Target="../media/image6.png"/><Relationship Id="rId6" Type="http://schemas.openxmlformats.org/officeDocument/2006/relationships/hyperlink" Target="https://onni.com/property/commercial/1772-broadway-st/" TargetMode="External"/><Relationship Id="rId7" Type="http://schemas.openxmlformats.org/officeDocument/2006/relationships/image" Target="../media/image14.png"/><Relationship Id="rId8"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mailto:LEASING@ONNI.COM" TargetMode="External"/><Relationship Id="rId4" Type="http://schemas.openxmlformats.org/officeDocument/2006/relationships/image" Target="../media/image13.jpg"/><Relationship Id="rId9" Type="http://schemas.openxmlformats.org/officeDocument/2006/relationships/image" Target="../media/image18.jpg"/><Relationship Id="rId5" Type="http://schemas.openxmlformats.org/officeDocument/2006/relationships/hyperlink" Target="https://onni.com/property/commercial/campbell-heights-west/" TargetMode="External"/><Relationship Id="rId6" Type="http://schemas.openxmlformats.org/officeDocument/2006/relationships/image" Target="../media/image6.png"/><Relationship Id="rId7" Type="http://schemas.openxmlformats.org/officeDocument/2006/relationships/hyperlink" Target="https://onni.com/property/commercial/19110-30-24th-avenue/" TargetMode="External"/><Relationship Id="rId8" Type="http://schemas.openxmlformats.org/officeDocument/2006/relationships/image" Target="../media/image34.jpg"/></Relationships>
</file>

<file path=ppt/slides/_rels/slide7.xml.rels><?xml version="1.0" encoding="UTF-8" standalone="yes"?><Relationships xmlns="http://schemas.openxmlformats.org/package/2006/relationships"><Relationship Id="rId20" Type="http://schemas.openxmlformats.org/officeDocument/2006/relationships/hyperlink" Target="https://onni.com/property/commercial/5150-still-creek/" TargetMode="External"/><Relationship Id="rId11" Type="http://schemas.openxmlformats.org/officeDocument/2006/relationships/hyperlink" Target="https://onni.com/property/commercial/1680-broadway-st/" TargetMode="External"/><Relationship Id="rId22" Type="http://schemas.openxmlformats.org/officeDocument/2006/relationships/hyperlink" Target="https://onni.com/property/commercial/81-golden-drive/" TargetMode="External"/><Relationship Id="rId10" Type="http://schemas.openxmlformats.org/officeDocument/2006/relationships/hyperlink" Target="https://onni.com/property/commercial/888-se-marine-drive/" TargetMode="External"/><Relationship Id="rId21" Type="http://schemas.openxmlformats.org/officeDocument/2006/relationships/image" Target="../media/image38.jpg"/><Relationship Id="rId13" Type="http://schemas.openxmlformats.org/officeDocument/2006/relationships/image" Target="../media/image15.jpg"/><Relationship Id="rId12" Type="http://schemas.openxmlformats.org/officeDocument/2006/relationships/image" Target="../media/image23.jp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mailto:LEASING@ONNI.COM" TargetMode="External"/><Relationship Id="rId4" Type="http://schemas.openxmlformats.org/officeDocument/2006/relationships/image" Target="../media/image29.jpg"/><Relationship Id="rId9" Type="http://schemas.openxmlformats.org/officeDocument/2006/relationships/hyperlink" Target="https://onni.com/property/commercial/14251-burrows-road/" TargetMode="External"/><Relationship Id="rId15" Type="http://schemas.openxmlformats.org/officeDocument/2006/relationships/image" Target="../media/image28.jpg"/><Relationship Id="rId14" Type="http://schemas.openxmlformats.org/officeDocument/2006/relationships/hyperlink" Target="https://onni.com/property/commercial/14271-73-knox-way/" TargetMode="External"/><Relationship Id="rId17" Type="http://schemas.openxmlformats.org/officeDocument/2006/relationships/image" Target="../media/image20.jpg"/><Relationship Id="rId16" Type="http://schemas.openxmlformats.org/officeDocument/2006/relationships/hyperlink" Target="https://onni.com/property/commercial/7950-winston-st/" TargetMode="External"/><Relationship Id="rId5" Type="http://schemas.openxmlformats.org/officeDocument/2006/relationships/image" Target="../media/image35.jpg"/><Relationship Id="rId19" Type="http://schemas.openxmlformats.org/officeDocument/2006/relationships/image" Target="../media/image21.jpg"/><Relationship Id="rId6" Type="http://schemas.openxmlformats.org/officeDocument/2006/relationships/image" Target="../media/image22.jpg"/><Relationship Id="rId18" Type="http://schemas.openxmlformats.org/officeDocument/2006/relationships/hyperlink" Target="https://onni.com/property/commercial/1750-coast-meridian/" TargetMode="External"/><Relationship Id="rId7" Type="http://schemas.openxmlformats.org/officeDocument/2006/relationships/hyperlink" Target="https://onni.com/property/commercial/burdette/" TargetMode="External"/><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31.png"/><Relationship Id="rId5" Type="http://schemas.openxmlformats.org/officeDocument/2006/relationships/image" Target="../media/image30.png"/><Relationship Id="rId6" Type="http://schemas.openxmlformats.org/officeDocument/2006/relationships/image" Target="../media/image33.png"/><Relationship Id="rId7" Type="http://schemas.openxmlformats.org/officeDocument/2006/relationships/hyperlink" Target="https://www.onni.com/property/commercial/535-thurlow/"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 name="Shape 43"/>
        <p:cNvGrpSpPr/>
        <p:nvPr/>
      </p:nvGrpSpPr>
      <p:grpSpPr>
        <a:xfrm>
          <a:off x="0" y="0"/>
          <a:ext cx="0" cy="0"/>
          <a:chOff x="0" y="0"/>
          <a:chExt cx="0" cy="0"/>
        </a:xfrm>
      </p:grpSpPr>
      <p:sp>
        <p:nvSpPr>
          <p:cNvPr id="44" name="Google Shape;44;p1"/>
          <p:cNvSpPr/>
          <p:nvPr/>
        </p:nvSpPr>
        <p:spPr>
          <a:xfrm>
            <a:off x="0" y="8069398"/>
            <a:ext cx="7772400" cy="1988039"/>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C21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
          <p:cNvSpPr txBox="1"/>
          <p:nvPr/>
        </p:nvSpPr>
        <p:spPr>
          <a:xfrm>
            <a:off x="444500" y="550488"/>
            <a:ext cx="4863000" cy="663900"/>
          </a:xfrm>
          <a:prstGeom prst="rect">
            <a:avLst/>
          </a:prstGeom>
          <a:noFill/>
          <a:ln>
            <a:noFill/>
          </a:ln>
        </p:spPr>
        <p:txBody>
          <a:bodyPr anchorCtr="0" anchor="t" bIns="0" lIns="0" spcFirstLastPara="1" rIns="0" wrap="square" tIns="38100">
            <a:spAutoFit/>
          </a:bodyPr>
          <a:lstStyle/>
          <a:p>
            <a:pPr indent="0" lvl="0" marL="0" marR="5080" rtl="0" algn="l">
              <a:lnSpc>
                <a:spcPct val="108400"/>
              </a:lnSpc>
              <a:spcBef>
                <a:spcPts val="80"/>
              </a:spcBef>
              <a:spcAft>
                <a:spcPts val="0"/>
              </a:spcAft>
              <a:buClr>
                <a:srgbClr val="000000"/>
              </a:buClr>
              <a:buSzPts val="1950"/>
              <a:buFont typeface="Arial"/>
              <a:buNone/>
            </a:pPr>
            <a:r>
              <a:rPr b="1" i="0" lang="en-US" sz="1950" u="none" cap="none" strike="noStrike">
                <a:solidFill>
                  <a:srgbClr val="0D213E"/>
                </a:solidFill>
                <a:latin typeface="Montserrat"/>
                <a:ea typeface="Montserrat"/>
                <a:cs typeface="Montserrat"/>
                <a:sym typeface="Montserrat"/>
              </a:rPr>
              <a:t>CANADA COMMERCIAL LEASING INDUSTRIAL AVAILABILITIES</a:t>
            </a:r>
            <a:endParaRPr b="1" i="0" sz="1950" u="none" cap="none" strike="noStrike">
              <a:solidFill>
                <a:srgbClr val="0D213E"/>
              </a:solidFill>
              <a:latin typeface="Montserrat"/>
              <a:ea typeface="Montserrat"/>
              <a:cs typeface="Montserrat"/>
              <a:sym typeface="Montserrat"/>
            </a:endParaRPr>
          </a:p>
        </p:txBody>
      </p:sp>
      <p:grpSp>
        <p:nvGrpSpPr>
          <p:cNvPr id="46" name="Google Shape;46;p1"/>
          <p:cNvGrpSpPr/>
          <p:nvPr/>
        </p:nvGrpSpPr>
        <p:grpSpPr>
          <a:xfrm>
            <a:off x="5699765" y="9003575"/>
            <a:ext cx="1615432" cy="502117"/>
            <a:chOff x="5699765" y="553725"/>
            <a:chExt cx="1615432" cy="502117"/>
          </a:xfrm>
        </p:grpSpPr>
        <p:pic>
          <p:nvPicPr>
            <p:cNvPr id="47" name="Google Shape;47;p1"/>
            <p:cNvPicPr preferRelativeResize="0"/>
            <p:nvPr/>
          </p:nvPicPr>
          <p:blipFill rotWithShape="1">
            <a:blip r:embed="rId3">
              <a:alphaModFix/>
            </a:blip>
            <a:srcRect b="0" l="0" r="0" t="0"/>
            <a:stretch/>
          </p:blipFill>
          <p:spPr>
            <a:xfrm>
              <a:off x="7029711" y="555053"/>
              <a:ext cx="181991" cy="77241"/>
            </a:xfrm>
            <a:prstGeom prst="rect">
              <a:avLst/>
            </a:prstGeom>
            <a:noFill/>
            <a:ln>
              <a:noFill/>
            </a:ln>
          </p:spPr>
        </p:pic>
        <p:sp>
          <p:nvSpPr>
            <p:cNvPr id="48" name="Google Shape;48;p1"/>
            <p:cNvSpPr/>
            <p:nvPr/>
          </p:nvSpPr>
          <p:spPr>
            <a:xfrm>
              <a:off x="6269850" y="683030"/>
              <a:ext cx="894080" cy="279400"/>
            </a:xfrm>
            <a:custGeom>
              <a:rect b="b" l="l" r="r" t="t"/>
              <a:pathLst>
                <a:path extrusionOk="0" h="279400" w="894079">
                  <a:moveTo>
                    <a:pt x="392557" y="116547"/>
                  </a:moveTo>
                  <a:lnTo>
                    <a:pt x="381850" y="68364"/>
                  </a:lnTo>
                  <a:lnTo>
                    <a:pt x="353961" y="34950"/>
                  </a:lnTo>
                  <a:lnTo>
                    <a:pt x="315302" y="13982"/>
                  </a:lnTo>
                  <a:lnTo>
                    <a:pt x="272249" y="3098"/>
                  </a:lnTo>
                  <a:lnTo>
                    <a:pt x="231190" y="0"/>
                  </a:lnTo>
                  <a:lnTo>
                    <a:pt x="178943" y="4381"/>
                  </a:lnTo>
                  <a:lnTo>
                    <a:pt x="135890" y="15989"/>
                  </a:lnTo>
                  <a:lnTo>
                    <a:pt x="102743" y="32461"/>
                  </a:lnTo>
                  <a:lnTo>
                    <a:pt x="80213" y="51485"/>
                  </a:lnTo>
                  <a:lnTo>
                    <a:pt x="78320" y="51485"/>
                  </a:lnTo>
                  <a:lnTo>
                    <a:pt x="73596" y="6223"/>
                  </a:lnTo>
                  <a:lnTo>
                    <a:pt x="0" y="6223"/>
                  </a:lnTo>
                  <a:lnTo>
                    <a:pt x="1181" y="16840"/>
                  </a:lnTo>
                  <a:lnTo>
                    <a:pt x="2819" y="38722"/>
                  </a:lnTo>
                  <a:lnTo>
                    <a:pt x="3314" y="50203"/>
                  </a:lnTo>
                  <a:lnTo>
                    <a:pt x="30111" y="69570"/>
                  </a:lnTo>
                  <a:lnTo>
                    <a:pt x="49822" y="91376"/>
                  </a:lnTo>
                  <a:lnTo>
                    <a:pt x="62001" y="115417"/>
                  </a:lnTo>
                  <a:lnTo>
                    <a:pt x="66154" y="141465"/>
                  </a:lnTo>
                  <a:lnTo>
                    <a:pt x="61810" y="169202"/>
                  </a:lnTo>
                  <a:lnTo>
                    <a:pt x="49364" y="193890"/>
                  </a:lnTo>
                  <a:lnTo>
                    <a:pt x="29730" y="215607"/>
                  </a:lnTo>
                  <a:lnTo>
                    <a:pt x="3771" y="234429"/>
                  </a:lnTo>
                  <a:lnTo>
                    <a:pt x="3771" y="279387"/>
                  </a:lnTo>
                  <a:lnTo>
                    <a:pt x="86817" y="279387"/>
                  </a:lnTo>
                  <a:lnTo>
                    <a:pt x="86817" y="106934"/>
                  </a:lnTo>
                  <a:lnTo>
                    <a:pt x="88696" y="98437"/>
                  </a:lnTo>
                  <a:lnTo>
                    <a:pt x="132930" y="56362"/>
                  </a:lnTo>
                  <a:lnTo>
                    <a:pt x="203822" y="41300"/>
                  </a:lnTo>
                  <a:lnTo>
                    <a:pt x="253377" y="47739"/>
                  </a:lnTo>
                  <a:lnTo>
                    <a:pt x="286042" y="65201"/>
                  </a:lnTo>
                  <a:lnTo>
                    <a:pt x="304012" y="90944"/>
                  </a:lnTo>
                  <a:lnTo>
                    <a:pt x="309511" y="122199"/>
                  </a:lnTo>
                  <a:lnTo>
                    <a:pt x="309511" y="279387"/>
                  </a:lnTo>
                  <a:lnTo>
                    <a:pt x="392557" y="279387"/>
                  </a:lnTo>
                  <a:lnTo>
                    <a:pt x="392557" y="116547"/>
                  </a:lnTo>
                  <a:close/>
                </a:path>
                <a:path extrusionOk="0" h="279400" w="894079">
                  <a:moveTo>
                    <a:pt x="795680" y="116547"/>
                  </a:moveTo>
                  <a:lnTo>
                    <a:pt x="784974" y="68364"/>
                  </a:lnTo>
                  <a:lnTo>
                    <a:pt x="757085" y="34950"/>
                  </a:lnTo>
                  <a:lnTo>
                    <a:pt x="718426" y="13982"/>
                  </a:lnTo>
                  <a:lnTo>
                    <a:pt x="675373" y="3098"/>
                  </a:lnTo>
                  <a:lnTo>
                    <a:pt x="634314" y="0"/>
                  </a:lnTo>
                  <a:lnTo>
                    <a:pt x="582066" y="4381"/>
                  </a:lnTo>
                  <a:lnTo>
                    <a:pt x="539013" y="15989"/>
                  </a:lnTo>
                  <a:lnTo>
                    <a:pt x="505866" y="32461"/>
                  </a:lnTo>
                  <a:lnTo>
                    <a:pt x="483336" y="51485"/>
                  </a:lnTo>
                  <a:lnTo>
                    <a:pt x="481444" y="51485"/>
                  </a:lnTo>
                  <a:lnTo>
                    <a:pt x="476719" y="6223"/>
                  </a:lnTo>
                  <a:lnTo>
                    <a:pt x="403123" y="6223"/>
                  </a:lnTo>
                  <a:lnTo>
                    <a:pt x="404914" y="23368"/>
                  </a:lnTo>
                  <a:lnTo>
                    <a:pt x="406069" y="41160"/>
                  </a:lnTo>
                  <a:lnTo>
                    <a:pt x="406704" y="60007"/>
                  </a:lnTo>
                  <a:lnTo>
                    <a:pt x="406895" y="80340"/>
                  </a:lnTo>
                  <a:lnTo>
                    <a:pt x="406895" y="279387"/>
                  </a:lnTo>
                  <a:lnTo>
                    <a:pt x="489940" y="279387"/>
                  </a:lnTo>
                  <a:lnTo>
                    <a:pt x="489940" y="106934"/>
                  </a:lnTo>
                  <a:lnTo>
                    <a:pt x="491820" y="98437"/>
                  </a:lnTo>
                  <a:lnTo>
                    <a:pt x="536067" y="56362"/>
                  </a:lnTo>
                  <a:lnTo>
                    <a:pt x="606945" y="41300"/>
                  </a:lnTo>
                  <a:lnTo>
                    <a:pt x="656501" y="47739"/>
                  </a:lnTo>
                  <a:lnTo>
                    <a:pt x="689165" y="65201"/>
                  </a:lnTo>
                  <a:lnTo>
                    <a:pt x="707136" y="90944"/>
                  </a:lnTo>
                  <a:lnTo>
                    <a:pt x="712635" y="122199"/>
                  </a:lnTo>
                  <a:lnTo>
                    <a:pt x="712635" y="279387"/>
                  </a:lnTo>
                  <a:lnTo>
                    <a:pt x="795680" y="279387"/>
                  </a:lnTo>
                  <a:lnTo>
                    <a:pt x="795680" y="116547"/>
                  </a:lnTo>
                  <a:close/>
                </a:path>
                <a:path extrusionOk="0" h="279400" w="894079">
                  <a:moveTo>
                    <a:pt x="893533" y="3771"/>
                  </a:moveTo>
                  <a:lnTo>
                    <a:pt x="809015" y="3771"/>
                  </a:lnTo>
                  <a:lnTo>
                    <a:pt x="809015" y="279374"/>
                  </a:lnTo>
                  <a:lnTo>
                    <a:pt x="893533" y="279374"/>
                  </a:lnTo>
                  <a:lnTo>
                    <a:pt x="893533" y="3771"/>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9" name="Google Shape;49;p1"/>
            <p:cNvPicPr preferRelativeResize="0"/>
            <p:nvPr/>
          </p:nvPicPr>
          <p:blipFill rotWithShape="1">
            <a:blip r:embed="rId4">
              <a:alphaModFix/>
            </a:blip>
            <a:srcRect b="0" l="0" r="0" t="0"/>
            <a:stretch/>
          </p:blipFill>
          <p:spPr>
            <a:xfrm>
              <a:off x="6674999" y="990907"/>
              <a:ext cx="91439" cy="64935"/>
            </a:xfrm>
            <a:prstGeom prst="rect">
              <a:avLst/>
            </a:prstGeom>
            <a:noFill/>
            <a:ln>
              <a:noFill/>
            </a:ln>
          </p:spPr>
        </p:pic>
        <p:sp>
          <p:nvSpPr>
            <p:cNvPr id="50" name="Google Shape;50;p1"/>
            <p:cNvSpPr/>
            <p:nvPr/>
          </p:nvSpPr>
          <p:spPr>
            <a:xfrm>
              <a:off x="6792887" y="990904"/>
              <a:ext cx="258445" cy="46990"/>
            </a:xfrm>
            <a:custGeom>
              <a:rect b="b" l="l" r="r" t="t"/>
              <a:pathLst>
                <a:path extrusionOk="0" h="46990" w="258445">
                  <a:moveTo>
                    <a:pt x="49047" y="190"/>
                  </a:moveTo>
                  <a:lnTo>
                    <a:pt x="46024" y="0"/>
                  </a:lnTo>
                  <a:lnTo>
                    <a:pt x="44208" y="0"/>
                  </a:lnTo>
                  <a:lnTo>
                    <a:pt x="35547" y="685"/>
                  </a:lnTo>
                  <a:lnTo>
                    <a:pt x="27774" y="2654"/>
                  </a:lnTo>
                  <a:lnTo>
                    <a:pt x="21399" y="5727"/>
                  </a:lnTo>
                  <a:lnTo>
                    <a:pt x="16954" y="9791"/>
                  </a:lnTo>
                  <a:lnTo>
                    <a:pt x="16344" y="9791"/>
                  </a:lnTo>
                  <a:lnTo>
                    <a:pt x="15532" y="927"/>
                  </a:lnTo>
                  <a:lnTo>
                    <a:pt x="0" y="927"/>
                  </a:lnTo>
                  <a:lnTo>
                    <a:pt x="596" y="5080"/>
                  </a:lnTo>
                  <a:lnTo>
                    <a:pt x="800" y="9601"/>
                  </a:lnTo>
                  <a:lnTo>
                    <a:pt x="800" y="14871"/>
                  </a:lnTo>
                  <a:lnTo>
                    <a:pt x="800" y="45631"/>
                  </a:lnTo>
                  <a:lnTo>
                    <a:pt x="18567" y="45631"/>
                  </a:lnTo>
                  <a:lnTo>
                    <a:pt x="18567" y="20497"/>
                  </a:lnTo>
                  <a:lnTo>
                    <a:pt x="18770" y="19113"/>
                  </a:lnTo>
                  <a:lnTo>
                    <a:pt x="42989" y="7658"/>
                  </a:lnTo>
                  <a:lnTo>
                    <a:pt x="47231" y="7658"/>
                  </a:lnTo>
                  <a:lnTo>
                    <a:pt x="49047" y="7848"/>
                  </a:lnTo>
                  <a:lnTo>
                    <a:pt x="49047" y="190"/>
                  </a:lnTo>
                  <a:close/>
                </a:path>
                <a:path extrusionOk="0" h="46990" w="258445">
                  <a:moveTo>
                    <a:pt x="153212" y="22910"/>
                  </a:moveTo>
                  <a:lnTo>
                    <a:pt x="149809" y="13601"/>
                  </a:lnTo>
                  <a:lnTo>
                    <a:pt x="140220" y="6362"/>
                  </a:lnTo>
                  <a:lnTo>
                    <a:pt x="139369" y="6096"/>
                  </a:lnTo>
                  <a:lnTo>
                    <a:pt x="134988" y="4724"/>
                  </a:lnTo>
                  <a:lnTo>
                    <a:pt x="134988" y="23368"/>
                  </a:lnTo>
                  <a:lnTo>
                    <a:pt x="132791" y="30149"/>
                  </a:lnTo>
                  <a:lnTo>
                    <a:pt x="126568" y="35648"/>
                  </a:lnTo>
                  <a:lnTo>
                    <a:pt x="117157" y="39255"/>
                  </a:lnTo>
                  <a:lnTo>
                    <a:pt x="105371" y="40551"/>
                  </a:lnTo>
                  <a:lnTo>
                    <a:pt x="93446" y="39243"/>
                  </a:lnTo>
                  <a:lnTo>
                    <a:pt x="84124" y="35636"/>
                  </a:lnTo>
                  <a:lnTo>
                    <a:pt x="78066" y="30187"/>
                  </a:lnTo>
                  <a:lnTo>
                    <a:pt x="75984" y="23647"/>
                  </a:lnTo>
                  <a:lnTo>
                    <a:pt x="76022" y="22910"/>
                  </a:lnTo>
                  <a:lnTo>
                    <a:pt x="77635" y="17119"/>
                  </a:lnTo>
                  <a:lnTo>
                    <a:pt x="83032" y="11582"/>
                  </a:lnTo>
                  <a:lnTo>
                    <a:pt x="92329" y="7620"/>
                  </a:lnTo>
                  <a:lnTo>
                    <a:pt x="105765" y="6096"/>
                  </a:lnTo>
                  <a:lnTo>
                    <a:pt x="119202" y="7696"/>
                  </a:lnTo>
                  <a:lnTo>
                    <a:pt x="128282" y="11798"/>
                  </a:lnTo>
                  <a:lnTo>
                    <a:pt x="133426" y="17322"/>
                  </a:lnTo>
                  <a:lnTo>
                    <a:pt x="134962" y="22910"/>
                  </a:lnTo>
                  <a:lnTo>
                    <a:pt x="134988" y="23368"/>
                  </a:lnTo>
                  <a:lnTo>
                    <a:pt x="134988" y="4724"/>
                  </a:lnTo>
                  <a:lnTo>
                    <a:pt x="125361" y="1676"/>
                  </a:lnTo>
                  <a:lnTo>
                    <a:pt x="106172" y="0"/>
                  </a:lnTo>
                  <a:lnTo>
                    <a:pt x="87274" y="1600"/>
                  </a:lnTo>
                  <a:lnTo>
                    <a:pt x="71882" y="6248"/>
                  </a:lnTo>
                  <a:lnTo>
                    <a:pt x="61518" y="13677"/>
                  </a:lnTo>
                  <a:lnTo>
                    <a:pt x="57721" y="23647"/>
                  </a:lnTo>
                  <a:lnTo>
                    <a:pt x="61353" y="33210"/>
                  </a:lnTo>
                  <a:lnTo>
                    <a:pt x="71297" y="40449"/>
                  </a:lnTo>
                  <a:lnTo>
                    <a:pt x="86169" y="45046"/>
                  </a:lnTo>
                  <a:lnTo>
                    <a:pt x="104559" y="46647"/>
                  </a:lnTo>
                  <a:lnTo>
                    <a:pt x="122047" y="45262"/>
                  </a:lnTo>
                  <a:lnTo>
                    <a:pt x="137668" y="40982"/>
                  </a:lnTo>
                  <a:lnTo>
                    <a:pt x="138315" y="40551"/>
                  </a:lnTo>
                  <a:lnTo>
                    <a:pt x="148907" y="33591"/>
                  </a:lnTo>
                  <a:lnTo>
                    <a:pt x="153212" y="22910"/>
                  </a:lnTo>
                  <a:close/>
                </a:path>
                <a:path extrusionOk="0" h="46990" w="258445">
                  <a:moveTo>
                    <a:pt x="258178" y="45631"/>
                  </a:moveTo>
                  <a:lnTo>
                    <a:pt x="257581" y="42125"/>
                  </a:lnTo>
                  <a:lnTo>
                    <a:pt x="257378" y="38061"/>
                  </a:lnTo>
                  <a:lnTo>
                    <a:pt x="257378" y="33350"/>
                  </a:lnTo>
                  <a:lnTo>
                    <a:pt x="257378" y="927"/>
                  </a:lnTo>
                  <a:lnTo>
                    <a:pt x="239610" y="927"/>
                  </a:lnTo>
                  <a:lnTo>
                    <a:pt x="239610" y="29845"/>
                  </a:lnTo>
                  <a:lnTo>
                    <a:pt x="239001" y="31318"/>
                  </a:lnTo>
                  <a:lnTo>
                    <a:pt x="234772" y="36118"/>
                  </a:lnTo>
                  <a:lnTo>
                    <a:pt x="226491" y="39903"/>
                  </a:lnTo>
                  <a:lnTo>
                    <a:pt x="214579" y="39903"/>
                  </a:lnTo>
                  <a:lnTo>
                    <a:pt x="204444" y="38862"/>
                  </a:lnTo>
                  <a:lnTo>
                    <a:pt x="197688" y="35928"/>
                  </a:lnTo>
                  <a:lnTo>
                    <a:pt x="193941" y="31407"/>
                  </a:lnTo>
                  <a:lnTo>
                    <a:pt x="192773" y="25590"/>
                  </a:lnTo>
                  <a:lnTo>
                    <a:pt x="192773" y="927"/>
                  </a:lnTo>
                  <a:lnTo>
                    <a:pt x="175018" y="927"/>
                  </a:lnTo>
                  <a:lnTo>
                    <a:pt x="175018" y="27063"/>
                  </a:lnTo>
                  <a:lnTo>
                    <a:pt x="178130" y="36715"/>
                  </a:lnTo>
                  <a:lnTo>
                    <a:pt x="186118" y="42710"/>
                  </a:lnTo>
                  <a:lnTo>
                    <a:pt x="196989" y="45783"/>
                  </a:lnTo>
                  <a:lnTo>
                    <a:pt x="208724" y="46647"/>
                  </a:lnTo>
                  <a:lnTo>
                    <a:pt x="220472" y="45859"/>
                  </a:lnTo>
                  <a:lnTo>
                    <a:pt x="229717" y="43840"/>
                  </a:lnTo>
                  <a:lnTo>
                    <a:pt x="236550" y="41148"/>
                  </a:lnTo>
                  <a:lnTo>
                    <a:pt x="241020" y="38341"/>
                  </a:lnTo>
                  <a:lnTo>
                    <a:pt x="241427" y="38341"/>
                  </a:lnTo>
                  <a:lnTo>
                    <a:pt x="242443" y="45631"/>
                  </a:lnTo>
                  <a:lnTo>
                    <a:pt x="258178" y="45631"/>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1" name="Google Shape;51;p1"/>
            <p:cNvPicPr preferRelativeResize="0"/>
            <p:nvPr/>
          </p:nvPicPr>
          <p:blipFill rotWithShape="1">
            <a:blip r:embed="rId5">
              <a:alphaModFix/>
            </a:blip>
            <a:srcRect b="0" l="0" r="0" t="0"/>
            <a:stretch/>
          </p:blipFill>
          <p:spPr>
            <a:xfrm>
              <a:off x="7078938" y="990900"/>
              <a:ext cx="93459" cy="63919"/>
            </a:xfrm>
            <a:prstGeom prst="rect">
              <a:avLst/>
            </a:prstGeom>
            <a:noFill/>
            <a:ln>
              <a:noFill/>
            </a:ln>
          </p:spPr>
        </p:pic>
        <p:sp>
          <p:nvSpPr>
            <p:cNvPr id="52" name="Google Shape;52;p1"/>
            <p:cNvSpPr/>
            <p:nvPr/>
          </p:nvSpPr>
          <p:spPr>
            <a:xfrm>
              <a:off x="5699765" y="684391"/>
              <a:ext cx="628650" cy="285115"/>
            </a:xfrm>
            <a:custGeom>
              <a:rect b="b" l="l" r="r" t="t"/>
              <a:pathLst>
                <a:path extrusionOk="0" h="285115" w="628650">
                  <a:moveTo>
                    <a:pt x="318706" y="0"/>
                  </a:moveTo>
                  <a:lnTo>
                    <a:pt x="253923" y="2476"/>
                  </a:lnTo>
                  <a:lnTo>
                    <a:pt x="193840" y="9781"/>
                  </a:lnTo>
                  <a:lnTo>
                    <a:pt x="139669" y="21730"/>
                  </a:lnTo>
                  <a:lnTo>
                    <a:pt x="92625" y="38139"/>
                  </a:lnTo>
                  <a:lnTo>
                    <a:pt x="53923" y="58823"/>
                  </a:lnTo>
                  <a:lnTo>
                    <a:pt x="24775" y="83597"/>
                  </a:lnTo>
                  <a:lnTo>
                    <a:pt x="0" y="144678"/>
                  </a:lnTo>
                  <a:lnTo>
                    <a:pt x="6102" y="175426"/>
                  </a:lnTo>
                  <a:lnTo>
                    <a:pt x="51611" y="226870"/>
                  </a:lnTo>
                  <a:lnTo>
                    <a:pt x="88807" y="247051"/>
                  </a:lnTo>
                  <a:lnTo>
                    <a:pt x="134158" y="263196"/>
                  </a:lnTo>
                  <a:lnTo>
                    <a:pt x="186559" y="275046"/>
                  </a:lnTo>
                  <a:lnTo>
                    <a:pt x="244904" y="282345"/>
                  </a:lnTo>
                  <a:lnTo>
                    <a:pt x="308089" y="284835"/>
                  </a:lnTo>
                  <a:lnTo>
                    <a:pt x="366449" y="282752"/>
                  </a:lnTo>
                  <a:lnTo>
                    <a:pt x="423643" y="276401"/>
                  </a:lnTo>
                  <a:lnTo>
                    <a:pt x="477630" y="265630"/>
                  </a:lnTo>
                  <a:lnTo>
                    <a:pt x="526373" y="250288"/>
                  </a:lnTo>
                  <a:lnTo>
                    <a:pt x="531746" y="247688"/>
                  </a:lnTo>
                  <a:lnTo>
                    <a:pt x="313397" y="247688"/>
                  </a:lnTo>
                  <a:lnTo>
                    <a:pt x="249238" y="242527"/>
                  </a:lnTo>
                  <a:lnTo>
                    <a:pt x="195344" y="228017"/>
                  </a:lnTo>
                  <a:lnTo>
                    <a:pt x="154005" y="205615"/>
                  </a:lnTo>
                  <a:lnTo>
                    <a:pt x="127523" y="176789"/>
                  </a:lnTo>
                  <a:lnTo>
                    <a:pt x="118186" y="142989"/>
                  </a:lnTo>
                  <a:lnTo>
                    <a:pt x="125505" y="112095"/>
                  </a:lnTo>
                  <a:lnTo>
                    <a:pt x="148058" y="83363"/>
                  </a:lnTo>
                  <a:lnTo>
                    <a:pt x="186738" y="59496"/>
                  </a:lnTo>
                  <a:lnTo>
                    <a:pt x="242438" y="43194"/>
                  </a:lnTo>
                  <a:lnTo>
                    <a:pt x="316052" y="37160"/>
                  </a:lnTo>
                  <a:lnTo>
                    <a:pt x="538049" y="37160"/>
                  </a:lnTo>
                  <a:lnTo>
                    <a:pt x="497730" y="22383"/>
                  </a:lnTo>
                  <a:lnTo>
                    <a:pt x="444929" y="10185"/>
                  </a:lnTo>
                  <a:lnTo>
                    <a:pt x="385000" y="2605"/>
                  </a:lnTo>
                  <a:lnTo>
                    <a:pt x="318706" y="0"/>
                  </a:lnTo>
                  <a:close/>
                </a:path>
                <a:path extrusionOk="0" h="285115" w="628650">
                  <a:moveTo>
                    <a:pt x="538049" y="37160"/>
                  </a:moveTo>
                  <a:lnTo>
                    <a:pt x="316052" y="37160"/>
                  </a:lnTo>
                  <a:lnTo>
                    <a:pt x="389113" y="43617"/>
                  </a:lnTo>
                  <a:lnTo>
                    <a:pt x="443497" y="60718"/>
                  </a:lnTo>
                  <a:lnTo>
                    <a:pt x="480605" y="85061"/>
                  </a:lnTo>
                  <a:lnTo>
                    <a:pt x="501842" y="113243"/>
                  </a:lnTo>
                  <a:lnTo>
                    <a:pt x="508609" y="141859"/>
                  </a:lnTo>
                  <a:lnTo>
                    <a:pt x="499017" y="176425"/>
                  </a:lnTo>
                  <a:lnTo>
                    <a:pt x="472018" y="205618"/>
                  </a:lnTo>
                  <a:lnTo>
                    <a:pt x="430304" y="228106"/>
                  </a:lnTo>
                  <a:lnTo>
                    <a:pt x="376537" y="242571"/>
                  </a:lnTo>
                  <a:lnTo>
                    <a:pt x="313397" y="247688"/>
                  </a:lnTo>
                  <a:lnTo>
                    <a:pt x="531746" y="247688"/>
                  </a:lnTo>
                  <a:lnTo>
                    <a:pt x="567833" y="230223"/>
                  </a:lnTo>
                  <a:lnTo>
                    <a:pt x="599972" y="205282"/>
                  </a:lnTo>
                  <a:lnTo>
                    <a:pt x="620750" y="175315"/>
                  </a:lnTo>
                  <a:lnTo>
                    <a:pt x="628129" y="140169"/>
                  </a:lnTo>
                  <a:lnTo>
                    <a:pt x="622405" y="110227"/>
                  </a:lnTo>
                  <a:lnTo>
                    <a:pt x="605740" y="83121"/>
                  </a:lnTo>
                  <a:lnTo>
                    <a:pt x="578898" y="59207"/>
                  </a:lnTo>
                  <a:lnTo>
                    <a:pt x="542640" y="38842"/>
                  </a:lnTo>
                  <a:lnTo>
                    <a:pt x="538049" y="3716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3" name="Google Shape;53;p1"/>
            <p:cNvPicPr preferRelativeResize="0"/>
            <p:nvPr/>
          </p:nvPicPr>
          <p:blipFill rotWithShape="1">
            <a:blip r:embed="rId6">
              <a:alphaModFix/>
            </a:blip>
            <a:srcRect b="0" l="0" r="0" t="0"/>
            <a:stretch/>
          </p:blipFill>
          <p:spPr>
            <a:xfrm>
              <a:off x="7235289" y="553725"/>
              <a:ext cx="79908" cy="79908"/>
            </a:xfrm>
            <a:prstGeom prst="rect">
              <a:avLst/>
            </a:prstGeom>
            <a:noFill/>
            <a:ln>
              <a:noFill/>
            </a:ln>
          </p:spPr>
        </p:pic>
      </p:grpSp>
      <p:sp>
        <p:nvSpPr>
          <p:cNvPr id="54" name="Google Shape;54;p1"/>
          <p:cNvSpPr txBox="1"/>
          <p:nvPr/>
        </p:nvSpPr>
        <p:spPr>
          <a:xfrm>
            <a:off x="403276" y="7236363"/>
            <a:ext cx="6285300" cy="1116000"/>
          </a:xfrm>
          <a:prstGeom prst="rect">
            <a:avLst/>
          </a:prstGeom>
          <a:noFill/>
          <a:ln>
            <a:noFill/>
          </a:ln>
        </p:spPr>
        <p:txBody>
          <a:bodyPr anchorCtr="0" anchor="t" bIns="0" lIns="0" spcFirstLastPara="1" rIns="0" wrap="square" tIns="0">
            <a:spAutoFit/>
          </a:bodyPr>
          <a:lstStyle/>
          <a:p>
            <a:pPr indent="0" lvl="0" marL="12700" marR="0" rtl="0" algn="l">
              <a:lnSpc>
                <a:spcPct val="111693"/>
              </a:lnSpc>
              <a:spcBef>
                <a:spcPts val="0"/>
              </a:spcBef>
              <a:spcAft>
                <a:spcPts val="0"/>
              </a:spcAft>
              <a:buClr>
                <a:srgbClr val="000000"/>
              </a:buClr>
              <a:buSzPts val="9150"/>
              <a:buFont typeface="Arial"/>
              <a:buNone/>
            </a:pPr>
            <a:r>
              <a:rPr b="1" i="0" lang="en-US" sz="7250" u="none" cap="none" strike="noStrike">
                <a:solidFill>
                  <a:srgbClr val="0D213E"/>
                </a:solidFill>
                <a:latin typeface="Montserrat"/>
                <a:ea typeface="Montserrat"/>
                <a:cs typeface="Montserrat"/>
                <a:sym typeface="Montserrat"/>
              </a:rPr>
              <a:t>INDUSTRIAL</a:t>
            </a:r>
            <a:endParaRPr b="0" i="0" sz="7250" u="none" cap="none" strike="noStrike">
              <a:solidFill>
                <a:srgbClr val="0D213E"/>
              </a:solidFill>
              <a:latin typeface="Montserrat"/>
              <a:ea typeface="Montserrat"/>
              <a:cs typeface="Montserrat"/>
              <a:sym typeface="Montserrat"/>
            </a:endParaRPr>
          </a:p>
        </p:txBody>
      </p:sp>
      <p:sp>
        <p:nvSpPr>
          <p:cNvPr id="55" name="Google Shape;55;p1"/>
          <p:cNvSpPr txBox="1"/>
          <p:nvPr/>
        </p:nvSpPr>
        <p:spPr>
          <a:xfrm>
            <a:off x="403279" y="9142333"/>
            <a:ext cx="2037600" cy="366900"/>
          </a:xfrm>
          <a:prstGeom prst="rect">
            <a:avLst/>
          </a:prstGeom>
          <a:noFill/>
          <a:ln>
            <a:noFill/>
          </a:ln>
        </p:spPr>
        <p:txBody>
          <a:bodyPr anchorCtr="0" anchor="t" bIns="0" lIns="0" spcFirstLastPara="1" rIns="0" wrap="square" tIns="12700">
            <a:spAutoFit/>
          </a:bodyPr>
          <a:lstStyle/>
          <a:p>
            <a:pPr indent="0" lvl="0" marL="0" marR="0" rtl="0" algn="l">
              <a:lnSpc>
                <a:spcPct val="100000"/>
              </a:lnSpc>
              <a:spcBef>
                <a:spcPts val="0"/>
              </a:spcBef>
              <a:spcAft>
                <a:spcPts val="0"/>
              </a:spcAft>
              <a:buClr>
                <a:srgbClr val="000000"/>
              </a:buClr>
              <a:buSzPts val="2300"/>
              <a:buFont typeface="Arial"/>
              <a:buNone/>
            </a:pPr>
            <a:r>
              <a:rPr b="1" i="0" lang="en-US" sz="2300" u="none" cap="none" strike="noStrike">
                <a:solidFill>
                  <a:srgbClr val="FFFFFF"/>
                </a:solidFill>
                <a:latin typeface="Arial"/>
                <a:ea typeface="Arial"/>
                <a:cs typeface="Arial"/>
                <a:sym typeface="Arial"/>
              </a:rPr>
              <a:t>ONNI.COM</a:t>
            </a:r>
            <a:endParaRPr b="0" i="0" sz="2300" u="none" cap="none" strike="noStrike">
              <a:solidFill>
                <a:srgbClr val="000000"/>
              </a:solidFill>
              <a:latin typeface="Arial"/>
              <a:ea typeface="Arial"/>
              <a:cs typeface="Arial"/>
              <a:sym typeface="Arial"/>
            </a:endParaRPr>
          </a:p>
        </p:txBody>
      </p:sp>
      <p:sp>
        <p:nvSpPr>
          <p:cNvPr id="56" name="Google Shape;56;p1"/>
          <p:cNvSpPr txBox="1"/>
          <p:nvPr/>
        </p:nvSpPr>
        <p:spPr>
          <a:xfrm>
            <a:off x="403279" y="8548908"/>
            <a:ext cx="3111000" cy="320700"/>
          </a:xfrm>
          <a:prstGeom prst="rect">
            <a:avLst/>
          </a:prstGeom>
          <a:noFill/>
          <a:ln>
            <a:noFill/>
          </a:ln>
        </p:spPr>
        <p:txBody>
          <a:bodyPr anchorCtr="0" anchor="t" bIns="0" lIns="0" spcFirstLastPara="1" rIns="0" wrap="square" tIns="12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FFFFFF"/>
                </a:solidFill>
                <a:latin typeface="Arial"/>
                <a:ea typeface="Arial"/>
                <a:cs typeface="Arial"/>
                <a:sym typeface="Arial"/>
              </a:rPr>
              <a:t>200 - 1010 SEYMOUR STREET, VANCOUVER, BC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FFFFFF"/>
                </a:solidFill>
                <a:latin typeface="Arial"/>
                <a:ea typeface="Arial"/>
                <a:cs typeface="Arial"/>
                <a:sym typeface="Arial"/>
              </a:rPr>
              <a:t>604.688.8783  |  </a:t>
            </a:r>
            <a:r>
              <a:rPr b="0" i="0" lang="en-US" sz="1000" u="sng" cap="none" strike="noStrike">
                <a:solidFill>
                  <a:srgbClr val="FFFFFF"/>
                </a:solidFill>
                <a:latin typeface="Arial"/>
                <a:ea typeface="Arial"/>
                <a:cs typeface="Arial"/>
                <a:sym typeface="Arial"/>
                <a:hlinkClick r:id="rId7">
                  <a:extLst>
                    <a:ext uri="{A12FA001-AC4F-418D-AE19-62706E023703}">
                      <ahyp:hlinkClr val="tx"/>
                    </a:ext>
                  </a:extLst>
                </a:hlinkClick>
              </a:rPr>
              <a:t>LEASING@ONNI.COM </a:t>
            </a:r>
            <a:endParaRPr b="0" i="0" sz="1000" u="none" cap="none" strike="noStrike">
              <a:solidFill>
                <a:srgbClr val="000000"/>
              </a:solidFill>
              <a:latin typeface="Arial"/>
              <a:ea typeface="Arial"/>
              <a:cs typeface="Arial"/>
              <a:sym typeface="Arial"/>
            </a:endParaRPr>
          </a:p>
        </p:txBody>
      </p:sp>
      <p:cxnSp>
        <p:nvCxnSpPr>
          <p:cNvPr id="57" name="Google Shape;57;p1"/>
          <p:cNvCxnSpPr/>
          <p:nvPr/>
        </p:nvCxnSpPr>
        <p:spPr>
          <a:xfrm>
            <a:off x="6492625" y="1155163"/>
            <a:ext cx="1279800" cy="0"/>
          </a:xfrm>
          <a:prstGeom prst="straightConnector1">
            <a:avLst/>
          </a:prstGeom>
          <a:noFill/>
          <a:ln cap="flat" cmpd="sng" w="9525">
            <a:solidFill>
              <a:schemeClr val="dk2"/>
            </a:solidFill>
            <a:prstDash val="solid"/>
            <a:round/>
            <a:headEnd len="sm" w="sm" type="none"/>
            <a:tailEnd len="sm" w="sm" type="none"/>
          </a:ln>
        </p:spPr>
      </p:cxnSp>
      <p:pic>
        <p:nvPicPr>
          <p:cNvPr id="58" name="Google Shape;58;p1"/>
          <p:cNvPicPr preferRelativeResize="0"/>
          <p:nvPr>
            <p:ph idx="2" type="pic"/>
          </p:nvPr>
        </p:nvPicPr>
        <p:blipFill rotWithShape="1">
          <a:blip r:embed="rId8">
            <a:alphaModFix/>
          </a:blip>
          <a:srcRect b="0" l="9487" r="9487" t="0"/>
          <a:stretch/>
        </p:blipFill>
        <p:spPr>
          <a:xfrm>
            <a:off x="0" y="1556175"/>
            <a:ext cx="6152402" cy="5205600"/>
          </a:xfrm>
          <a:prstGeom prst="rect">
            <a:avLst/>
          </a:prstGeom>
          <a:noFill/>
          <a:ln cap="flat" cmpd="sng" w="9525">
            <a:solidFill>
              <a:schemeClr val="lt1"/>
            </a:solidFill>
            <a:prstDash val="solid"/>
            <a:round/>
            <a:headEnd len="sm" w="sm" type="none"/>
            <a:tailEnd len="sm" w="sm" type="none"/>
          </a:ln>
        </p:spPr>
      </p:pic>
      <p:sp>
        <p:nvSpPr>
          <p:cNvPr id="59" name="Google Shape;59;p1"/>
          <p:cNvSpPr txBox="1"/>
          <p:nvPr/>
        </p:nvSpPr>
        <p:spPr>
          <a:xfrm>
            <a:off x="5949350" y="793927"/>
            <a:ext cx="1823100" cy="36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US"/>
              <a:t>AUGUST 2026</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g271b85c4be4_0_151"/>
          <p:cNvSpPr/>
          <p:nvPr/>
        </p:nvSpPr>
        <p:spPr>
          <a:xfrm>
            <a:off x="248339" y="4193279"/>
            <a:ext cx="7329300" cy="2653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lt1"/>
              </a:highlight>
              <a:latin typeface="Calibri"/>
              <a:ea typeface="Calibri"/>
              <a:cs typeface="Calibri"/>
              <a:sym typeface="Calibri"/>
            </a:endParaRPr>
          </a:p>
        </p:txBody>
      </p:sp>
      <p:sp>
        <p:nvSpPr>
          <p:cNvPr id="65" name="Google Shape;65;g271b85c4be4_0_151"/>
          <p:cNvSpPr txBox="1"/>
          <p:nvPr/>
        </p:nvSpPr>
        <p:spPr>
          <a:xfrm>
            <a:off x="2667192" y="1214438"/>
            <a:ext cx="5375400" cy="243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chemeClr val="dk1"/>
              </a:buClr>
              <a:buSzPts val="1100"/>
              <a:buFont typeface="Arial"/>
              <a:buNone/>
            </a:pPr>
            <a:r>
              <a:rPr b="0" i="0" lang="en-US" sz="1500" u="none" cap="none" strike="noStrike">
                <a:solidFill>
                  <a:srgbClr val="0C213E"/>
                </a:solidFill>
                <a:latin typeface="Montserrat SemiBold"/>
                <a:ea typeface="Montserrat SemiBold"/>
                <a:cs typeface="Montserrat SemiBold"/>
                <a:sym typeface="Montserrat SemiBold"/>
              </a:rPr>
              <a:t>Golden Ears Business Park I</a:t>
            </a:r>
            <a:endParaRPr b="0" i="0" sz="1500" u="none" cap="none" strike="noStrike">
              <a:solidFill>
                <a:srgbClr val="0C213E"/>
              </a:solidFill>
              <a:latin typeface="Montserrat SemiBold"/>
              <a:ea typeface="Montserrat SemiBold"/>
              <a:cs typeface="Montserrat SemiBold"/>
              <a:sym typeface="Montserrat SemiBold"/>
            </a:endParaRPr>
          </a:p>
        </p:txBody>
      </p:sp>
      <p:sp>
        <p:nvSpPr>
          <p:cNvPr id="66" name="Google Shape;66;g271b85c4be4_0_151"/>
          <p:cNvSpPr txBox="1"/>
          <p:nvPr/>
        </p:nvSpPr>
        <p:spPr>
          <a:xfrm>
            <a:off x="2720537" y="2420225"/>
            <a:ext cx="624900" cy="120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sp>
        <p:nvSpPr>
          <p:cNvPr id="67" name="Google Shape;67;g271b85c4be4_0_151"/>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sp>
        <p:nvSpPr>
          <p:cNvPr id="68" name="Google Shape;68;g271b85c4be4_0_151"/>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0AE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g271b85c4be4_0_151"/>
          <p:cNvSpPr txBox="1"/>
          <p:nvPr/>
        </p:nvSpPr>
        <p:spPr>
          <a:xfrm>
            <a:off x="399026" y="129138"/>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FEATURE PROPERTY</a:t>
            </a:r>
            <a:endParaRPr b="0" i="0" sz="2600" u="none" cap="none" strike="noStrike">
              <a:solidFill>
                <a:schemeClr val="lt1"/>
              </a:solidFill>
              <a:latin typeface="Montserrat"/>
              <a:ea typeface="Montserrat"/>
              <a:cs typeface="Montserrat"/>
              <a:sym typeface="Montserrat"/>
            </a:endParaRPr>
          </a:p>
        </p:txBody>
      </p:sp>
      <p:pic>
        <p:nvPicPr>
          <p:cNvPr id="70" name="Google Shape;70;g271b85c4be4_0_151"/>
          <p:cNvPicPr preferRelativeResize="0"/>
          <p:nvPr>
            <p:ph idx="2" type="pic"/>
          </p:nvPr>
        </p:nvPicPr>
        <p:blipFill rotWithShape="1">
          <a:blip r:embed="rId4">
            <a:alphaModFix/>
          </a:blip>
          <a:srcRect b="0" l="15621" r="15621" t="0"/>
          <a:stretch/>
        </p:blipFill>
        <p:spPr>
          <a:xfrm>
            <a:off x="388163" y="906425"/>
            <a:ext cx="2050801" cy="1653000"/>
          </a:xfrm>
          <a:prstGeom prst="rect">
            <a:avLst/>
          </a:prstGeom>
          <a:noFill/>
          <a:ln cap="flat" cmpd="sng" w="9525">
            <a:solidFill>
              <a:schemeClr val="lt1"/>
            </a:solidFill>
            <a:prstDash val="solid"/>
            <a:round/>
            <a:headEnd len="sm" w="sm" type="none"/>
            <a:tailEnd len="sm" w="sm" type="none"/>
          </a:ln>
        </p:spPr>
      </p:pic>
      <p:sp>
        <p:nvSpPr>
          <p:cNvPr id="71" name="Google Shape;71;g271b85c4be4_0_151"/>
          <p:cNvSpPr txBox="1"/>
          <p:nvPr/>
        </p:nvSpPr>
        <p:spPr>
          <a:xfrm>
            <a:off x="2738492" y="1576546"/>
            <a:ext cx="1636500" cy="757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19100 AIRPORT WAY</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BEN LUTES, RYAN KERR &amp;    BRYN CARTWRIGHT</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AVISON YOUNG</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604.687.7331</a:t>
            </a:r>
            <a:endParaRPr b="0" i="0" sz="700" u="none" cap="none" strike="noStrike">
              <a:solidFill>
                <a:srgbClr val="000000"/>
              </a:solidFill>
              <a:latin typeface="Arial"/>
              <a:ea typeface="Arial"/>
              <a:cs typeface="Arial"/>
              <a:sym typeface="Arial"/>
            </a:endParaRPr>
          </a:p>
        </p:txBody>
      </p:sp>
      <p:sp>
        <p:nvSpPr>
          <p:cNvPr id="72" name="Google Shape;72;g271b85c4be4_0_151"/>
          <p:cNvSpPr txBox="1"/>
          <p:nvPr/>
        </p:nvSpPr>
        <p:spPr>
          <a:xfrm>
            <a:off x="2691275" y="895850"/>
            <a:ext cx="11391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PITT MEADOWS, BC</a:t>
            </a:r>
            <a:endParaRPr b="1" i="0" sz="700" u="none" cap="none" strike="noStrike">
              <a:solidFill>
                <a:schemeClr val="lt1"/>
              </a:solidFill>
              <a:latin typeface="Arial"/>
              <a:ea typeface="Arial"/>
              <a:cs typeface="Arial"/>
              <a:sym typeface="Arial"/>
            </a:endParaRPr>
          </a:p>
        </p:txBody>
      </p:sp>
      <p:pic>
        <p:nvPicPr>
          <p:cNvPr id="73" name="Google Shape;73;g271b85c4be4_0_151">
            <a:hlinkClick r:id="rId5"/>
          </p:cNvPr>
          <p:cNvPicPr preferRelativeResize="0"/>
          <p:nvPr/>
        </p:nvPicPr>
        <p:blipFill rotWithShape="1">
          <a:blip r:embed="rId6">
            <a:alphaModFix/>
          </a:blip>
          <a:srcRect b="0" l="0" r="0" t="0"/>
          <a:stretch/>
        </p:blipFill>
        <p:spPr>
          <a:xfrm>
            <a:off x="6180430" y="895851"/>
            <a:ext cx="1042545" cy="200100"/>
          </a:xfrm>
          <a:prstGeom prst="rect">
            <a:avLst/>
          </a:prstGeom>
          <a:noFill/>
          <a:ln>
            <a:noFill/>
          </a:ln>
        </p:spPr>
      </p:pic>
      <p:sp>
        <p:nvSpPr>
          <p:cNvPr id="74" name="Google Shape;74;g271b85c4be4_0_151"/>
          <p:cNvSpPr txBox="1"/>
          <p:nvPr/>
        </p:nvSpPr>
        <p:spPr>
          <a:xfrm>
            <a:off x="5102825" y="1576550"/>
            <a:ext cx="2088000" cy="948000"/>
          </a:xfrm>
          <a:prstGeom prst="rect">
            <a:avLst/>
          </a:prstGeom>
          <a:noFill/>
          <a:ln>
            <a:noFill/>
          </a:ln>
        </p:spPr>
        <p:txBody>
          <a:bodyPr anchorCtr="0" anchor="t" bIns="0" lIns="0" spcFirstLastPara="1" rIns="0" wrap="square" tIns="46975">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26’ &amp; 32’ clear ceiling height</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T5HO lighting</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ESFR sprinkler system</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equipment (hydraulic levelers, bumpers, and concrete apron)</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and grade loading per bay</a:t>
            </a:r>
            <a:endParaRPr b="0" i="0" sz="700" u="none" cap="none" strike="noStrike">
              <a:solidFill>
                <a:srgbClr val="444444"/>
              </a:solidFill>
              <a:latin typeface="Arial"/>
              <a:ea typeface="Arial"/>
              <a:cs typeface="Arial"/>
              <a:sym typeface="Arial"/>
            </a:endParaRPr>
          </a:p>
          <a:p>
            <a:pPr indent="-273050" lvl="0" marL="457200" rtl="0" algn="l">
              <a:spcBef>
                <a:spcPts val="0"/>
              </a:spcBef>
              <a:spcAft>
                <a:spcPts val="0"/>
              </a:spcAft>
              <a:buClr>
                <a:srgbClr val="444444"/>
              </a:buClr>
              <a:buSzPts val="700"/>
              <a:buChar char="●"/>
            </a:pPr>
            <a:r>
              <a:rPr lang="en-US" sz="700">
                <a:solidFill>
                  <a:srgbClr val="444444"/>
                </a:solidFill>
                <a:highlight>
                  <a:schemeClr val="lt1"/>
                </a:highlight>
              </a:rPr>
              <a:t>Custom office build out available</a:t>
            </a:r>
            <a:endParaRPr sz="700">
              <a:solidFill>
                <a:srgbClr val="444444"/>
              </a:solidFill>
            </a:endParaRPr>
          </a:p>
        </p:txBody>
      </p:sp>
      <p:sp>
        <p:nvSpPr>
          <p:cNvPr id="75" name="Google Shape;75;g271b85c4be4_0_151"/>
          <p:cNvSpPr txBox="1"/>
          <p:nvPr/>
        </p:nvSpPr>
        <p:spPr>
          <a:xfrm>
            <a:off x="2667212" y="3482196"/>
            <a:ext cx="5375400" cy="243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chemeClr val="dk1"/>
              </a:buClr>
              <a:buSzPts val="1100"/>
              <a:buFont typeface="Arial"/>
              <a:buNone/>
            </a:pPr>
            <a:r>
              <a:t/>
            </a:r>
            <a:endParaRPr b="0" i="0" sz="1500" u="none" cap="none" strike="noStrike">
              <a:solidFill>
                <a:srgbClr val="0C213E"/>
              </a:solidFill>
              <a:latin typeface="Montserrat SemiBold"/>
              <a:ea typeface="Montserrat SemiBold"/>
              <a:cs typeface="Montserrat SemiBold"/>
              <a:sym typeface="Montserrat SemiBold"/>
            </a:endParaRPr>
          </a:p>
        </p:txBody>
      </p:sp>
      <p:graphicFrame>
        <p:nvGraphicFramePr>
          <p:cNvPr id="76" name="Google Shape;76;g271b85c4be4_0_151"/>
          <p:cNvGraphicFramePr/>
          <p:nvPr/>
        </p:nvGraphicFramePr>
        <p:xfrm>
          <a:off x="2720524" y="2098008"/>
          <a:ext cx="3000000" cy="3000000"/>
        </p:xfrm>
        <a:graphic>
          <a:graphicData uri="http://schemas.openxmlformats.org/drawingml/2006/table">
            <a:tbl>
              <a:tblPr bandRow="1" firstRow="1">
                <a:noFill/>
                <a:tableStyleId>{01D6B0F9-9A65-4DFF-8A80-4870CCE1EAB0}</a:tableStyleId>
              </a:tblPr>
              <a:tblGrid>
                <a:gridCol w="806825"/>
                <a:gridCol w="686150"/>
                <a:gridCol w="2306725"/>
              </a:tblGrid>
              <a:tr h="100000">
                <a:tc>
                  <a:txBody>
                    <a:bodyPr/>
                    <a:lstStyle/>
                    <a:p>
                      <a:pPr indent="0" lvl="0" marL="0" marR="0" rtl="0" algn="l">
                        <a:lnSpc>
                          <a:spcPct val="200000"/>
                        </a:lnSpc>
                        <a:spcBef>
                          <a:spcPts val="0"/>
                        </a:spcBef>
                        <a:spcAft>
                          <a:spcPts val="1000"/>
                        </a:spcAft>
                        <a:buClr>
                          <a:srgbClr val="000000"/>
                        </a:buClr>
                        <a:buSzPts val="600"/>
                        <a:buFont typeface="Arial"/>
                        <a:buNone/>
                      </a:pPr>
                      <a:r>
                        <a:t/>
                      </a:r>
                      <a:endParaRPr sz="7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solidFill>
                      <a:schemeClr val="lt1"/>
                    </a:solidFill>
                  </a:tcPr>
                </a:tc>
              </a:tr>
              <a:tr h="159450">
                <a:tc>
                  <a:txBody>
                    <a:bodyPr/>
                    <a:lstStyle/>
                    <a:p>
                      <a:pPr indent="0" lvl="0" marL="0" marR="0" rtl="0" algn="l">
                        <a:lnSpc>
                          <a:spcPct val="200000"/>
                        </a:lnSpc>
                        <a:spcBef>
                          <a:spcPts val="0"/>
                        </a:spcBef>
                        <a:spcAft>
                          <a:spcPts val="1000"/>
                        </a:spcAft>
                        <a:buClr>
                          <a:srgbClr val="000000"/>
                        </a:buClr>
                        <a:buSzPts val="600"/>
                        <a:buFont typeface="Arial"/>
                        <a:buNone/>
                      </a:pPr>
                      <a:r>
                        <a:t/>
                      </a:r>
                      <a:endParaRPr sz="700" u="none" cap="none" strike="noStrike">
                        <a:solidFill>
                          <a:srgbClr val="444444"/>
                        </a:solidFill>
                        <a:highlight>
                          <a:srgbClr val="FFFF00"/>
                        </a:highlight>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200000"/>
                        </a:lnSpc>
                        <a:spcBef>
                          <a:spcPts val="0"/>
                        </a:spcBef>
                        <a:spcAft>
                          <a:spcPts val="1000"/>
                        </a:spcAft>
                        <a:buClr>
                          <a:srgbClr val="000000"/>
                        </a:buClr>
                        <a:buSzPts val="600"/>
                        <a:buFont typeface="Arial"/>
                        <a:buNone/>
                      </a:pPr>
                      <a:r>
                        <a:t/>
                      </a:r>
                      <a:endParaRPr sz="700" u="none" cap="none" strike="noStrike">
                        <a:solidFill>
                          <a:srgbClr val="444444"/>
                        </a:solidFill>
                        <a:highlight>
                          <a:srgbClr val="FFFF00"/>
                        </a:highlight>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a:highlight>
                          <a:srgbClr val="FFFF00"/>
                        </a:highlight>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575850">
                <a:tc>
                  <a:txBody>
                    <a:bodyPr/>
                    <a:lstStyle/>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205</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218* </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219*</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220</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304 </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401-406</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          </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4,600 SF</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4,600 SF</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7,040 SF</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7,040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 20,168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25,159 SF</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Available </a:t>
                      </a:r>
                      <a:r>
                        <a:rPr lang="en-US" sz="700">
                          <a:solidFill>
                            <a:srgbClr val="444444"/>
                          </a:solidFill>
                          <a:latin typeface="Arial"/>
                          <a:ea typeface="Arial"/>
                          <a:cs typeface="Arial"/>
                          <a:sym typeface="Arial"/>
                        </a:rPr>
                        <a:t>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Available Immediately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Available Immediately - Includes 500 SF of office space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Available September 1, 2026</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sp>
        <p:nvSpPr>
          <p:cNvPr id="77" name="Google Shape;77;g271b85c4be4_0_151"/>
          <p:cNvSpPr txBox="1"/>
          <p:nvPr/>
        </p:nvSpPr>
        <p:spPr>
          <a:xfrm>
            <a:off x="2805875" y="3448838"/>
            <a:ext cx="2496600" cy="2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600"/>
              <a:buFont typeface="Arial"/>
              <a:buNone/>
            </a:pPr>
            <a:r>
              <a:t/>
            </a:r>
            <a:endParaRPr i="1" sz="600">
              <a:solidFill>
                <a:srgbClr val="444444"/>
              </a:solidFill>
            </a:endParaRPr>
          </a:p>
          <a:p>
            <a:pPr indent="0" lvl="0" marL="0" marR="0" rtl="0" algn="l">
              <a:lnSpc>
                <a:spcPct val="100000"/>
              </a:lnSpc>
              <a:spcBef>
                <a:spcPts val="0"/>
              </a:spcBef>
              <a:spcAft>
                <a:spcPts val="0"/>
              </a:spcAft>
              <a:buClr>
                <a:srgbClr val="000000"/>
              </a:buClr>
              <a:buSzPts val="600"/>
              <a:buFont typeface="Arial"/>
              <a:buNone/>
            </a:pPr>
            <a:r>
              <a:rPr b="0" i="1" lang="en-US" sz="600" u="none" cap="none" strike="noStrike">
                <a:solidFill>
                  <a:srgbClr val="444444"/>
                </a:solidFill>
                <a:latin typeface="Arial"/>
                <a:ea typeface="Arial"/>
                <a:cs typeface="Arial"/>
                <a:sym typeface="Arial"/>
              </a:rPr>
              <a:t>*</a:t>
            </a:r>
            <a:r>
              <a:rPr i="1" lang="en-US" sz="600">
                <a:solidFill>
                  <a:srgbClr val="444444"/>
                </a:solidFill>
              </a:rPr>
              <a:t>U</a:t>
            </a:r>
            <a:r>
              <a:rPr b="0" i="1" lang="en-US" sz="600" u="none" cap="none" strike="noStrike">
                <a:solidFill>
                  <a:srgbClr val="444444"/>
                </a:solidFill>
                <a:latin typeface="Arial"/>
                <a:ea typeface="Arial"/>
                <a:cs typeface="Arial"/>
                <a:sym typeface="Arial"/>
              </a:rPr>
              <a:t>nits can be combined</a:t>
            </a:r>
            <a:endParaRPr b="0" i="1" sz="600" u="none" cap="none" strike="noStrike">
              <a:solidFill>
                <a:srgbClr val="444444"/>
              </a:solidFill>
              <a:latin typeface="Arial"/>
              <a:ea typeface="Arial"/>
              <a:cs typeface="Arial"/>
              <a:sym typeface="Arial"/>
            </a:endParaRPr>
          </a:p>
        </p:txBody>
      </p:sp>
      <p:sp>
        <p:nvSpPr>
          <p:cNvPr id="78" name="Google Shape;78;g271b85c4be4_0_151"/>
          <p:cNvSpPr txBox="1"/>
          <p:nvPr/>
        </p:nvSpPr>
        <p:spPr>
          <a:xfrm>
            <a:off x="2738493" y="4361064"/>
            <a:ext cx="5375400" cy="243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chemeClr val="dk1"/>
              </a:buClr>
              <a:buSzPts val="1100"/>
              <a:buFont typeface="Arial"/>
              <a:buNone/>
            </a:pPr>
            <a:r>
              <a:rPr b="0" i="0" lang="en-US" sz="1500" u="none" cap="none" strike="noStrike">
                <a:solidFill>
                  <a:srgbClr val="0C213E"/>
                </a:solidFill>
                <a:latin typeface="Montserrat SemiBold"/>
                <a:ea typeface="Montserrat SemiBold"/>
                <a:cs typeface="Montserrat SemiBold"/>
                <a:sym typeface="Montserrat SemiBold"/>
              </a:rPr>
              <a:t>Golden Ears Business Park I</a:t>
            </a:r>
            <a:r>
              <a:rPr lang="en-US" sz="1500">
                <a:solidFill>
                  <a:srgbClr val="0C213E"/>
                </a:solidFill>
                <a:latin typeface="Montserrat SemiBold"/>
                <a:ea typeface="Montserrat SemiBold"/>
                <a:cs typeface="Montserrat SemiBold"/>
                <a:sym typeface="Montserrat SemiBold"/>
              </a:rPr>
              <a:t>I</a:t>
            </a:r>
            <a:endParaRPr b="0" i="0" sz="1500" u="none" cap="none" strike="noStrike">
              <a:solidFill>
                <a:srgbClr val="0C213E"/>
              </a:solidFill>
              <a:latin typeface="Montserrat SemiBold"/>
              <a:ea typeface="Montserrat SemiBold"/>
              <a:cs typeface="Montserrat SemiBold"/>
              <a:sym typeface="Montserrat SemiBold"/>
            </a:endParaRPr>
          </a:p>
        </p:txBody>
      </p:sp>
      <p:sp>
        <p:nvSpPr>
          <p:cNvPr id="79" name="Google Shape;79;g271b85c4be4_0_151"/>
          <p:cNvSpPr txBox="1"/>
          <p:nvPr/>
        </p:nvSpPr>
        <p:spPr>
          <a:xfrm>
            <a:off x="2720513" y="5600941"/>
            <a:ext cx="624900" cy="120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sp>
        <p:nvSpPr>
          <p:cNvPr id="80" name="Google Shape;80;g271b85c4be4_0_151"/>
          <p:cNvSpPr txBox="1"/>
          <p:nvPr/>
        </p:nvSpPr>
        <p:spPr>
          <a:xfrm>
            <a:off x="2738493" y="4763737"/>
            <a:ext cx="1636500" cy="757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lang="en-US" sz="700">
                <a:solidFill>
                  <a:srgbClr val="444444"/>
                </a:solidFill>
              </a:rPr>
              <a:t>19055 </a:t>
            </a:r>
            <a:r>
              <a:rPr b="0" i="0" lang="en-US" sz="700" u="none" cap="none" strike="noStrike">
                <a:solidFill>
                  <a:srgbClr val="444444"/>
                </a:solidFill>
                <a:latin typeface="Arial"/>
                <a:ea typeface="Arial"/>
                <a:cs typeface="Arial"/>
                <a:sym typeface="Arial"/>
              </a:rPr>
              <a:t>AIRPORT WAY</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BEN LUTES, RYAN KERR &amp;    BRYN CARTWRIGHT</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AVISON YOUNG</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604.687.7331</a:t>
            </a:r>
            <a:endParaRPr b="0" i="0" sz="700" u="none" cap="none" strike="noStrike">
              <a:solidFill>
                <a:srgbClr val="000000"/>
              </a:solidFill>
              <a:latin typeface="Arial"/>
              <a:ea typeface="Arial"/>
              <a:cs typeface="Arial"/>
              <a:sym typeface="Arial"/>
            </a:endParaRPr>
          </a:p>
        </p:txBody>
      </p:sp>
      <p:pic>
        <p:nvPicPr>
          <p:cNvPr id="81" name="Google Shape;81;g271b85c4be4_0_151">
            <a:hlinkClick r:id="rId7"/>
          </p:cNvPr>
          <p:cNvPicPr preferRelativeResize="0"/>
          <p:nvPr/>
        </p:nvPicPr>
        <p:blipFill rotWithShape="1">
          <a:blip r:embed="rId6">
            <a:alphaModFix/>
          </a:blip>
          <a:srcRect b="0" l="0" r="0" t="0"/>
          <a:stretch/>
        </p:blipFill>
        <p:spPr>
          <a:xfrm>
            <a:off x="6101156" y="4344452"/>
            <a:ext cx="1042545" cy="200100"/>
          </a:xfrm>
          <a:prstGeom prst="rect">
            <a:avLst/>
          </a:prstGeom>
          <a:noFill/>
          <a:ln>
            <a:noFill/>
          </a:ln>
        </p:spPr>
      </p:pic>
      <p:sp>
        <p:nvSpPr>
          <p:cNvPr id="82" name="Google Shape;82;g271b85c4be4_0_151"/>
          <p:cNvSpPr txBox="1"/>
          <p:nvPr/>
        </p:nvSpPr>
        <p:spPr>
          <a:xfrm>
            <a:off x="5000701" y="5174813"/>
            <a:ext cx="2088000" cy="948000"/>
          </a:xfrm>
          <a:prstGeom prst="rect">
            <a:avLst/>
          </a:prstGeom>
          <a:noFill/>
          <a:ln>
            <a:noFill/>
          </a:ln>
        </p:spPr>
        <p:txBody>
          <a:bodyPr anchorCtr="0" anchor="t" bIns="0" lIns="0" spcFirstLastPara="1" rIns="0" wrap="square" tIns="46975">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300"/>
              </a:spcBef>
              <a:spcAft>
                <a:spcPts val="0"/>
              </a:spcAft>
              <a:buClr>
                <a:srgbClr val="444444"/>
              </a:buClr>
              <a:buSzPts val="700"/>
              <a:buFont typeface="Arial"/>
              <a:buChar char="●"/>
            </a:pPr>
            <a:r>
              <a:rPr lang="en-US" sz="700">
                <a:solidFill>
                  <a:srgbClr val="444444"/>
                </a:solidFill>
              </a:rPr>
              <a:t>3</a:t>
            </a:r>
            <a:r>
              <a:rPr b="0" i="0" lang="en-US" sz="700" u="none" cap="none" strike="noStrike">
                <a:solidFill>
                  <a:srgbClr val="444444"/>
                </a:solidFill>
                <a:latin typeface="Arial"/>
                <a:ea typeface="Arial"/>
                <a:cs typeface="Arial"/>
                <a:sym typeface="Arial"/>
              </a:rPr>
              <a:t>2’ clear ceiling height</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T5HO lighting</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ESFR sprinkler system</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equipment (hydraulic levelers, bumpers, and concrete apron)</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and grade loading per bay</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highlight>
                  <a:schemeClr val="lt1"/>
                </a:highlight>
              </a:rPr>
              <a:t>Modern office</a:t>
            </a:r>
            <a:endParaRPr sz="700">
              <a:solidFill>
                <a:srgbClr val="444444"/>
              </a:solidFill>
              <a:highlight>
                <a:schemeClr val="lt1"/>
              </a:highlight>
            </a:endParaRPr>
          </a:p>
        </p:txBody>
      </p:sp>
      <p:cxnSp>
        <p:nvCxnSpPr>
          <p:cNvPr id="83" name="Google Shape;83;g271b85c4be4_0_151"/>
          <p:cNvCxnSpPr/>
          <p:nvPr/>
        </p:nvCxnSpPr>
        <p:spPr>
          <a:xfrm>
            <a:off x="469800" y="3896055"/>
            <a:ext cx="6832800" cy="0"/>
          </a:xfrm>
          <a:prstGeom prst="straightConnector1">
            <a:avLst/>
          </a:prstGeom>
          <a:noFill/>
          <a:ln cap="flat" cmpd="sng" w="9525">
            <a:solidFill>
              <a:schemeClr val="dk2"/>
            </a:solidFill>
            <a:prstDash val="solid"/>
            <a:round/>
            <a:headEnd len="sm" w="sm" type="none"/>
            <a:tailEnd len="sm" w="sm" type="none"/>
          </a:ln>
        </p:spPr>
      </p:cxnSp>
      <p:graphicFrame>
        <p:nvGraphicFramePr>
          <p:cNvPr id="84" name="Google Shape;84;g271b85c4be4_0_151"/>
          <p:cNvGraphicFramePr/>
          <p:nvPr/>
        </p:nvGraphicFramePr>
        <p:xfrm>
          <a:off x="2691281" y="5869530"/>
          <a:ext cx="3000000" cy="3000000"/>
        </p:xfrm>
        <a:graphic>
          <a:graphicData uri="http://schemas.openxmlformats.org/drawingml/2006/table">
            <a:tbl>
              <a:tblPr bandRow="1" firstRow="1">
                <a:noFill/>
                <a:tableStyleId>{01D6B0F9-9A65-4DFF-8A80-4870CCE1EAB0}</a:tableStyleId>
              </a:tblPr>
              <a:tblGrid>
                <a:gridCol w="788850"/>
                <a:gridCol w="733375"/>
                <a:gridCol w="1582250"/>
              </a:tblGrid>
              <a:tr h="646400">
                <a:tc>
                  <a:txBody>
                    <a:bodyPr/>
                    <a:lstStyle/>
                    <a:p>
                      <a:pPr indent="0" lvl="0" marL="50800" marR="0" rtl="0" algn="l">
                        <a:lnSpc>
                          <a:spcPct val="115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a:t>
                      </a:r>
                      <a:r>
                        <a:rPr lang="en-US" sz="700">
                          <a:solidFill>
                            <a:srgbClr val="444444"/>
                          </a:solidFill>
                          <a:latin typeface="Arial"/>
                          <a:ea typeface="Arial"/>
                          <a:cs typeface="Arial"/>
                          <a:sym typeface="Arial"/>
                        </a:rPr>
                        <a:t>606-609</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801-806</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109</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103*</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104/105* </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122-125</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411</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412-413</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910-911</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75,156</a:t>
                      </a:r>
                      <a:r>
                        <a:rPr lang="en-US" sz="700" u="none" cap="none" strike="noStrike">
                          <a:solidFill>
                            <a:srgbClr val="444444"/>
                          </a:solidFill>
                          <a:latin typeface="Arial"/>
                          <a:ea typeface="Arial"/>
                          <a:cs typeface="Arial"/>
                          <a:sym typeface="Arial"/>
                        </a:rPr>
                        <a:t>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119,306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4,178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4,178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8,396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16,687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4,326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9,208 SF</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5,242 SF</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Under </a:t>
                      </a:r>
                      <a:r>
                        <a:rPr lang="en-US" sz="700">
                          <a:solidFill>
                            <a:srgbClr val="444444"/>
                          </a:solidFill>
                          <a:latin typeface="Arial"/>
                          <a:ea typeface="Arial"/>
                          <a:cs typeface="Arial"/>
                          <a:sym typeface="Arial"/>
                        </a:rPr>
                        <a:t>Contract</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October 1, 2026</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October 1, 2026</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March 1, 2026</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  Available Immediately</a:t>
                      </a:r>
                      <a:endParaRPr sz="700">
                        <a:solidFill>
                          <a:srgbClr val="444444"/>
                        </a:solidFill>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02125">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204470" rtl="0" algn="l">
                        <a:lnSpc>
                          <a:spcPct val="116666"/>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93950">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pic>
        <p:nvPicPr>
          <p:cNvPr id="85" name="Google Shape;85;g271b85c4be4_0_151"/>
          <p:cNvPicPr preferRelativeResize="0"/>
          <p:nvPr/>
        </p:nvPicPr>
        <p:blipFill>
          <a:blip r:embed="rId8">
            <a:alphaModFix/>
          </a:blip>
          <a:stretch>
            <a:fillRect/>
          </a:stretch>
        </p:blipFill>
        <p:spPr>
          <a:xfrm>
            <a:off x="375389" y="4061091"/>
            <a:ext cx="2207427" cy="1653000"/>
          </a:xfrm>
          <a:prstGeom prst="rect">
            <a:avLst/>
          </a:prstGeom>
          <a:noFill/>
          <a:ln>
            <a:noFill/>
          </a:ln>
        </p:spPr>
      </p:pic>
      <p:sp>
        <p:nvSpPr>
          <p:cNvPr id="86" name="Google Shape;86;g271b85c4be4_0_151"/>
          <p:cNvSpPr txBox="1"/>
          <p:nvPr/>
        </p:nvSpPr>
        <p:spPr>
          <a:xfrm>
            <a:off x="2738489" y="4041467"/>
            <a:ext cx="11391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PITT MEADOWS, BC</a:t>
            </a:r>
            <a:endParaRPr b="1" i="0" sz="700" u="none" cap="none" strike="noStrike">
              <a:solidFill>
                <a:schemeClr val="lt1"/>
              </a:solidFill>
              <a:latin typeface="Arial"/>
              <a:ea typeface="Arial"/>
              <a:cs typeface="Arial"/>
              <a:sym typeface="Arial"/>
            </a:endParaRPr>
          </a:p>
        </p:txBody>
      </p:sp>
      <p:sp>
        <p:nvSpPr>
          <p:cNvPr id="87" name="Google Shape;87;g271b85c4be4_0_151"/>
          <p:cNvSpPr txBox="1"/>
          <p:nvPr/>
        </p:nvSpPr>
        <p:spPr>
          <a:xfrm>
            <a:off x="2934017" y="7043804"/>
            <a:ext cx="1139100" cy="105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i="1" lang="en-US" sz="600">
                <a:solidFill>
                  <a:srgbClr val="444444"/>
                </a:solidFill>
                <a:highlight>
                  <a:schemeClr val="lt1"/>
                </a:highlight>
              </a:rPr>
              <a:t>*Units can be combined</a:t>
            </a:r>
            <a:endParaRPr i="1" sz="600" u="none" cap="none" strike="noStrike">
              <a:solidFill>
                <a:srgbClr val="444444"/>
              </a:solidFill>
              <a:highlight>
                <a:schemeClr val="lt1"/>
              </a:highlight>
            </a:endParaRPr>
          </a:p>
        </p:txBody>
      </p:sp>
      <p:sp>
        <p:nvSpPr>
          <p:cNvPr id="88" name="Google Shape;88;g271b85c4be4_0_151"/>
          <p:cNvSpPr txBox="1"/>
          <p:nvPr/>
        </p:nvSpPr>
        <p:spPr>
          <a:xfrm>
            <a:off x="2805863" y="7702252"/>
            <a:ext cx="2073900" cy="197400"/>
          </a:xfrm>
          <a:prstGeom prst="rect">
            <a:avLst/>
          </a:prstGeom>
          <a:noFill/>
          <a:ln cap="flat" cmpd="sng" w="9525">
            <a:solidFill>
              <a:schemeClr val="lt1"/>
            </a:solidFill>
            <a:prstDash val="solid"/>
            <a:round/>
            <a:headEnd len="sm" w="sm" type="none"/>
            <a:tailEnd len="sm" w="sm" type="none"/>
          </a:ln>
        </p:spPr>
        <p:txBody>
          <a:bodyPr anchorCtr="0" anchor="t" bIns="0" lIns="0" spcFirstLastPara="1" rIns="0" wrap="square" tIns="12700">
            <a:spAutoFit/>
          </a:bodyPr>
          <a:lstStyle/>
          <a:p>
            <a:pPr indent="0" lvl="0" marL="0" marR="0" rtl="0" algn="l">
              <a:lnSpc>
                <a:spcPct val="115625"/>
              </a:lnSpc>
              <a:spcBef>
                <a:spcPts val="0"/>
              </a:spcBef>
              <a:spcAft>
                <a:spcPts val="0"/>
              </a:spcAft>
              <a:buClr>
                <a:srgbClr val="000000"/>
              </a:buClr>
              <a:buSzPts val="1500"/>
              <a:buFont typeface="Arial"/>
              <a:buNone/>
            </a:pPr>
            <a:r>
              <a:rPr b="0" i="0" lang="en-US" sz="1200" u="none" cap="none" strike="noStrike">
                <a:solidFill>
                  <a:srgbClr val="0C213E"/>
                </a:solidFill>
                <a:latin typeface="Montserrat SemiBold"/>
                <a:ea typeface="Montserrat SemiBold"/>
                <a:cs typeface="Montserrat SemiBold"/>
                <a:sym typeface="Montserrat SemiBold"/>
              </a:rPr>
              <a:t>14480-14488 Knox Way</a:t>
            </a:r>
            <a:endParaRPr b="0" i="0" sz="1200" u="none" cap="none" strike="noStrike">
              <a:solidFill>
                <a:srgbClr val="000000"/>
              </a:solidFill>
              <a:latin typeface="Montserrat SemiBold"/>
              <a:ea typeface="Montserrat SemiBold"/>
              <a:cs typeface="Montserrat SemiBold"/>
              <a:sym typeface="Montserrat SemiBold"/>
            </a:endParaRPr>
          </a:p>
        </p:txBody>
      </p:sp>
      <p:sp>
        <p:nvSpPr>
          <p:cNvPr id="89" name="Google Shape;89;g271b85c4be4_0_151"/>
          <p:cNvSpPr txBox="1"/>
          <p:nvPr/>
        </p:nvSpPr>
        <p:spPr>
          <a:xfrm>
            <a:off x="2786792" y="7429450"/>
            <a:ext cx="10425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RICHMOND, BC</a:t>
            </a:r>
            <a:endParaRPr b="1" i="0" sz="700" u="none" cap="none" strike="noStrike">
              <a:solidFill>
                <a:schemeClr val="lt1"/>
              </a:solidFill>
              <a:latin typeface="Arial"/>
              <a:ea typeface="Arial"/>
              <a:cs typeface="Arial"/>
              <a:sym typeface="Arial"/>
            </a:endParaRPr>
          </a:p>
        </p:txBody>
      </p:sp>
      <p:pic>
        <p:nvPicPr>
          <p:cNvPr id="90" name="Google Shape;90;g271b85c4be4_0_151">
            <a:hlinkClick r:id="rId9"/>
          </p:cNvPr>
          <p:cNvPicPr preferRelativeResize="0"/>
          <p:nvPr/>
        </p:nvPicPr>
        <p:blipFill rotWithShape="1">
          <a:blip r:embed="rId6">
            <a:alphaModFix/>
          </a:blip>
          <a:srcRect b="0" l="0" r="0" t="0"/>
          <a:stretch/>
        </p:blipFill>
        <p:spPr>
          <a:xfrm>
            <a:off x="6180425" y="7539775"/>
            <a:ext cx="1042549" cy="197400"/>
          </a:xfrm>
          <a:prstGeom prst="rect">
            <a:avLst/>
          </a:prstGeom>
          <a:noFill/>
          <a:ln cap="flat" cmpd="sng" w="9525">
            <a:solidFill>
              <a:schemeClr val="lt1"/>
            </a:solidFill>
            <a:prstDash val="solid"/>
            <a:round/>
            <a:headEnd len="sm" w="sm" type="none"/>
            <a:tailEnd len="sm" w="sm" type="none"/>
          </a:ln>
        </p:spPr>
      </p:pic>
      <p:pic>
        <p:nvPicPr>
          <p:cNvPr id="91" name="Google Shape;91;g271b85c4be4_0_151"/>
          <p:cNvPicPr preferRelativeResize="0"/>
          <p:nvPr>
            <p:ph idx="3" type="pic"/>
          </p:nvPr>
        </p:nvPicPr>
        <p:blipFill rotWithShape="1">
          <a:blip r:embed="rId10">
            <a:alphaModFix/>
          </a:blip>
          <a:srcRect b="0" l="12553" r="12546" t="0"/>
          <a:stretch/>
        </p:blipFill>
        <p:spPr>
          <a:xfrm>
            <a:off x="375400" y="7429452"/>
            <a:ext cx="2207425" cy="1466802"/>
          </a:xfrm>
          <a:prstGeom prst="rect">
            <a:avLst/>
          </a:prstGeom>
          <a:noFill/>
          <a:ln cap="flat" cmpd="sng" w="9525">
            <a:solidFill>
              <a:schemeClr val="lt1"/>
            </a:solidFill>
            <a:prstDash val="solid"/>
            <a:round/>
            <a:headEnd len="sm" w="sm" type="none"/>
            <a:tailEnd len="sm" w="sm" type="none"/>
          </a:ln>
        </p:spPr>
      </p:pic>
      <p:cxnSp>
        <p:nvCxnSpPr>
          <p:cNvPr id="92" name="Google Shape;92;g271b85c4be4_0_151"/>
          <p:cNvCxnSpPr/>
          <p:nvPr/>
        </p:nvCxnSpPr>
        <p:spPr>
          <a:xfrm>
            <a:off x="469800" y="7269618"/>
            <a:ext cx="6832800" cy="0"/>
          </a:xfrm>
          <a:prstGeom prst="straightConnector1">
            <a:avLst/>
          </a:prstGeom>
          <a:noFill/>
          <a:ln cap="flat" cmpd="sng" w="9525">
            <a:solidFill>
              <a:schemeClr val="dk2"/>
            </a:solidFill>
            <a:prstDash val="solid"/>
            <a:round/>
            <a:headEnd len="sm" w="sm" type="none"/>
            <a:tailEnd len="sm" w="sm" type="none"/>
          </a:ln>
        </p:spPr>
      </p:cxnSp>
      <p:sp>
        <p:nvSpPr>
          <p:cNvPr id="93" name="Google Shape;93;g271b85c4be4_0_151"/>
          <p:cNvSpPr txBox="1"/>
          <p:nvPr/>
        </p:nvSpPr>
        <p:spPr>
          <a:xfrm>
            <a:off x="5000701" y="7950288"/>
            <a:ext cx="2088000" cy="801600"/>
          </a:xfrm>
          <a:prstGeom prst="rect">
            <a:avLst/>
          </a:prstGeom>
          <a:noFill/>
          <a:ln cap="flat" cmpd="sng" w="9525">
            <a:solidFill>
              <a:schemeClr val="lt1"/>
            </a:solidFill>
            <a:prstDash val="solid"/>
            <a:round/>
            <a:headEnd len="sm" w="sm" type="none"/>
            <a:tailEnd len="sm" w="sm" type="none"/>
          </a:ln>
        </p:spPr>
        <p:txBody>
          <a:bodyPr anchorCtr="0" anchor="t" bIns="0" lIns="0" spcFirstLastPara="1" rIns="0" wrap="square" tIns="46975">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rPr>
              <a:t>Rear dock and grade level loading to each unit</a:t>
            </a:r>
            <a:endParaRPr sz="700">
              <a:solidFill>
                <a:srgbClr val="444444"/>
              </a:solidFil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rPr>
              <a:t>24′ ceiling heights</a:t>
            </a:r>
            <a:endParaRPr sz="700">
              <a:solidFill>
                <a:srgbClr val="444444"/>
              </a:solidFil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rPr>
              <a:t>Modern office finishings</a:t>
            </a:r>
            <a:endParaRPr sz="700">
              <a:solidFill>
                <a:srgbClr val="444444"/>
              </a:solidFil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rPr>
              <a:t>Fresh carpet and paint</a:t>
            </a:r>
            <a:endParaRPr sz="700">
              <a:solidFill>
                <a:srgbClr val="444444"/>
              </a:solidFill>
            </a:endParaRPr>
          </a:p>
          <a:p>
            <a:pPr indent="-273050" lvl="0" marL="457200" marR="0" rtl="0" algn="l">
              <a:lnSpc>
                <a:spcPct val="100000"/>
              </a:lnSpc>
              <a:spcBef>
                <a:spcPts val="0"/>
              </a:spcBef>
              <a:spcAft>
                <a:spcPts val="0"/>
              </a:spcAft>
              <a:buClr>
                <a:srgbClr val="444444"/>
              </a:buClr>
              <a:buSzPts val="700"/>
              <a:buChar char="●"/>
            </a:pPr>
            <a:r>
              <a:rPr lang="en-US" sz="700">
                <a:solidFill>
                  <a:srgbClr val="444444"/>
                </a:solidFill>
              </a:rPr>
              <a:t>Dock levelers in select units</a:t>
            </a:r>
            <a:endParaRPr sz="700">
              <a:solidFill>
                <a:srgbClr val="444444"/>
              </a:solidFill>
            </a:endParaRPr>
          </a:p>
        </p:txBody>
      </p:sp>
      <p:sp>
        <p:nvSpPr>
          <p:cNvPr id="94" name="Google Shape;94;g271b85c4be4_0_151"/>
          <p:cNvSpPr txBox="1"/>
          <p:nvPr/>
        </p:nvSpPr>
        <p:spPr>
          <a:xfrm>
            <a:off x="2786793" y="7972362"/>
            <a:ext cx="1636500" cy="649800"/>
          </a:xfrm>
          <a:prstGeom prst="rect">
            <a:avLst/>
          </a:prstGeom>
          <a:noFill/>
          <a:ln cap="flat" cmpd="sng" w="9525">
            <a:solidFill>
              <a:schemeClr val="lt1"/>
            </a:solidFill>
            <a:prstDash val="solid"/>
            <a:round/>
            <a:headEnd len="sm" w="sm" type="none"/>
            <a:tailEnd len="sm" w="sm" type="none"/>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lang="en-US" sz="700">
                <a:solidFill>
                  <a:srgbClr val="444444"/>
                </a:solidFill>
              </a:rPr>
              <a:t>14480-14488 Knox Way</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a:t>
            </a:r>
            <a:r>
              <a:rPr b="1" lang="en-US" sz="700">
                <a:solidFill>
                  <a:srgbClr val="444444"/>
                </a:solidFill>
              </a:rPr>
              <a:t> LUC SOARES</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lang="en-US" sz="700">
                <a:solidFill>
                  <a:srgbClr val="444444"/>
                </a:solidFill>
              </a:rPr>
              <a:t>CBRE</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a:t>
            </a:r>
            <a:r>
              <a:rPr lang="en-US" sz="700">
                <a:solidFill>
                  <a:srgbClr val="444444"/>
                </a:solidFill>
              </a:rPr>
              <a:t>04.662.5570</a:t>
            </a:r>
            <a:endParaRPr b="0" i="0" sz="700" u="none" cap="none" strike="noStrike">
              <a:solidFill>
                <a:srgbClr val="000000"/>
              </a:solidFill>
              <a:latin typeface="Arial"/>
              <a:ea typeface="Arial"/>
              <a:cs typeface="Arial"/>
              <a:sym typeface="Arial"/>
            </a:endParaRPr>
          </a:p>
        </p:txBody>
      </p:sp>
      <p:sp>
        <p:nvSpPr>
          <p:cNvPr id="95" name="Google Shape;95;g271b85c4be4_0_151"/>
          <p:cNvSpPr txBox="1"/>
          <p:nvPr/>
        </p:nvSpPr>
        <p:spPr>
          <a:xfrm>
            <a:off x="2786788" y="8751891"/>
            <a:ext cx="624900" cy="120600"/>
          </a:xfrm>
          <a:prstGeom prst="rect">
            <a:avLst/>
          </a:prstGeom>
          <a:noFill/>
          <a:ln cap="flat" cmpd="sng" w="9525">
            <a:solidFill>
              <a:schemeClr val="lt1"/>
            </a:solidFill>
            <a:prstDash val="solid"/>
            <a:round/>
            <a:headEnd len="sm" w="sm" type="none"/>
            <a:tailEnd len="sm" w="sm" type="none"/>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graphicFrame>
        <p:nvGraphicFramePr>
          <p:cNvPr id="96" name="Google Shape;96;g271b85c4be4_0_151"/>
          <p:cNvGraphicFramePr/>
          <p:nvPr/>
        </p:nvGraphicFramePr>
        <p:xfrm>
          <a:off x="2738506" y="8892480"/>
          <a:ext cx="3000000" cy="3000000"/>
        </p:xfrm>
        <a:graphic>
          <a:graphicData uri="http://schemas.openxmlformats.org/drawingml/2006/table">
            <a:tbl>
              <a:tblPr bandRow="1" firstRow="1">
                <a:noFill/>
                <a:tableStyleId>{01D6B0F9-9A65-4DFF-8A80-4870CCE1EAB0}</a:tableStyleId>
              </a:tblPr>
              <a:tblGrid>
                <a:gridCol w="788850"/>
                <a:gridCol w="733375"/>
                <a:gridCol w="1582250"/>
              </a:tblGrid>
              <a:tr h="608300">
                <a:tc>
                  <a:txBody>
                    <a:bodyPr/>
                    <a:lstStyle/>
                    <a:p>
                      <a:pPr indent="0" lvl="0" marL="50800" marR="0" rtl="0" algn="l">
                        <a:lnSpc>
                          <a:spcPct val="115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a:t>
                      </a:r>
                      <a:r>
                        <a:rPr lang="en-US" sz="700">
                          <a:solidFill>
                            <a:srgbClr val="444444"/>
                          </a:solidFill>
                          <a:latin typeface="Arial"/>
                          <a:ea typeface="Arial"/>
                          <a:cs typeface="Arial"/>
                          <a:sym typeface="Arial"/>
                        </a:rPr>
                        <a:t>128</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133</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3,396</a:t>
                      </a:r>
                      <a:r>
                        <a:rPr lang="en-US" sz="700" u="none" cap="none" strike="noStrike">
                          <a:solidFill>
                            <a:srgbClr val="444444"/>
                          </a:solidFill>
                          <a:latin typeface="Arial"/>
                          <a:ea typeface="Arial"/>
                          <a:cs typeface="Arial"/>
                          <a:sym typeface="Arial"/>
                        </a:rPr>
                        <a:t> SF</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3,596 SF</a:t>
                      </a:r>
                      <a:endParaRPr sz="700">
                        <a:solidFill>
                          <a:srgbClr val="444444"/>
                        </a:solidFill>
                        <a:latin typeface="Arial"/>
                        <a:ea typeface="Arial"/>
                        <a:cs typeface="Arial"/>
                        <a:sym typeface="Arial"/>
                      </a:endParaRPr>
                    </a:p>
                    <a:p>
                      <a:pPr indent="0" lvl="0" marL="50800" marR="0" rtl="0" algn="l">
                        <a:lnSpc>
                          <a:spcPct val="115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November 1, 2026</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December 1, 2026</a:t>
                      </a:r>
                      <a:endParaRPr sz="700">
                        <a:solidFill>
                          <a:srgbClr val="444444"/>
                        </a:solidFill>
                        <a:latin typeface="Arial"/>
                        <a:ea typeface="Arial"/>
                        <a:cs typeface="Arial"/>
                        <a:sym typeface="Arial"/>
                      </a:endParaRPr>
                    </a:p>
                    <a:p>
                      <a:pPr indent="0" lvl="0" marL="50165" marR="204470" rtl="0" algn="l">
                        <a:lnSpc>
                          <a:spcPct val="115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0" marR="204470" rtl="0" algn="l">
                        <a:lnSpc>
                          <a:spcPct val="115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36825"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8050">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204470" rtl="0" algn="l">
                        <a:lnSpc>
                          <a:spcPct val="116666"/>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6825"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5350">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3b4a1e5994_0_59"/>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sp>
        <p:nvSpPr>
          <p:cNvPr id="102" name="Google Shape;102;g33b4a1e5994_0_59"/>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0AE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g33b4a1e5994_0_59"/>
          <p:cNvSpPr txBox="1"/>
          <p:nvPr/>
        </p:nvSpPr>
        <p:spPr>
          <a:xfrm>
            <a:off x="399026" y="129138"/>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NOW LEASING</a:t>
            </a:r>
            <a:endParaRPr b="0" i="0" sz="2600" u="none" cap="none" strike="noStrike">
              <a:solidFill>
                <a:schemeClr val="lt1"/>
              </a:solidFill>
              <a:latin typeface="Montserrat"/>
              <a:ea typeface="Montserrat"/>
              <a:cs typeface="Montserrat"/>
              <a:sym typeface="Montserrat"/>
            </a:endParaRPr>
          </a:p>
        </p:txBody>
      </p:sp>
      <p:pic>
        <p:nvPicPr>
          <p:cNvPr id="104" name="Google Shape;104;g33b4a1e5994_0_59">
            <a:hlinkClick r:id="rId4"/>
          </p:cNvPr>
          <p:cNvPicPr preferRelativeResize="0"/>
          <p:nvPr/>
        </p:nvPicPr>
        <p:blipFill rotWithShape="1">
          <a:blip r:embed="rId5">
            <a:alphaModFix/>
          </a:blip>
          <a:srcRect b="0" l="0" r="0" t="0"/>
          <a:stretch/>
        </p:blipFill>
        <p:spPr>
          <a:xfrm>
            <a:off x="6111805" y="5990531"/>
            <a:ext cx="1042545" cy="200100"/>
          </a:xfrm>
          <a:prstGeom prst="rect">
            <a:avLst/>
          </a:prstGeom>
          <a:noFill/>
          <a:ln>
            <a:noFill/>
          </a:ln>
        </p:spPr>
      </p:pic>
      <p:sp>
        <p:nvSpPr>
          <p:cNvPr id="105" name="Google Shape;105;g33b4a1e5994_0_59"/>
          <p:cNvSpPr txBox="1"/>
          <p:nvPr/>
        </p:nvSpPr>
        <p:spPr>
          <a:xfrm>
            <a:off x="2612943" y="6317085"/>
            <a:ext cx="2622600" cy="243600"/>
          </a:xfrm>
          <a:prstGeom prst="rect">
            <a:avLst/>
          </a:prstGeom>
          <a:noFill/>
          <a:ln>
            <a:noFill/>
          </a:ln>
        </p:spPr>
        <p:txBody>
          <a:bodyPr anchorCtr="0" anchor="t" bIns="0" lIns="0" spcFirstLastPara="1" rIns="0" wrap="square" tIns="12700">
            <a:spAutoFit/>
          </a:bodyPr>
          <a:lstStyle/>
          <a:p>
            <a:pPr indent="0" lvl="0" marL="0" marR="5080" rtl="0" algn="l">
              <a:lnSpc>
                <a:spcPct val="100000"/>
              </a:lnSpc>
              <a:spcBef>
                <a:spcPts val="0"/>
              </a:spcBef>
              <a:spcAft>
                <a:spcPts val="0"/>
              </a:spcAft>
              <a:buClr>
                <a:srgbClr val="000000"/>
              </a:buClr>
              <a:buSzPts val="1500"/>
              <a:buFont typeface="Arial"/>
              <a:buNone/>
            </a:pPr>
            <a:r>
              <a:rPr b="0" i="0" lang="en-US" sz="1500" u="none" cap="none" strike="noStrike">
                <a:solidFill>
                  <a:srgbClr val="001F38"/>
                </a:solidFill>
                <a:highlight>
                  <a:schemeClr val="lt1"/>
                </a:highlight>
                <a:latin typeface="Montserrat SemiBold"/>
                <a:ea typeface="Montserrat SemiBold"/>
                <a:cs typeface="Montserrat SemiBold"/>
                <a:sym typeface="Montserrat SemiBold"/>
              </a:rPr>
              <a:t>4181-85 Dawson Street</a:t>
            </a:r>
            <a:endParaRPr b="0" i="0" sz="1500" u="none" cap="none" strike="noStrike">
              <a:solidFill>
                <a:srgbClr val="001F38"/>
              </a:solidFill>
              <a:highlight>
                <a:schemeClr val="lt1"/>
              </a:highlight>
              <a:latin typeface="Montserrat SemiBold"/>
              <a:ea typeface="Montserrat SemiBold"/>
              <a:cs typeface="Montserrat SemiBold"/>
              <a:sym typeface="Montserrat SemiBold"/>
            </a:endParaRPr>
          </a:p>
        </p:txBody>
      </p:sp>
      <p:sp>
        <p:nvSpPr>
          <p:cNvPr id="106" name="Google Shape;106;g33b4a1e5994_0_59"/>
          <p:cNvSpPr txBox="1"/>
          <p:nvPr/>
        </p:nvSpPr>
        <p:spPr>
          <a:xfrm>
            <a:off x="2586750" y="6046154"/>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BURNABY, BC</a:t>
            </a:r>
            <a:endParaRPr b="1" i="0" sz="700" u="none" cap="none" strike="noStrike">
              <a:solidFill>
                <a:schemeClr val="lt1"/>
              </a:solidFill>
              <a:latin typeface="Arial"/>
              <a:ea typeface="Arial"/>
              <a:cs typeface="Arial"/>
              <a:sym typeface="Arial"/>
            </a:endParaRPr>
          </a:p>
        </p:txBody>
      </p:sp>
      <p:pic>
        <p:nvPicPr>
          <p:cNvPr id="107" name="Google Shape;107;g33b4a1e5994_0_59"/>
          <p:cNvPicPr preferRelativeResize="0"/>
          <p:nvPr>
            <p:ph idx="2" type="pic"/>
          </p:nvPr>
        </p:nvPicPr>
        <p:blipFill rotWithShape="1">
          <a:blip r:embed="rId6">
            <a:alphaModFix/>
          </a:blip>
          <a:srcRect b="0" l="6844" r="6853" t="0"/>
          <a:stretch/>
        </p:blipFill>
        <p:spPr>
          <a:xfrm>
            <a:off x="359700" y="5963999"/>
            <a:ext cx="2050801" cy="1782186"/>
          </a:xfrm>
          <a:prstGeom prst="rect">
            <a:avLst/>
          </a:prstGeom>
          <a:noFill/>
          <a:ln cap="flat" cmpd="sng" w="9525">
            <a:solidFill>
              <a:schemeClr val="lt1"/>
            </a:solidFill>
            <a:prstDash val="solid"/>
            <a:round/>
            <a:headEnd len="sm" w="sm" type="none"/>
            <a:tailEnd len="sm" w="sm" type="none"/>
          </a:ln>
        </p:spPr>
      </p:pic>
      <p:sp>
        <p:nvSpPr>
          <p:cNvPr id="108" name="Google Shape;108;g33b4a1e5994_0_59"/>
          <p:cNvSpPr txBox="1"/>
          <p:nvPr/>
        </p:nvSpPr>
        <p:spPr>
          <a:xfrm>
            <a:off x="5332675" y="6792853"/>
            <a:ext cx="1713600" cy="666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highlight>
                  <a:schemeClr val="lt1"/>
                </a:highlight>
                <a:latin typeface="Arial"/>
                <a:ea typeface="Arial"/>
                <a:cs typeface="Arial"/>
                <a:sym typeface="Arial"/>
              </a:rPr>
              <a:t>BUILDING FEATURES:</a:t>
            </a:r>
            <a:endParaRPr b="0" i="0" sz="700" u="none" cap="none" strike="noStrike">
              <a:solidFill>
                <a:srgbClr val="000000"/>
              </a:solidFill>
              <a:highlight>
                <a:schemeClr val="lt1"/>
              </a:highlight>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highlight>
                  <a:schemeClr val="lt1"/>
                </a:highlight>
                <a:latin typeface="Arial"/>
                <a:ea typeface="Arial"/>
                <a:cs typeface="Arial"/>
                <a:sym typeface="Arial"/>
              </a:rPr>
              <a:t>Grade loading</a:t>
            </a:r>
            <a:endParaRPr b="0" i="0" sz="700" u="none" cap="none" strike="noStrike">
              <a:solidFill>
                <a:srgbClr val="444444"/>
              </a:solidFill>
              <a:highlight>
                <a:schemeClr val="lt1"/>
              </a:highlight>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highlight>
                  <a:schemeClr val="lt1"/>
                </a:highlight>
                <a:latin typeface="Arial"/>
                <a:ea typeface="Arial"/>
                <a:cs typeface="Arial"/>
                <a:sym typeface="Arial"/>
              </a:rPr>
              <a:t>Easy and quick access to the TransCanada Highway</a:t>
            </a:r>
            <a:endParaRPr b="0" i="0" sz="700" u="none" cap="none" strike="noStrike">
              <a:solidFill>
                <a:srgbClr val="444444"/>
              </a:solidFill>
              <a:highlight>
                <a:schemeClr val="lt1"/>
              </a:highlight>
              <a:latin typeface="Arial"/>
              <a:ea typeface="Arial"/>
              <a:cs typeface="Arial"/>
              <a:sym typeface="Arial"/>
            </a:endParaRPr>
          </a:p>
          <a:p>
            <a:pPr indent="-273050" lvl="0" marL="274320" marR="0" rtl="0" algn="l">
              <a:lnSpc>
                <a:spcPct val="100000"/>
              </a:lnSpc>
              <a:spcBef>
                <a:spcPts val="300"/>
              </a:spcBef>
              <a:spcAft>
                <a:spcPts val="300"/>
              </a:spcAft>
              <a:buClr>
                <a:srgbClr val="444444"/>
              </a:buClr>
              <a:buSzPts val="700"/>
              <a:buFont typeface="Arial"/>
              <a:buChar char="●"/>
            </a:pPr>
            <a:r>
              <a:rPr b="0" i="0" lang="en-US" sz="700" u="none" cap="none" strike="noStrike">
                <a:solidFill>
                  <a:srgbClr val="444444"/>
                </a:solidFill>
                <a:highlight>
                  <a:schemeClr val="lt1"/>
                </a:highlight>
                <a:latin typeface="Arial"/>
                <a:ea typeface="Arial"/>
                <a:cs typeface="Arial"/>
                <a:sym typeface="Arial"/>
              </a:rPr>
              <a:t>Close proximity to SkyTrain</a:t>
            </a:r>
            <a:endParaRPr b="0" i="0" sz="700" u="none" cap="none" strike="noStrike">
              <a:solidFill>
                <a:srgbClr val="444444"/>
              </a:solidFill>
              <a:highlight>
                <a:schemeClr val="lt1"/>
              </a:highlight>
              <a:latin typeface="Arial"/>
              <a:ea typeface="Arial"/>
              <a:cs typeface="Arial"/>
              <a:sym typeface="Arial"/>
            </a:endParaRPr>
          </a:p>
        </p:txBody>
      </p:sp>
      <p:sp>
        <p:nvSpPr>
          <p:cNvPr id="109" name="Google Shape;109;g33b4a1e5994_0_59"/>
          <p:cNvSpPr txBox="1"/>
          <p:nvPr/>
        </p:nvSpPr>
        <p:spPr>
          <a:xfrm>
            <a:off x="2612926" y="6618512"/>
            <a:ext cx="2730900" cy="98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ADDRESS: </a:t>
            </a:r>
            <a:r>
              <a:rPr b="0" i="0" lang="en-US" sz="700" u="none" cap="none" strike="noStrike">
                <a:solidFill>
                  <a:srgbClr val="444444"/>
                </a:solidFill>
                <a:highlight>
                  <a:schemeClr val="lt1"/>
                </a:highlight>
                <a:latin typeface="Arial"/>
                <a:ea typeface="Arial"/>
                <a:cs typeface="Arial"/>
                <a:sym typeface="Arial"/>
              </a:rPr>
              <a:t>4185 Dawson Street</a:t>
            </a:r>
            <a:endParaRPr b="0" i="0" sz="700" u="none" cap="none" strike="noStrike">
              <a:solidFill>
                <a:schemeClr val="dk1"/>
              </a:solidFill>
              <a:highlight>
                <a:schemeClr val="lt1"/>
              </a:highlight>
              <a:latin typeface="Arial"/>
              <a:ea typeface="Arial"/>
              <a:cs typeface="Arial"/>
              <a:sym typeface="Arial"/>
            </a:endParaRPr>
          </a:p>
          <a:p>
            <a:pPr indent="-494665" lvl="0" marL="506730" marR="4826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CONTACT: </a:t>
            </a:r>
            <a:r>
              <a:rPr b="0" i="0" lang="en-US" sz="700" u="none" cap="none" strike="noStrike">
                <a:solidFill>
                  <a:srgbClr val="444444"/>
                </a:solidFill>
                <a:highlight>
                  <a:schemeClr val="lt1"/>
                </a:highlight>
                <a:latin typeface="Arial"/>
                <a:ea typeface="Arial"/>
                <a:cs typeface="Arial"/>
                <a:sym typeface="Arial"/>
              </a:rPr>
              <a:t>STEVEN HALL, PETER HALL, BRADEN HALL</a:t>
            </a:r>
            <a:endParaRPr b="0" i="0" sz="700" u="none" cap="none" strike="noStrike">
              <a:solidFill>
                <a:schemeClr val="dk1"/>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COMPANY: </a:t>
            </a:r>
            <a:r>
              <a:rPr b="0" i="0" lang="en-US" sz="700" u="none" cap="none" strike="noStrike">
                <a:solidFill>
                  <a:srgbClr val="444444"/>
                </a:solidFill>
                <a:highlight>
                  <a:schemeClr val="lt1"/>
                </a:highlight>
                <a:latin typeface="Arial"/>
                <a:ea typeface="Arial"/>
                <a:cs typeface="Arial"/>
                <a:sym typeface="Arial"/>
              </a:rPr>
              <a:t>DAVIES/HALL COMMERCIAL REALTY </a:t>
            </a:r>
            <a:endParaRPr b="0" i="0" sz="700" u="none" cap="none" strike="noStrike">
              <a:solidFill>
                <a:schemeClr val="dk1"/>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rgbClr val="000000"/>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PHONE:	</a:t>
            </a:r>
            <a:r>
              <a:rPr b="0" i="0" lang="en-US" sz="700" u="none" cap="none" strike="noStrike">
                <a:solidFill>
                  <a:srgbClr val="444444"/>
                </a:solidFill>
                <a:highlight>
                  <a:schemeClr val="lt1"/>
                </a:highlight>
                <a:latin typeface="Arial"/>
                <a:ea typeface="Arial"/>
                <a:cs typeface="Arial"/>
                <a:sym typeface="Arial"/>
              </a:rPr>
              <a:t>604.718.7300</a:t>
            </a:r>
            <a:endParaRPr b="0" i="0" sz="700" u="none" cap="none" strike="noStrike">
              <a:solidFill>
                <a:srgbClr val="444444"/>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AVAILABILITY:</a:t>
            </a:r>
            <a:endParaRPr b="1" i="0" sz="700" u="none" cap="none" strike="noStrike">
              <a:solidFill>
                <a:srgbClr val="444444"/>
              </a:solidFill>
              <a:highlight>
                <a:schemeClr val="lt1"/>
              </a:highlight>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highlight>
                <a:schemeClr val="lt1"/>
              </a:highlight>
              <a:latin typeface="Arial"/>
              <a:ea typeface="Arial"/>
              <a:cs typeface="Arial"/>
              <a:sym typeface="Arial"/>
            </a:endParaRPr>
          </a:p>
        </p:txBody>
      </p:sp>
      <p:graphicFrame>
        <p:nvGraphicFramePr>
          <p:cNvPr id="110" name="Google Shape;110;g33b4a1e5994_0_59"/>
          <p:cNvGraphicFramePr/>
          <p:nvPr/>
        </p:nvGraphicFramePr>
        <p:xfrm>
          <a:off x="2612926" y="7507382"/>
          <a:ext cx="3000000" cy="3000000"/>
        </p:xfrm>
        <a:graphic>
          <a:graphicData uri="http://schemas.openxmlformats.org/drawingml/2006/table">
            <a:tbl>
              <a:tblPr bandRow="1" firstRow="1">
                <a:noFill/>
                <a:tableStyleId>{01D6B0F9-9A65-4DFF-8A80-4870CCE1EAB0}</a:tableStyleId>
              </a:tblPr>
              <a:tblGrid>
                <a:gridCol w="765100"/>
                <a:gridCol w="670950"/>
                <a:gridCol w="1698850"/>
              </a:tblGrid>
              <a:tr h="148675">
                <a:tc>
                  <a:txBody>
                    <a:bodyPr/>
                    <a:lstStyle/>
                    <a:p>
                      <a:pPr indent="0" lvl="0" marL="0" marR="0" rtl="0" algn="l">
                        <a:lnSpc>
                          <a:spcPct val="100000"/>
                        </a:lnSpc>
                        <a:spcBef>
                          <a:spcPts val="0"/>
                        </a:spcBef>
                        <a:spcAft>
                          <a:spcPts val="0"/>
                        </a:spcAft>
                        <a:buClr>
                          <a:schemeClr val="dk1"/>
                        </a:buClr>
                        <a:buSzPts val="1100"/>
                        <a:buFont typeface="Arial"/>
                        <a:buNone/>
                      </a:pPr>
                      <a:r>
                        <a:rPr lang="en-US" sz="700" u="none" cap="none" strike="noStrike">
                          <a:solidFill>
                            <a:srgbClr val="58595B"/>
                          </a:solidFill>
                          <a:highlight>
                            <a:schemeClr val="lt1"/>
                          </a:highlight>
                          <a:latin typeface="Arial"/>
                          <a:ea typeface="Arial"/>
                          <a:cs typeface="Arial"/>
                          <a:sym typeface="Arial"/>
                        </a:rPr>
                        <a:t>4181 DAWSON   </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13,467 SF</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0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Under contract</a:t>
                      </a:r>
                      <a:endParaRPr sz="700" u="none" cap="none" strike="noStrike">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59375">
                <a:tc>
                  <a:txBody>
                    <a:bodyPr/>
                    <a:lstStyle/>
                    <a:p>
                      <a:pPr indent="0" lvl="0" marL="0" marR="1016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4183B DAWSON</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1,172 SF</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highlight>
                            <a:srgbClr val="FFFFFF"/>
                          </a:highlight>
                          <a:latin typeface="Arial"/>
                          <a:ea typeface="Arial"/>
                          <a:cs typeface="Arial"/>
                          <a:sym typeface="Arial"/>
                        </a:rPr>
                        <a:t>Available Immediately</a:t>
                      </a:r>
                      <a:endParaRPr sz="700" u="none" cap="none" strike="noStrike">
                        <a:solidFill>
                          <a:srgbClr val="444444"/>
                        </a:solidFill>
                        <a:highlight>
                          <a:srgbClr val="FFFFFF"/>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65725">
                <a:tc>
                  <a:txBody>
                    <a:bodyPr/>
                    <a:lstStyle/>
                    <a:p>
                      <a:pPr indent="0" lvl="0" marL="0" marR="10160" rtl="0" algn="l">
                        <a:lnSpc>
                          <a:spcPct val="100000"/>
                        </a:lnSpc>
                        <a:spcBef>
                          <a:spcPts val="0"/>
                        </a:spcBef>
                        <a:spcAft>
                          <a:spcPts val="0"/>
                        </a:spcAft>
                        <a:buNone/>
                      </a:pPr>
                      <a:r>
                        <a:rPr lang="en-US" sz="700">
                          <a:solidFill>
                            <a:srgbClr val="444444"/>
                          </a:solidFill>
                          <a:latin typeface="Arial"/>
                          <a:ea typeface="Arial"/>
                          <a:cs typeface="Arial"/>
                          <a:sym typeface="Arial"/>
                        </a:rPr>
                        <a:t>4185 DAWSON</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00000"/>
                        </a:lnSpc>
                        <a:spcBef>
                          <a:spcPts val="0"/>
                        </a:spcBef>
                        <a:spcAft>
                          <a:spcPts val="0"/>
                        </a:spcAft>
                        <a:buNone/>
                      </a:pPr>
                      <a:r>
                        <a:rPr lang="en-US" sz="700">
                          <a:solidFill>
                            <a:srgbClr val="444444"/>
                          </a:solidFill>
                          <a:latin typeface="Arial"/>
                          <a:ea typeface="Arial"/>
                          <a:cs typeface="Arial"/>
                          <a:sym typeface="Arial"/>
                        </a:rPr>
                        <a:t>24,679 SF</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00000"/>
                        </a:lnSpc>
                        <a:spcBef>
                          <a:spcPts val="0"/>
                        </a:spcBef>
                        <a:spcAft>
                          <a:spcPts val="0"/>
                        </a:spcAft>
                        <a:buNone/>
                      </a:pPr>
                      <a:r>
                        <a:rPr lang="en-US" sz="700">
                          <a:solidFill>
                            <a:srgbClr val="444444"/>
                          </a:solidFill>
                          <a:latin typeface="Arial"/>
                          <a:ea typeface="Arial"/>
                          <a:cs typeface="Arial"/>
                          <a:sym typeface="Arial"/>
                        </a:rPr>
                        <a:t>Available </a:t>
                      </a:r>
                      <a:r>
                        <a:rPr lang="en-US" sz="700">
                          <a:solidFill>
                            <a:srgbClr val="444444"/>
                          </a:solidFill>
                          <a:latin typeface="Arial"/>
                          <a:ea typeface="Arial"/>
                          <a:cs typeface="Arial"/>
                          <a:sym typeface="Arial"/>
                        </a:rPr>
                        <a:t>Immediately</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cxnSp>
        <p:nvCxnSpPr>
          <p:cNvPr id="111" name="Google Shape;111;g33b4a1e5994_0_59"/>
          <p:cNvCxnSpPr/>
          <p:nvPr/>
        </p:nvCxnSpPr>
        <p:spPr>
          <a:xfrm>
            <a:off x="488802" y="5787189"/>
            <a:ext cx="6832800" cy="0"/>
          </a:xfrm>
          <a:prstGeom prst="straightConnector1">
            <a:avLst/>
          </a:prstGeom>
          <a:noFill/>
          <a:ln cap="flat" cmpd="sng" w="9525">
            <a:solidFill>
              <a:schemeClr val="dk2"/>
            </a:solidFill>
            <a:prstDash val="solid"/>
            <a:round/>
            <a:headEnd len="sm" w="sm" type="none"/>
            <a:tailEnd len="sm" w="sm" type="none"/>
          </a:ln>
        </p:spPr>
      </p:cxnSp>
      <p:sp>
        <p:nvSpPr>
          <p:cNvPr id="112" name="Google Shape;112;g33b4a1e5994_0_59"/>
          <p:cNvSpPr/>
          <p:nvPr/>
        </p:nvSpPr>
        <p:spPr>
          <a:xfrm>
            <a:off x="62975" y="786268"/>
            <a:ext cx="7673400" cy="4903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3" name="Google Shape;113;g33b4a1e5994_0_59"/>
          <p:cNvSpPr txBox="1"/>
          <p:nvPr/>
        </p:nvSpPr>
        <p:spPr>
          <a:xfrm>
            <a:off x="2610742" y="1069072"/>
            <a:ext cx="5375400" cy="510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chemeClr val="dk1"/>
              </a:buClr>
              <a:buSzPts val="1100"/>
              <a:buFont typeface="Arial"/>
              <a:buNone/>
            </a:pPr>
            <a:r>
              <a:rPr b="0" i="0" lang="en-US" sz="1500" u="none" cap="none" strike="noStrike">
                <a:solidFill>
                  <a:srgbClr val="0C213E"/>
                </a:solidFill>
                <a:latin typeface="Montserrat SemiBold"/>
                <a:ea typeface="Montserrat SemiBold"/>
                <a:cs typeface="Montserrat SemiBold"/>
                <a:sym typeface="Montserrat SemiBold"/>
              </a:rPr>
              <a:t>Golden Ears Business Park I</a:t>
            </a:r>
            <a:r>
              <a:rPr lang="en-US" sz="1500">
                <a:solidFill>
                  <a:srgbClr val="0C213E"/>
                </a:solidFill>
                <a:latin typeface="Montserrat SemiBold"/>
                <a:ea typeface="Montserrat SemiBold"/>
                <a:cs typeface="Montserrat SemiBold"/>
                <a:sym typeface="Montserrat SemiBold"/>
              </a:rPr>
              <a:t>II </a:t>
            </a:r>
            <a:endParaRPr sz="1500">
              <a:solidFill>
                <a:srgbClr val="0C213E"/>
              </a:solidFill>
              <a:latin typeface="Montserrat SemiBold"/>
              <a:ea typeface="Montserrat SemiBold"/>
              <a:cs typeface="Montserrat SemiBold"/>
              <a:sym typeface="Montserrat SemiBold"/>
            </a:endParaRPr>
          </a:p>
          <a:p>
            <a:pPr indent="0" lvl="0" marL="0" marR="0" rtl="0" algn="l">
              <a:lnSpc>
                <a:spcPct val="115625"/>
              </a:lnSpc>
              <a:spcBef>
                <a:spcPts val="0"/>
              </a:spcBef>
              <a:spcAft>
                <a:spcPts val="0"/>
              </a:spcAft>
              <a:buClr>
                <a:schemeClr val="dk1"/>
              </a:buClr>
              <a:buSzPts val="1100"/>
              <a:buFont typeface="Arial"/>
              <a:buNone/>
            </a:pPr>
            <a:r>
              <a:rPr lang="en-US" sz="1500">
                <a:solidFill>
                  <a:srgbClr val="0C213E"/>
                </a:solidFill>
                <a:latin typeface="Montserrat SemiBold"/>
                <a:ea typeface="Montserrat SemiBold"/>
                <a:cs typeface="Montserrat SemiBold"/>
                <a:sym typeface="Montserrat SemiBold"/>
              </a:rPr>
              <a:t>Building 200</a:t>
            </a:r>
            <a:endParaRPr b="0" i="0" sz="1500" u="none" cap="none" strike="noStrike">
              <a:solidFill>
                <a:srgbClr val="0C213E"/>
              </a:solidFill>
              <a:latin typeface="Montserrat SemiBold"/>
              <a:ea typeface="Montserrat SemiBold"/>
              <a:cs typeface="Montserrat SemiBold"/>
              <a:sym typeface="Montserrat SemiBold"/>
            </a:endParaRPr>
          </a:p>
        </p:txBody>
      </p:sp>
      <p:sp>
        <p:nvSpPr>
          <p:cNvPr id="114" name="Google Shape;114;g33b4a1e5994_0_59"/>
          <p:cNvSpPr txBox="1"/>
          <p:nvPr/>
        </p:nvSpPr>
        <p:spPr>
          <a:xfrm>
            <a:off x="2639012" y="2461487"/>
            <a:ext cx="624900" cy="120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sp>
        <p:nvSpPr>
          <p:cNvPr id="115" name="Google Shape;115;g33b4a1e5994_0_59"/>
          <p:cNvSpPr txBox="1"/>
          <p:nvPr/>
        </p:nvSpPr>
        <p:spPr>
          <a:xfrm>
            <a:off x="2610742" y="1641821"/>
            <a:ext cx="1636500" cy="757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lang="en-US" sz="700">
                <a:solidFill>
                  <a:srgbClr val="444444"/>
                </a:solidFill>
              </a:rPr>
              <a:t>19265 </a:t>
            </a:r>
            <a:r>
              <a:rPr b="0" i="0" lang="en-US" sz="700" u="none" cap="none" strike="noStrike">
                <a:solidFill>
                  <a:srgbClr val="444444"/>
                </a:solidFill>
                <a:latin typeface="Arial"/>
                <a:ea typeface="Arial"/>
                <a:cs typeface="Arial"/>
                <a:sym typeface="Arial"/>
              </a:rPr>
              <a:t>AIRPORT WAY</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 </a:t>
            </a:r>
            <a:r>
              <a:rPr lang="en-US" sz="700">
                <a:solidFill>
                  <a:srgbClr val="444444"/>
                </a:solidFill>
              </a:rPr>
              <a:t>MIKE THOMPSON, BRUNO FIORVENTO, KEEGAN MATHESON</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lang="en-US" sz="700">
                <a:solidFill>
                  <a:srgbClr val="444444"/>
                </a:solidFill>
              </a:rPr>
              <a:t>JLL</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a:t>
            </a:r>
            <a:r>
              <a:rPr lang="en-US" sz="700">
                <a:solidFill>
                  <a:srgbClr val="444444"/>
                </a:solidFill>
              </a:rPr>
              <a:t>998.6001</a:t>
            </a:r>
            <a:endParaRPr b="0" i="0" sz="700" u="none" cap="none" strike="noStrike">
              <a:solidFill>
                <a:srgbClr val="000000"/>
              </a:solidFill>
              <a:latin typeface="Arial"/>
              <a:ea typeface="Arial"/>
              <a:cs typeface="Arial"/>
              <a:sym typeface="Arial"/>
            </a:endParaRPr>
          </a:p>
        </p:txBody>
      </p:sp>
      <p:pic>
        <p:nvPicPr>
          <p:cNvPr id="116" name="Google Shape;116;g33b4a1e5994_0_59">
            <a:hlinkClick r:id="rId7"/>
          </p:cNvPr>
          <p:cNvPicPr preferRelativeResize="0"/>
          <p:nvPr/>
        </p:nvPicPr>
        <p:blipFill rotWithShape="1">
          <a:blip r:embed="rId5">
            <a:alphaModFix/>
          </a:blip>
          <a:srcRect b="0" l="0" r="0" t="0"/>
          <a:stretch/>
        </p:blipFill>
        <p:spPr>
          <a:xfrm>
            <a:off x="6446730" y="868985"/>
            <a:ext cx="1042545" cy="200100"/>
          </a:xfrm>
          <a:prstGeom prst="rect">
            <a:avLst/>
          </a:prstGeom>
          <a:noFill/>
          <a:ln>
            <a:noFill/>
          </a:ln>
        </p:spPr>
      </p:pic>
      <p:sp>
        <p:nvSpPr>
          <p:cNvPr id="117" name="Google Shape;117;g33b4a1e5994_0_59"/>
          <p:cNvSpPr txBox="1"/>
          <p:nvPr/>
        </p:nvSpPr>
        <p:spPr>
          <a:xfrm>
            <a:off x="5003325" y="1637634"/>
            <a:ext cx="2088000" cy="840300"/>
          </a:xfrm>
          <a:prstGeom prst="rect">
            <a:avLst/>
          </a:prstGeom>
          <a:noFill/>
          <a:ln>
            <a:noFill/>
          </a:ln>
        </p:spPr>
        <p:txBody>
          <a:bodyPr anchorCtr="0" anchor="t" bIns="0" lIns="0" spcFirstLastPara="1" rIns="0" wrap="square" tIns="46975">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300"/>
              </a:spcBef>
              <a:spcAft>
                <a:spcPts val="0"/>
              </a:spcAft>
              <a:buClr>
                <a:srgbClr val="444444"/>
              </a:buClr>
              <a:buSzPts val="700"/>
              <a:buFont typeface="Arial"/>
              <a:buChar char="●"/>
            </a:pPr>
            <a:r>
              <a:rPr lang="en-US" sz="700">
                <a:solidFill>
                  <a:srgbClr val="444444"/>
                </a:solidFill>
              </a:rPr>
              <a:t>3</a:t>
            </a:r>
            <a:r>
              <a:rPr b="0" i="0" lang="en-US" sz="700" u="none" cap="none" strike="noStrike">
                <a:solidFill>
                  <a:srgbClr val="444444"/>
                </a:solidFill>
                <a:latin typeface="Arial"/>
                <a:ea typeface="Arial"/>
                <a:cs typeface="Arial"/>
                <a:sym typeface="Arial"/>
              </a:rPr>
              <a:t>2’ clear ceiling height</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T5HO lighting</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ESFR sprinkler system</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equipment (hydraulic levelers, bumpers, and concrete apron)</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and grade loading per bay</a:t>
            </a:r>
            <a:endParaRPr b="0" i="0" sz="700" u="none" cap="none" strike="noStrike">
              <a:solidFill>
                <a:srgbClr val="000000"/>
              </a:solidFill>
              <a:latin typeface="Arial"/>
              <a:ea typeface="Arial"/>
              <a:cs typeface="Arial"/>
              <a:sym typeface="Arial"/>
            </a:endParaRPr>
          </a:p>
        </p:txBody>
      </p:sp>
      <p:graphicFrame>
        <p:nvGraphicFramePr>
          <p:cNvPr id="118" name="Google Shape;118;g33b4a1e5994_0_59"/>
          <p:cNvGraphicFramePr/>
          <p:nvPr/>
        </p:nvGraphicFramePr>
        <p:xfrm>
          <a:off x="2599905" y="2577318"/>
          <a:ext cx="3000000" cy="3000000"/>
        </p:xfrm>
        <a:graphic>
          <a:graphicData uri="http://schemas.openxmlformats.org/drawingml/2006/table">
            <a:tbl>
              <a:tblPr bandRow="1" firstRow="1">
                <a:noFill/>
                <a:tableStyleId>{01D6B0F9-9A65-4DFF-8A80-4870CCE1EAB0}</a:tableStyleId>
              </a:tblPr>
              <a:tblGrid>
                <a:gridCol w="810375"/>
                <a:gridCol w="753375"/>
                <a:gridCol w="1722525"/>
              </a:tblGrid>
              <a:tr h="157925">
                <a:tc>
                  <a:txBody>
                    <a:bodyPr/>
                    <a:lstStyle/>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highlight>
                            <a:schemeClr val="lt1"/>
                          </a:highlight>
                          <a:latin typeface="Arial"/>
                          <a:ea typeface="Arial"/>
                          <a:cs typeface="Arial"/>
                          <a:sym typeface="Arial"/>
                        </a:rPr>
                        <a:t>Unit </a:t>
                      </a:r>
                      <a:r>
                        <a:rPr lang="en-US" sz="700">
                          <a:solidFill>
                            <a:srgbClr val="444444"/>
                          </a:solidFill>
                          <a:highlight>
                            <a:schemeClr val="lt1"/>
                          </a:highlight>
                          <a:latin typeface="Arial"/>
                          <a:ea typeface="Arial"/>
                          <a:cs typeface="Arial"/>
                          <a:sym typeface="Arial"/>
                        </a:rPr>
                        <a:t>209</a:t>
                      </a:r>
                      <a:endParaRPr sz="700">
                        <a:solidFill>
                          <a:srgbClr val="444444"/>
                        </a:solidFill>
                        <a:highlight>
                          <a:schemeClr val="lt1"/>
                        </a:highlight>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highlight>
                            <a:schemeClr val="lt1"/>
                          </a:highlight>
                          <a:latin typeface="Arial"/>
                          <a:ea typeface="Arial"/>
                          <a:cs typeface="Arial"/>
                          <a:sym typeface="Arial"/>
                        </a:rPr>
                        <a:t>19,802 SF</a:t>
                      </a:r>
                      <a:endParaRPr sz="700">
                        <a:solidFill>
                          <a:srgbClr val="444444"/>
                        </a:solidFill>
                        <a:highlight>
                          <a:schemeClr val="lt1"/>
                        </a:highlight>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204470" rtl="0" algn="l">
                        <a:lnSpc>
                          <a:spcPct val="150000"/>
                        </a:lnSpc>
                        <a:spcBef>
                          <a:spcPts val="0"/>
                        </a:spcBef>
                        <a:spcAft>
                          <a:spcPts val="0"/>
                        </a:spcAft>
                        <a:buClr>
                          <a:schemeClr val="dk1"/>
                        </a:buClr>
                        <a:buSzPts val="1100"/>
                        <a:buFont typeface="Arial"/>
                        <a:buNone/>
                      </a:pPr>
                      <a:r>
                        <a:rPr lang="en-US" sz="700">
                          <a:solidFill>
                            <a:srgbClr val="444444"/>
                          </a:solidFill>
                          <a:highlight>
                            <a:schemeClr val="lt1"/>
                          </a:highlight>
                          <a:latin typeface="Arial"/>
                          <a:ea typeface="Arial"/>
                          <a:cs typeface="Arial"/>
                          <a:sym typeface="Arial"/>
                        </a:rPr>
                        <a:t>Available Immediately - Includes ~2000 SF of Office Space </a:t>
                      </a:r>
                      <a:r>
                        <a:rPr lang="en-US" sz="700">
                          <a:solidFill>
                            <a:srgbClr val="444444"/>
                          </a:solidFill>
                          <a:highlight>
                            <a:schemeClr val="lt1"/>
                          </a:highlight>
                          <a:latin typeface="Arial"/>
                          <a:ea typeface="Arial"/>
                          <a:cs typeface="Arial"/>
                          <a:sym typeface="Arial"/>
                        </a:rPr>
                        <a:t>with</a:t>
                      </a:r>
                      <a:r>
                        <a:rPr lang="en-US" sz="700">
                          <a:solidFill>
                            <a:srgbClr val="444444"/>
                          </a:solidFill>
                          <a:highlight>
                            <a:schemeClr val="lt1"/>
                          </a:highlight>
                          <a:latin typeface="Arial"/>
                          <a:ea typeface="Arial"/>
                          <a:cs typeface="Arial"/>
                          <a:sym typeface="Arial"/>
                        </a:rPr>
                        <a:t> HVAC</a:t>
                      </a:r>
                      <a:endParaRPr sz="700">
                        <a:solidFill>
                          <a:srgbClr val="444444"/>
                        </a:solidFill>
                        <a:highlight>
                          <a:schemeClr val="lt1"/>
                        </a:highlight>
                        <a:latin typeface="Arial"/>
                        <a:ea typeface="Arial"/>
                        <a:cs typeface="Arial"/>
                        <a:sym typeface="Arial"/>
                      </a:endParaRPr>
                    </a:p>
                    <a:p>
                      <a:pPr indent="0" lvl="0" marL="0" marR="204470" rtl="0" algn="l">
                        <a:lnSpc>
                          <a:spcPct val="150000"/>
                        </a:lnSpc>
                        <a:spcBef>
                          <a:spcPts val="0"/>
                        </a:spcBef>
                        <a:spcAft>
                          <a:spcPts val="0"/>
                        </a:spcAft>
                        <a:buClr>
                          <a:schemeClr val="dk1"/>
                        </a:buClr>
                        <a:buSzPts val="1100"/>
                        <a:buFont typeface="Arial"/>
                        <a:buNone/>
                      </a:pPr>
                      <a:r>
                        <a:t/>
                      </a:r>
                      <a:endParaRPr sz="700">
                        <a:solidFill>
                          <a:srgbClr val="444444"/>
                        </a:solidFill>
                        <a:highlight>
                          <a:schemeClr val="lt1"/>
                        </a:highlight>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t/>
                      </a:r>
                      <a:endParaRPr sz="700">
                        <a:solidFill>
                          <a:srgbClr val="444444"/>
                        </a:solidFill>
                        <a:highlight>
                          <a:schemeClr val="lt1"/>
                        </a:highlight>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rPr lang="en-US" sz="700">
                          <a:solidFill>
                            <a:srgbClr val="444444"/>
                          </a:solidFill>
                          <a:highlight>
                            <a:schemeClr val="lt1"/>
                          </a:highlight>
                          <a:latin typeface="Arial"/>
                          <a:ea typeface="Arial"/>
                          <a:cs typeface="Arial"/>
                          <a:sym typeface="Arial"/>
                        </a:rPr>
                        <a:t> </a:t>
                      </a:r>
                      <a:r>
                        <a:rPr lang="en-US" sz="700" u="none" cap="none" strike="noStrike">
                          <a:solidFill>
                            <a:srgbClr val="444444"/>
                          </a:solidFill>
                          <a:highlight>
                            <a:schemeClr val="lt1"/>
                          </a:highlight>
                          <a:latin typeface="Arial"/>
                          <a:ea typeface="Arial"/>
                          <a:cs typeface="Arial"/>
                          <a:sym typeface="Arial"/>
                        </a:rPr>
                        <a:t> </a:t>
                      </a:r>
                      <a:endParaRPr sz="700" u="none" cap="none" strike="noStrike">
                        <a:solidFill>
                          <a:srgbClr val="444444"/>
                        </a:solidFill>
                        <a:highlight>
                          <a:schemeClr val="lt1"/>
                        </a:highlight>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43700">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204470" rtl="0" algn="l">
                        <a:lnSpc>
                          <a:spcPct val="116666"/>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41975">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sp>
        <p:nvSpPr>
          <p:cNvPr id="119" name="Google Shape;119;g33b4a1e5994_0_59"/>
          <p:cNvSpPr txBox="1"/>
          <p:nvPr/>
        </p:nvSpPr>
        <p:spPr>
          <a:xfrm>
            <a:off x="2555425" y="806825"/>
            <a:ext cx="11391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PITT MEADOWS, BC</a:t>
            </a:r>
            <a:endParaRPr b="1" i="0" sz="700" u="none" cap="none" strike="noStrike">
              <a:solidFill>
                <a:schemeClr val="lt1"/>
              </a:solidFill>
              <a:latin typeface="Arial"/>
              <a:ea typeface="Arial"/>
              <a:cs typeface="Arial"/>
              <a:sym typeface="Arial"/>
            </a:endParaRPr>
          </a:p>
        </p:txBody>
      </p:sp>
      <p:pic>
        <p:nvPicPr>
          <p:cNvPr id="120" name="Google Shape;120;g33b4a1e5994_0_59"/>
          <p:cNvPicPr preferRelativeResize="0"/>
          <p:nvPr/>
        </p:nvPicPr>
        <p:blipFill>
          <a:blip r:embed="rId8">
            <a:alphaModFix/>
          </a:blip>
          <a:stretch>
            <a:fillRect/>
          </a:stretch>
        </p:blipFill>
        <p:spPr>
          <a:xfrm>
            <a:off x="320725" y="806827"/>
            <a:ext cx="2050801" cy="1489173"/>
          </a:xfrm>
          <a:prstGeom prst="rect">
            <a:avLst/>
          </a:prstGeom>
          <a:noFill/>
          <a:ln>
            <a:noFill/>
          </a:ln>
        </p:spPr>
      </p:pic>
      <p:sp>
        <p:nvSpPr>
          <p:cNvPr id="121" name="Google Shape;121;g33b4a1e5994_0_59"/>
          <p:cNvSpPr txBox="1"/>
          <p:nvPr/>
        </p:nvSpPr>
        <p:spPr>
          <a:xfrm>
            <a:off x="2610747" y="3520401"/>
            <a:ext cx="5375400" cy="510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chemeClr val="dk1"/>
              </a:buClr>
              <a:buSzPts val="1100"/>
              <a:buFont typeface="Arial"/>
              <a:buNone/>
            </a:pPr>
            <a:r>
              <a:rPr b="0" i="0" lang="en-US" sz="1500" u="none" cap="none" strike="noStrike">
                <a:solidFill>
                  <a:srgbClr val="0C213E"/>
                </a:solidFill>
                <a:latin typeface="Montserrat SemiBold"/>
                <a:ea typeface="Montserrat SemiBold"/>
                <a:cs typeface="Montserrat SemiBold"/>
                <a:sym typeface="Montserrat SemiBold"/>
              </a:rPr>
              <a:t>Golden Ears Business Park I</a:t>
            </a:r>
            <a:r>
              <a:rPr lang="en-US" sz="1500">
                <a:solidFill>
                  <a:srgbClr val="0C213E"/>
                </a:solidFill>
                <a:latin typeface="Montserrat SemiBold"/>
                <a:ea typeface="Montserrat SemiBold"/>
                <a:cs typeface="Montserrat SemiBold"/>
                <a:sym typeface="Montserrat SemiBold"/>
              </a:rPr>
              <a:t>II </a:t>
            </a:r>
            <a:endParaRPr sz="1500">
              <a:solidFill>
                <a:srgbClr val="0C213E"/>
              </a:solidFill>
              <a:latin typeface="Montserrat SemiBold"/>
              <a:ea typeface="Montserrat SemiBold"/>
              <a:cs typeface="Montserrat SemiBold"/>
              <a:sym typeface="Montserrat SemiBold"/>
            </a:endParaRPr>
          </a:p>
          <a:p>
            <a:pPr indent="0" lvl="0" marL="0" marR="0" rtl="0" algn="l">
              <a:lnSpc>
                <a:spcPct val="115625"/>
              </a:lnSpc>
              <a:spcBef>
                <a:spcPts val="0"/>
              </a:spcBef>
              <a:spcAft>
                <a:spcPts val="0"/>
              </a:spcAft>
              <a:buClr>
                <a:schemeClr val="dk1"/>
              </a:buClr>
              <a:buSzPts val="1100"/>
              <a:buFont typeface="Arial"/>
              <a:buNone/>
            </a:pPr>
            <a:r>
              <a:rPr lang="en-US" sz="1500">
                <a:solidFill>
                  <a:srgbClr val="0C213E"/>
                </a:solidFill>
                <a:latin typeface="Montserrat SemiBold"/>
                <a:ea typeface="Montserrat SemiBold"/>
                <a:cs typeface="Montserrat SemiBold"/>
                <a:sym typeface="Montserrat SemiBold"/>
              </a:rPr>
              <a:t>Building 300</a:t>
            </a:r>
            <a:endParaRPr b="0" i="0" sz="1500" u="none" cap="none" strike="noStrike">
              <a:solidFill>
                <a:srgbClr val="0C213E"/>
              </a:solidFill>
              <a:latin typeface="Montserrat SemiBold"/>
              <a:ea typeface="Montserrat SemiBold"/>
              <a:cs typeface="Montserrat SemiBold"/>
              <a:sym typeface="Montserrat SemiBold"/>
            </a:endParaRPr>
          </a:p>
        </p:txBody>
      </p:sp>
      <p:sp>
        <p:nvSpPr>
          <p:cNvPr id="122" name="Google Shape;122;g33b4a1e5994_0_59"/>
          <p:cNvSpPr txBox="1"/>
          <p:nvPr/>
        </p:nvSpPr>
        <p:spPr>
          <a:xfrm>
            <a:off x="2645992" y="4875166"/>
            <a:ext cx="624900" cy="120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sp>
        <p:nvSpPr>
          <p:cNvPr id="123" name="Google Shape;123;g33b4a1e5994_0_59"/>
          <p:cNvSpPr txBox="1"/>
          <p:nvPr/>
        </p:nvSpPr>
        <p:spPr>
          <a:xfrm>
            <a:off x="2617722" y="4055499"/>
            <a:ext cx="1636500" cy="757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lang="en-US" sz="700">
                <a:solidFill>
                  <a:srgbClr val="444444"/>
                </a:solidFill>
              </a:rPr>
              <a:t>19265 </a:t>
            </a:r>
            <a:r>
              <a:rPr b="0" i="0" lang="en-US" sz="700" u="none" cap="none" strike="noStrike">
                <a:solidFill>
                  <a:srgbClr val="444444"/>
                </a:solidFill>
                <a:latin typeface="Arial"/>
                <a:ea typeface="Arial"/>
                <a:cs typeface="Arial"/>
                <a:sym typeface="Arial"/>
              </a:rPr>
              <a:t>AIRPORT WAY</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 </a:t>
            </a:r>
            <a:r>
              <a:rPr lang="en-US" sz="700">
                <a:solidFill>
                  <a:srgbClr val="444444"/>
                </a:solidFill>
              </a:rPr>
              <a:t>PETER HALL, STEVEN HALL &amp; BRADEN HALL</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lang="en-US" sz="700">
                <a:solidFill>
                  <a:srgbClr val="444444"/>
                </a:solidFill>
              </a:rPr>
              <a:t>DAVIES HALL - RE/MAX</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a:t>
            </a:r>
            <a:r>
              <a:rPr lang="en-US" sz="700">
                <a:solidFill>
                  <a:srgbClr val="444444"/>
                </a:solidFill>
              </a:rPr>
              <a:t>718.7300</a:t>
            </a:r>
            <a:endParaRPr b="0" i="0" sz="700" u="none" cap="none" strike="noStrike">
              <a:solidFill>
                <a:srgbClr val="000000"/>
              </a:solidFill>
              <a:latin typeface="Arial"/>
              <a:ea typeface="Arial"/>
              <a:cs typeface="Arial"/>
              <a:sym typeface="Arial"/>
            </a:endParaRPr>
          </a:p>
        </p:txBody>
      </p:sp>
      <p:pic>
        <p:nvPicPr>
          <p:cNvPr id="124" name="Google Shape;124;g33b4a1e5994_0_59">
            <a:hlinkClick r:id="rId9"/>
          </p:cNvPr>
          <p:cNvPicPr preferRelativeResize="0"/>
          <p:nvPr/>
        </p:nvPicPr>
        <p:blipFill rotWithShape="1">
          <a:blip r:embed="rId5">
            <a:alphaModFix/>
          </a:blip>
          <a:srcRect b="0" l="0" r="0" t="0"/>
          <a:stretch/>
        </p:blipFill>
        <p:spPr>
          <a:xfrm>
            <a:off x="6453710" y="3282664"/>
            <a:ext cx="1042545" cy="200100"/>
          </a:xfrm>
          <a:prstGeom prst="rect">
            <a:avLst/>
          </a:prstGeom>
          <a:noFill/>
          <a:ln>
            <a:noFill/>
          </a:ln>
        </p:spPr>
      </p:pic>
      <p:sp>
        <p:nvSpPr>
          <p:cNvPr id="125" name="Google Shape;125;g33b4a1e5994_0_59"/>
          <p:cNvSpPr txBox="1"/>
          <p:nvPr/>
        </p:nvSpPr>
        <p:spPr>
          <a:xfrm>
            <a:off x="5010305" y="4051313"/>
            <a:ext cx="2088000" cy="840300"/>
          </a:xfrm>
          <a:prstGeom prst="rect">
            <a:avLst/>
          </a:prstGeom>
          <a:noFill/>
          <a:ln>
            <a:noFill/>
          </a:ln>
        </p:spPr>
        <p:txBody>
          <a:bodyPr anchorCtr="0" anchor="t" bIns="0" lIns="0" spcFirstLastPara="1" rIns="0" wrap="square" tIns="46975">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300"/>
              </a:spcBef>
              <a:spcAft>
                <a:spcPts val="0"/>
              </a:spcAft>
              <a:buClr>
                <a:srgbClr val="444444"/>
              </a:buClr>
              <a:buSzPts val="700"/>
              <a:buFont typeface="Arial"/>
              <a:buChar char="●"/>
            </a:pPr>
            <a:r>
              <a:rPr lang="en-US" sz="700">
                <a:solidFill>
                  <a:srgbClr val="444444"/>
                </a:solidFill>
              </a:rPr>
              <a:t>3</a:t>
            </a:r>
            <a:r>
              <a:rPr b="0" i="0" lang="en-US" sz="700" u="none" cap="none" strike="noStrike">
                <a:solidFill>
                  <a:srgbClr val="444444"/>
                </a:solidFill>
                <a:latin typeface="Arial"/>
                <a:ea typeface="Arial"/>
                <a:cs typeface="Arial"/>
                <a:sym typeface="Arial"/>
              </a:rPr>
              <a:t>2’ clear ceiling height</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T5HO lighting</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ESFR sprinkler system</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equipment (hydraulic levelers, bumpers, and concrete apron)</a:t>
            </a:r>
            <a:endParaRPr b="0" i="0" sz="700" u="none" cap="none" strike="noStrike">
              <a:solidFill>
                <a:srgbClr val="444444"/>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and grade loading per bay</a:t>
            </a:r>
            <a:endParaRPr b="0" i="0" sz="700" u="none" cap="none" strike="noStrike">
              <a:solidFill>
                <a:srgbClr val="000000"/>
              </a:solidFill>
              <a:latin typeface="Arial"/>
              <a:ea typeface="Arial"/>
              <a:cs typeface="Arial"/>
              <a:sym typeface="Arial"/>
            </a:endParaRPr>
          </a:p>
        </p:txBody>
      </p:sp>
      <p:graphicFrame>
        <p:nvGraphicFramePr>
          <p:cNvPr id="126" name="Google Shape;126;g33b4a1e5994_0_59"/>
          <p:cNvGraphicFramePr/>
          <p:nvPr/>
        </p:nvGraphicFramePr>
        <p:xfrm>
          <a:off x="2658872" y="5058742"/>
          <a:ext cx="3000000" cy="3000000"/>
        </p:xfrm>
        <a:graphic>
          <a:graphicData uri="http://schemas.openxmlformats.org/drawingml/2006/table">
            <a:tbl>
              <a:tblPr bandRow="1" firstRow="1">
                <a:noFill/>
                <a:tableStyleId>{01D6B0F9-9A65-4DFF-8A80-4870CCE1EAB0}</a:tableStyleId>
              </a:tblPr>
              <a:tblGrid>
                <a:gridCol w="770125"/>
                <a:gridCol w="825225"/>
                <a:gridCol w="2599850"/>
              </a:tblGrid>
              <a:tr h="1289400">
                <a:tc>
                  <a:txBody>
                    <a:bodyPr/>
                    <a:lstStyle/>
                    <a:p>
                      <a:pPr indent="0" lvl="0" marL="5080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a:t>
                      </a:r>
                      <a:r>
                        <a:rPr lang="en-US" sz="700">
                          <a:solidFill>
                            <a:srgbClr val="444444"/>
                          </a:solidFill>
                          <a:latin typeface="Arial"/>
                          <a:ea typeface="Arial"/>
                          <a:cs typeface="Arial"/>
                          <a:sym typeface="Arial"/>
                        </a:rPr>
                        <a:t>315</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316</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Unit 320*</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4,923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  5,168 SF</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5,164 SF</a:t>
                      </a:r>
                      <a:endParaRPr sz="700">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2044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 - 650 SF of Ground floor Office with HVAC </a:t>
                      </a:r>
                      <a:endParaRPr sz="700">
                        <a:solidFill>
                          <a:srgbClr val="444444"/>
                        </a:solidFill>
                        <a:latin typeface="Arial"/>
                        <a:ea typeface="Arial"/>
                        <a:cs typeface="Arial"/>
                        <a:sym typeface="Arial"/>
                      </a:endParaRPr>
                    </a:p>
                    <a:p>
                      <a:pPr indent="0" lvl="0" marL="0" marR="20447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50165" marR="2044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 </a:t>
                      </a:r>
                      <a:r>
                        <a:rPr lang="en-US" sz="700" u="none" cap="none" strike="noStrike">
                          <a:solidFill>
                            <a:srgbClr val="444444"/>
                          </a:solidFill>
                          <a:latin typeface="Arial"/>
                          <a:ea typeface="Arial"/>
                          <a:cs typeface="Arial"/>
                          <a:sym typeface="Arial"/>
                        </a:rPr>
                        <a:t> </a:t>
                      </a:r>
                      <a:endParaRPr sz="700" u="none" cap="none" strike="noStrike">
                        <a:solidFill>
                          <a:srgbClr val="444444"/>
                        </a:solidFill>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49850">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204470" rtl="0" algn="l">
                        <a:lnSpc>
                          <a:spcPct val="116666"/>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682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43900">
                <a:tc>
                  <a:txBody>
                    <a:bodyPr/>
                    <a:lstStyle/>
                    <a:p>
                      <a:pPr indent="0" lvl="0" marL="0" marR="0" rtl="0" algn="l">
                        <a:lnSpc>
                          <a:spcPct val="100000"/>
                        </a:lnSpc>
                        <a:spcBef>
                          <a:spcPts val="0"/>
                        </a:spcBef>
                        <a:spcAft>
                          <a:spcPts val="0"/>
                        </a:spcAft>
                        <a:buClr>
                          <a:srgbClr val="000000"/>
                        </a:buClr>
                        <a:buSzPts val="600"/>
                        <a:buFont typeface="Arial"/>
                        <a:buNone/>
                      </a:pPr>
                      <a:r>
                        <a:t/>
                      </a:r>
                      <a:endParaRPr sz="600" u="none" cap="none" strike="noStrike">
                        <a:solidFill>
                          <a:srgbClr val="444444"/>
                        </a:solidFill>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800" marR="0" rtl="0" algn="l">
                        <a:lnSpc>
                          <a:spcPct val="100000"/>
                        </a:lnSpc>
                        <a:spcBef>
                          <a:spcPts val="0"/>
                        </a:spcBef>
                        <a:spcAft>
                          <a:spcPts val="0"/>
                        </a:spcAft>
                        <a:buClr>
                          <a:srgbClr val="000000"/>
                        </a:buClr>
                        <a:buSzPts val="600"/>
                        <a:buFont typeface="Arial"/>
                        <a:buNone/>
                      </a:pPr>
                      <a:r>
                        <a:t/>
                      </a:r>
                      <a:endParaRPr sz="600" u="none" cap="none" strike="noStrike">
                        <a:latin typeface="Arial"/>
                        <a:ea typeface="Arial"/>
                        <a:cs typeface="Arial"/>
                        <a:sym typeface="Arial"/>
                      </a:endParaRPr>
                    </a:p>
                  </a:txBody>
                  <a:tcPr marT="317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sp>
        <p:nvSpPr>
          <p:cNvPr id="127" name="Google Shape;127;g33b4a1e5994_0_59"/>
          <p:cNvSpPr txBox="1"/>
          <p:nvPr/>
        </p:nvSpPr>
        <p:spPr>
          <a:xfrm>
            <a:off x="2555430" y="3299979"/>
            <a:ext cx="11391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PITT MEADOWS, BC</a:t>
            </a:r>
            <a:endParaRPr b="1" i="0" sz="700" u="none" cap="none" strike="noStrike">
              <a:solidFill>
                <a:schemeClr val="lt1"/>
              </a:solidFill>
              <a:latin typeface="Arial"/>
              <a:ea typeface="Arial"/>
              <a:cs typeface="Arial"/>
              <a:sym typeface="Arial"/>
            </a:endParaRPr>
          </a:p>
        </p:txBody>
      </p:sp>
      <p:cxnSp>
        <p:nvCxnSpPr>
          <p:cNvPr id="128" name="Google Shape;128;g33b4a1e5994_0_59"/>
          <p:cNvCxnSpPr/>
          <p:nvPr/>
        </p:nvCxnSpPr>
        <p:spPr>
          <a:xfrm>
            <a:off x="321577" y="3167901"/>
            <a:ext cx="6832800" cy="0"/>
          </a:xfrm>
          <a:prstGeom prst="straightConnector1">
            <a:avLst/>
          </a:prstGeom>
          <a:noFill/>
          <a:ln cap="flat" cmpd="sng" w="9525">
            <a:solidFill>
              <a:schemeClr val="dk2"/>
            </a:solidFill>
            <a:prstDash val="solid"/>
            <a:round/>
            <a:headEnd len="sm" w="sm" type="none"/>
            <a:tailEnd len="sm" w="sm" type="none"/>
          </a:ln>
        </p:spPr>
      </p:cxnSp>
      <p:pic>
        <p:nvPicPr>
          <p:cNvPr id="129" name="Google Shape;129;g33b4a1e5994_0_59"/>
          <p:cNvPicPr preferRelativeResize="0"/>
          <p:nvPr/>
        </p:nvPicPr>
        <p:blipFill rotWithShape="1">
          <a:blip r:embed="rId10">
            <a:alphaModFix/>
          </a:blip>
          <a:srcRect b="0" l="0" r="5935" t="8492"/>
          <a:stretch/>
        </p:blipFill>
        <p:spPr>
          <a:xfrm>
            <a:off x="321150" y="3310443"/>
            <a:ext cx="2050800" cy="15831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35e1b121f7a_0_0"/>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sp>
        <p:nvSpPr>
          <p:cNvPr id="135" name="Google Shape;135;g35e1b121f7a_0_0"/>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0AE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g35e1b121f7a_0_0"/>
          <p:cNvSpPr txBox="1"/>
          <p:nvPr/>
        </p:nvSpPr>
        <p:spPr>
          <a:xfrm>
            <a:off x="399026" y="129138"/>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NOW LEASING</a:t>
            </a:r>
            <a:endParaRPr b="0" i="0" sz="2600" u="none" cap="none" strike="noStrike">
              <a:solidFill>
                <a:schemeClr val="lt1"/>
              </a:solidFill>
              <a:latin typeface="Montserrat"/>
              <a:ea typeface="Montserrat"/>
              <a:cs typeface="Montserrat"/>
              <a:sym typeface="Montserrat"/>
            </a:endParaRPr>
          </a:p>
        </p:txBody>
      </p:sp>
      <p:sp>
        <p:nvSpPr>
          <p:cNvPr id="137" name="Google Shape;137;g35e1b121f7a_0_0"/>
          <p:cNvSpPr txBox="1"/>
          <p:nvPr/>
        </p:nvSpPr>
        <p:spPr>
          <a:xfrm>
            <a:off x="5523579" y="1612125"/>
            <a:ext cx="1731000" cy="597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36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 Dock and grade loading</a:t>
            </a:r>
            <a:endParaRPr b="0" i="0" sz="700" u="none" cap="none" strike="noStrike">
              <a:solidFill>
                <a:srgbClr val="000000"/>
              </a:solidFill>
              <a:latin typeface="Arial"/>
              <a:ea typeface="Arial"/>
              <a:cs typeface="Arial"/>
              <a:sym typeface="Arial"/>
            </a:endParaRPr>
          </a:p>
          <a:p>
            <a:pPr indent="-273050" lvl="0" marL="457200" marR="0" rtl="0" algn="l">
              <a:lnSpc>
                <a:spcPct val="100000"/>
              </a:lnSpc>
              <a:spcBef>
                <a:spcPts val="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 22’ clear ceilings</a:t>
            </a:r>
            <a:endParaRPr b="0" i="0" sz="700" u="none" cap="none" strike="noStrike">
              <a:solidFill>
                <a:srgbClr val="444444"/>
              </a:solidFill>
              <a:latin typeface="Arial"/>
              <a:ea typeface="Arial"/>
              <a:cs typeface="Arial"/>
              <a:sym typeface="Arial"/>
            </a:endParaRPr>
          </a:p>
          <a:p>
            <a:pPr indent="-273050" lvl="0" marL="457200" rtl="0" algn="l">
              <a:spcBef>
                <a:spcPts val="0"/>
              </a:spcBef>
              <a:spcAft>
                <a:spcPts val="0"/>
              </a:spcAft>
              <a:buClr>
                <a:srgbClr val="444444"/>
              </a:buClr>
              <a:buSzPts val="700"/>
              <a:buChar char="●"/>
            </a:pPr>
            <a:r>
              <a:rPr lang="en-US" sz="700">
                <a:solidFill>
                  <a:srgbClr val="444444"/>
                </a:solidFill>
                <a:highlight>
                  <a:schemeClr val="lt1"/>
                </a:highlight>
              </a:rPr>
              <a:t>Updated office with fresh carpet and paint</a:t>
            </a:r>
            <a:endParaRPr sz="700">
              <a:solidFill>
                <a:srgbClr val="444444"/>
              </a:solidFill>
              <a:highlight>
                <a:schemeClr val="lt1"/>
              </a:highlight>
            </a:endParaRPr>
          </a:p>
        </p:txBody>
      </p:sp>
      <p:sp>
        <p:nvSpPr>
          <p:cNvPr id="138" name="Google Shape;138;g35e1b121f7a_0_0"/>
          <p:cNvSpPr txBox="1"/>
          <p:nvPr/>
        </p:nvSpPr>
        <p:spPr>
          <a:xfrm>
            <a:off x="2923212" y="1612125"/>
            <a:ext cx="1744200" cy="8262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91 GOLDEN DR</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BEN LUTES &amp; KYLE BLYTH</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AVISON YOUNG</a:t>
            </a:r>
            <a:endParaRPr b="0" i="0" sz="700" u="none" cap="none" strike="noStrike">
              <a:solidFill>
                <a:srgbClr val="000000"/>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604.687.7331</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AVAILABILITY:</a:t>
            </a:r>
            <a:endParaRPr b="0" i="0" sz="700" u="none" cap="none" strike="noStrike">
              <a:solidFill>
                <a:srgbClr val="444444"/>
              </a:solidFill>
              <a:latin typeface="Arial"/>
              <a:ea typeface="Arial"/>
              <a:cs typeface="Arial"/>
              <a:sym typeface="Arial"/>
            </a:endParaRPr>
          </a:p>
        </p:txBody>
      </p:sp>
      <p:graphicFrame>
        <p:nvGraphicFramePr>
          <p:cNvPr id="139" name="Google Shape;139;g35e1b121f7a_0_0"/>
          <p:cNvGraphicFramePr/>
          <p:nvPr/>
        </p:nvGraphicFramePr>
        <p:xfrm>
          <a:off x="2923212" y="2274840"/>
          <a:ext cx="3000000" cy="3000000"/>
        </p:xfrm>
        <a:graphic>
          <a:graphicData uri="http://schemas.openxmlformats.org/drawingml/2006/table">
            <a:tbl>
              <a:tblPr bandRow="1" firstRow="1">
                <a:noFill/>
                <a:tableStyleId>{01D6B0F9-9A65-4DFF-8A80-4870CCE1EAB0}</a:tableStyleId>
              </a:tblPr>
              <a:tblGrid>
                <a:gridCol w="452150"/>
                <a:gridCol w="613650"/>
                <a:gridCol w="1358750"/>
              </a:tblGrid>
              <a:tr h="165725">
                <a:tc>
                  <a:txBody>
                    <a:bodyPr/>
                    <a:lstStyle/>
                    <a:p>
                      <a:pPr indent="0" lvl="0" marL="0" marR="0" rtl="0" algn="l">
                        <a:lnSpc>
                          <a:spcPct val="150000"/>
                        </a:lnSpc>
                        <a:spcBef>
                          <a:spcPts val="0"/>
                        </a:spcBef>
                        <a:spcAft>
                          <a:spcPts val="0"/>
                        </a:spcAft>
                        <a:buClr>
                          <a:srgbClr val="000000"/>
                        </a:buClr>
                        <a:buSzPts val="600"/>
                        <a:buFont typeface="Arial"/>
                        <a:buNone/>
                      </a:pPr>
                      <a:r>
                        <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65725">
                <a:tc>
                  <a:txBody>
                    <a:bodyPr/>
                    <a:lstStyle/>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highlight>
                            <a:schemeClr val="lt1"/>
                          </a:highlight>
                          <a:latin typeface="Arial"/>
                          <a:ea typeface="Arial"/>
                          <a:cs typeface="Arial"/>
                          <a:sym typeface="Arial"/>
                        </a:rPr>
                        <a:t>Unit 2</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highlight>
                            <a:schemeClr val="lt1"/>
                          </a:highlight>
                          <a:latin typeface="Arial"/>
                          <a:ea typeface="Arial"/>
                          <a:cs typeface="Arial"/>
                          <a:sym typeface="Arial"/>
                        </a:rPr>
                        <a:t>4,968 SF</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Leased</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00000">
                <a:tc>
                  <a:txBody>
                    <a:bodyPr/>
                    <a:lstStyle/>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7</a:t>
                      </a:r>
                      <a:endParaRPr sz="700" u="none" cap="none" strike="noStrike">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Unit 8 / 9 </a:t>
                      </a:r>
                      <a:endParaRPr sz="700" u="none" cap="none" strike="noStrike">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Unit 14/15</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Unit 24</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Unit 25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5,985 SF</a:t>
                      </a:r>
                      <a:endParaRPr sz="700" u="none" cap="none" strike="noStrike">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1</a:t>
                      </a:r>
                      <a:r>
                        <a:rPr lang="en-US" sz="700" u="none" cap="none" strike="noStrike">
                          <a:solidFill>
                            <a:srgbClr val="444444"/>
                          </a:solidFill>
                          <a:latin typeface="Arial"/>
                          <a:ea typeface="Arial"/>
                          <a:cs typeface="Arial"/>
                          <a:sym typeface="Arial"/>
                        </a:rPr>
                        <a:t>1,520 SF</a:t>
                      </a:r>
                      <a:endParaRPr sz="700" u="none" cap="none" strike="noStrike">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8,549 SF</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3,400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600"/>
                        <a:buFont typeface="Arial"/>
                        <a:buNone/>
                      </a:pPr>
                      <a:r>
                        <a:rPr lang="en-US" sz="700">
                          <a:solidFill>
                            <a:srgbClr val="444444"/>
                          </a:solidFill>
                          <a:latin typeface="Arial"/>
                          <a:ea typeface="Arial"/>
                          <a:cs typeface="Arial"/>
                          <a:sym typeface="Arial"/>
                        </a:rPr>
                        <a:t>1,260 SF </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600"/>
                        <a:buFont typeface="Arial"/>
                        <a:buNone/>
                      </a:pPr>
                      <a:r>
                        <a:rPr lang="en-US" sz="700" u="none" cap="none" strike="noStrike">
                          <a:solidFill>
                            <a:srgbClr val="444444"/>
                          </a:solidFill>
                          <a:latin typeface="Arial"/>
                          <a:ea typeface="Arial"/>
                          <a:cs typeface="Arial"/>
                          <a:sym typeface="Arial"/>
                        </a:rPr>
                        <a:t>Available </a:t>
                      </a:r>
                      <a:r>
                        <a:rPr lang="en-US" sz="700">
                          <a:solidFill>
                            <a:srgbClr val="444444"/>
                          </a:solidFill>
                          <a:latin typeface="Arial"/>
                          <a:ea typeface="Arial"/>
                          <a:cs typeface="Arial"/>
                          <a:sym typeface="Arial"/>
                        </a:rPr>
                        <a:t>Immediately</a:t>
                      </a:r>
                      <a:endParaRPr sz="700" u="none" cap="none" strike="noStrike">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600"/>
                        <a:buFont typeface="Arial"/>
                        <a:buNone/>
                      </a:pPr>
                      <a:r>
                        <a:rPr lang="en-US" sz="700">
                          <a:solidFill>
                            <a:srgbClr val="444444"/>
                          </a:solidFill>
                          <a:latin typeface="Arial"/>
                          <a:ea typeface="Arial"/>
                          <a:cs typeface="Arial"/>
                          <a:sym typeface="Arial"/>
                        </a:rPr>
                        <a:t>Available July 15, 2026</a:t>
                      </a:r>
                      <a:endParaRPr sz="700">
                        <a:solidFill>
                          <a:srgbClr val="444444"/>
                        </a:solidFill>
                        <a:latin typeface="Arial"/>
                        <a:ea typeface="Arial"/>
                        <a:cs typeface="Arial"/>
                        <a:sym typeface="Arial"/>
                      </a:endParaRPr>
                    </a:p>
                    <a:p>
                      <a:pPr indent="0" lvl="0" marL="46355" rtl="0" algn="l">
                        <a:lnSpc>
                          <a:spcPct val="150000"/>
                        </a:lnSpc>
                        <a:spcBef>
                          <a:spcPts val="0"/>
                        </a:spcBef>
                        <a:spcAft>
                          <a:spcPts val="0"/>
                        </a:spcAft>
                        <a:buClr>
                          <a:schemeClr val="dk1"/>
                        </a:buClr>
                        <a:buSzPts val="600"/>
                        <a:buFont typeface="Arial"/>
                        <a:buNone/>
                      </a:pPr>
                      <a:r>
                        <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271775">
                <a:tc>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6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pic>
        <p:nvPicPr>
          <p:cNvPr id="140" name="Google Shape;140;g35e1b121f7a_0_0"/>
          <p:cNvPicPr preferRelativeResize="0"/>
          <p:nvPr>
            <p:ph idx="2" type="pic"/>
          </p:nvPr>
        </p:nvPicPr>
        <p:blipFill rotWithShape="1">
          <a:blip r:embed="rId4">
            <a:alphaModFix/>
          </a:blip>
          <a:srcRect b="0" l="8657" r="8649" t="0"/>
          <a:stretch/>
        </p:blipFill>
        <p:spPr>
          <a:xfrm>
            <a:off x="576650" y="1032100"/>
            <a:ext cx="2148623" cy="1731851"/>
          </a:xfrm>
          <a:prstGeom prst="rect">
            <a:avLst/>
          </a:prstGeom>
          <a:noFill/>
          <a:ln cap="flat" cmpd="sng" w="9525">
            <a:solidFill>
              <a:schemeClr val="lt1"/>
            </a:solidFill>
            <a:prstDash val="solid"/>
            <a:round/>
            <a:headEnd len="sm" w="sm" type="none"/>
            <a:tailEnd len="sm" w="sm" type="none"/>
          </a:ln>
        </p:spPr>
      </p:pic>
      <p:cxnSp>
        <p:nvCxnSpPr>
          <p:cNvPr id="141" name="Google Shape;141;g35e1b121f7a_0_0"/>
          <p:cNvCxnSpPr/>
          <p:nvPr/>
        </p:nvCxnSpPr>
        <p:spPr>
          <a:xfrm>
            <a:off x="528638" y="3646185"/>
            <a:ext cx="6832800" cy="0"/>
          </a:xfrm>
          <a:prstGeom prst="straightConnector1">
            <a:avLst/>
          </a:prstGeom>
          <a:noFill/>
          <a:ln cap="flat" cmpd="sng" w="9525">
            <a:solidFill>
              <a:schemeClr val="dk2"/>
            </a:solidFill>
            <a:prstDash val="solid"/>
            <a:round/>
            <a:headEnd len="sm" w="sm" type="none"/>
            <a:tailEnd len="sm" w="sm" type="none"/>
          </a:ln>
        </p:spPr>
      </p:cxnSp>
      <p:sp>
        <p:nvSpPr>
          <p:cNvPr id="142" name="Google Shape;142;g35e1b121f7a_0_0"/>
          <p:cNvSpPr txBox="1"/>
          <p:nvPr/>
        </p:nvSpPr>
        <p:spPr>
          <a:xfrm>
            <a:off x="2923212" y="1047481"/>
            <a:ext cx="9417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COQUITLAM, BC</a:t>
            </a:r>
            <a:endParaRPr b="1" i="0" sz="700" u="none" cap="none" strike="noStrike">
              <a:solidFill>
                <a:schemeClr val="lt1"/>
              </a:solidFill>
              <a:latin typeface="Arial"/>
              <a:ea typeface="Arial"/>
              <a:cs typeface="Arial"/>
              <a:sym typeface="Arial"/>
            </a:endParaRPr>
          </a:p>
        </p:txBody>
      </p:sp>
      <p:sp>
        <p:nvSpPr>
          <p:cNvPr id="143" name="Google Shape;143;g35e1b121f7a_0_0"/>
          <p:cNvSpPr txBox="1"/>
          <p:nvPr/>
        </p:nvSpPr>
        <p:spPr>
          <a:xfrm>
            <a:off x="2923212" y="1280308"/>
            <a:ext cx="3220800" cy="2436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91 Golden Drive</a:t>
            </a:r>
            <a:endParaRPr b="0" i="0" sz="1500" u="none" cap="none" strike="noStrike">
              <a:solidFill>
                <a:srgbClr val="000000"/>
              </a:solidFill>
              <a:latin typeface="Montserrat SemiBold"/>
              <a:ea typeface="Montserrat SemiBold"/>
              <a:cs typeface="Montserrat SemiBold"/>
              <a:sym typeface="Montserrat SemiBold"/>
            </a:endParaRPr>
          </a:p>
        </p:txBody>
      </p:sp>
      <p:pic>
        <p:nvPicPr>
          <p:cNvPr id="144" name="Google Shape;144;g35e1b121f7a_0_0">
            <a:hlinkClick r:id="rId5"/>
          </p:cNvPr>
          <p:cNvPicPr preferRelativeResize="0"/>
          <p:nvPr/>
        </p:nvPicPr>
        <p:blipFill rotWithShape="1">
          <a:blip r:embed="rId6">
            <a:alphaModFix/>
          </a:blip>
          <a:srcRect b="0" l="0" r="0" t="0"/>
          <a:stretch/>
        </p:blipFill>
        <p:spPr>
          <a:xfrm>
            <a:off x="6270905" y="1047482"/>
            <a:ext cx="1042545" cy="200100"/>
          </a:xfrm>
          <a:prstGeom prst="rect">
            <a:avLst/>
          </a:prstGeom>
          <a:noFill/>
          <a:ln>
            <a:noFill/>
          </a:ln>
        </p:spPr>
      </p:pic>
      <p:sp>
        <p:nvSpPr>
          <p:cNvPr id="145" name="Google Shape;145;g35e1b121f7a_0_0"/>
          <p:cNvSpPr txBox="1"/>
          <p:nvPr/>
        </p:nvSpPr>
        <p:spPr>
          <a:xfrm>
            <a:off x="2932037" y="4186499"/>
            <a:ext cx="2317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1525 B</a:t>
            </a:r>
            <a:r>
              <a:rPr lang="en-US" sz="1500">
                <a:solidFill>
                  <a:srgbClr val="0C213E"/>
                </a:solidFill>
                <a:latin typeface="Montserrat SemiBold"/>
                <a:ea typeface="Montserrat SemiBold"/>
                <a:cs typeface="Montserrat SemiBold"/>
                <a:sym typeface="Montserrat SemiBold"/>
              </a:rPr>
              <a:t>roadway</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146" name="Google Shape;146;g35e1b121f7a_0_0"/>
          <p:cNvSpPr txBox="1"/>
          <p:nvPr/>
        </p:nvSpPr>
        <p:spPr>
          <a:xfrm>
            <a:off x="2937476" y="3913495"/>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PORT COQUITLAM, BC</a:t>
            </a:r>
            <a:endParaRPr b="1" i="0" sz="700" u="none" cap="none" strike="noStrike">
              <a:solidFill>
                <a:schemeClr val="lt1"/>
              </a:solidFill>
              <a:latin typeface="Arial"/>
              <a:ea typeface="Arial"/>
              <a:cs typeface="Arial"/>
              <a:sym typeface="Arial"/>
            </a:endParaRPr>
          </a:p>
        </p:txBody>
      </p:sp>
      <p:sp>
        <p:nvSpPr>
          <p:cNvPr id="147" name="Google Shape;147;g35e1b121f7a_0_0"/>
          <p:cNvSpPr txBox="1"/>
          <p:nvPr/>
        </p:nvSpPr>
        <p:spPr>
          <a:xfrm>
            <a:off x="5761016" y="4509631"/>
            <a:ext cx="1566600" cy="813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or grade loading</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Easy and quick access to Mary Hill Bypass</a:t>
            </a:r>
            <a:endParaRPr b="0" i="0" sz="700" u="none" cap="none" strike="noStrike">
              <a:solidFill>
                <a:srgbClr val="444444"/>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highlight>
                  <a:schemeClr val="lt1"/>
                </a:highlight>
                <a:latin typeface="Arial"/>
                <a:ea typeface="Arial"/>
                <a:cs typeface="Arial"/>
                <a:sym typeface="Arial"/>
              </a:rPr>
              <a:t>24’ clear ceiling heights</a:t>
            </a:r>
            <a:endParaRPr b="0" i="0" sz="700" u="none" cap="none" strike="noStrike">
              <a:solidFill>
                <a:srgbClr val="444444"/>
              </a:solidFill>
              <a:highlight>
                <a:schemeClr val="lt1"/>
              </a:highlight>
              <a:latin typeface="Arial"/>
              <a:ea typeface="Arial"/>
              <a:cs typeface="Arial"/>
              <a:sym typeface="Arial"/>
            </a:endParaRPr>
          </a:p>
          <a:p>
            <a:pPr indent="-273050" lvl="0" marL="274320" marR="0" rtl="0" algn="l">
              <a:lnSpc>
                <a:spcPct val="100000"/>
              </a:lnSpc>
              <a:spcBef>
                <a:spcPts val="300"/>
              </a:spcBef>
              <a:spcAft>
                <a:spcPts val="300"/>
              </a:spcAft>
              <a:buClr>
                <a:srgbClr val="444444"/>
              </a:buClr>
              <a:buSzPts val="700"/>
              <a:buChar char="●"/>
            </a:pPr>
            <a:r>
              <a:rPr lang="en-US" sz="700">
                <a:solidFill>
                  <a:srgbClr val="444444"/>
                </a:solidFill>
                <a:highlight>
                  <a:schemeClr val="lt1"/>
                </a:highlight>
              </a:rPr>
              <a:t>Dock and grade per unit</a:t>
            </a:r>
            <a:endParaRPr sz="700">
              <a:solidFill>
                <a:srgbClr val="444444"/>
              </a:solidFill>
              <a:highlight>
                <a:schemeClr val="lt1"/>
              </a:highlight>
            </a:endParaRPr>
          </a:p>
        </p:txBody>
      </p:sp>
      <p:sp>
        <p:nvSpPr>
          <p:cNvPr id="148" name="Google Shape;148;g35e1b121f7a_0_0"/>
          <p:cNvSpPr txBox="1"/>
          <p:nvPr/>
        </p:nvSpPr>
        <p:spPr>
          <a:xfrm>
            <a:off x="2932031" y="4467757"/>
            <a:ext cx="2317800" cy="813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67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1525 BROADWAY</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PETER, STEVEN &amp; BRADEN HALL</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DAVIES HALL REMAX</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604.718.7300</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434"/>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endParaRPr b="1" i="0" sz="700" u="none" cap="none" strike="noStrike">
              <a:solidFill>
                <a:srgbClr val="444444"/>
              </a:solidFill>
              <a:latin typeface="Arial"/>
              <a:ea typeface="Arial"/>
              <a:cs typeface="Arial"/>
              <a:sym typeface="Arial"/>
            </a:endParaRPr>
          </a:p>
        </p:txBody>
      </p:sp>
      <p:pic>
        <p:nvPicPr>
          <p:cNvPr id="149" name="Google Shape;149;g35e1b121f7a_0_0">
            <a:hlinkClick r:id="rId7"/>
          </p:cNvPr>
          <p:cNvPicPr preferRelativeResize="0"/>
          <p:nvPr/>
        </p:nvPicPr>
        <p:blipFill rotWithShape="1">
          <a:blip r:embed="rId6">
            <a:alphaModFix/>
          </a:blip>
          <a:srcRect b="0" l="0" r="0" t="0"/>
          <a:stretch/>
        </p:blipFill>
        <p:spPr>
          <a:xfrm>
            <a:off x="6305843" y="3994044"/>
            <a:ext cx="1042545" cy="200100"/>
          </a:xfrm>
          <a:prstGeom prst="rect">
            <a:avLst/>
          </a:prstGeom>
          <a:noFill/>
          <a:ln>
            <a:noFill/>
          </a:ln>
        </p:spPr>
      </p:pic>
      <p:graphicFrame>
        <p:nvGraphicFramePr>
          <p:cNvPr id="150" name="Google Shape;150;g35e1b121f7a_0_0"/>
          <p:cNvGraphicFramePr/>
          <p:nvPr/>
        </p:nvGraphicFramePr>
        <p:xfrm>
          <a:off x="2952519" y="4902384"/>
          <a:ext cx="3000000" cy="3000000"/>
        </p:xfrm>
        <a:graphic>
          <a:graphicData uri="http://schemas.openxmlformats.org/drawingml/2006/table">
            <a:tbl>
              <a:tblPr bandRow="1" firstRow="1">
                <a:noFill/>
                <a:tableStyleId>{01D6B0F9-9A65-4DFF-8A80-4870CCE1EAB0}</a:tableStyleId>
              </a:tblPr>
              <a:tblGrid>
                <a:gridCol w="672550"/>
                <a:gridCol w="512700"/>
                <a:gridCol w="2538000"/>
              </a:tblGrid>
              <a:tr h="80100">
                <a:tc>
                  <a:txBody>
                    <a:bodyPr/>
                    <a:lstStyle/>
                    <a:p>
                      <a:pPr indent="0" lvl="0" marL="50800" marR="0" rtl="0" algn="l">
                        <a:lnSpc>
                          <a:spcPct val="10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46355" marR="0" rtl="0" algn="l">
                        <a:lnSpc>
                          <a:spcPct val="10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80100">
                <a:tc>
                  <a:txBody>
                    <a:bodyPr/>
                    <a:lstStyle/>
                    <a:p>
                      <a:pPr indent="0" lvl="0" marL="50800"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560775">
                <a:tc>
                  <a:txBody>
                    <a:bodyPr/>
                    <a:lstStyle/>
                    <a:p>
                      <a:pPr indent="0" lvl="0" marL="0"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105</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112</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113</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115/116</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120/121</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124</a:t>
                      </a:r>
                      <a:endParaRPr sz="700">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4,665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4,301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4,301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8,914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8,444 SF</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4,300 SF</a:t>
                      </a:r>
                      <a:endParaRPr sz="700">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September 1, 2026</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 - Includes ~ 1,400 SF of Office Space</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Available Immediately </a:t>
                      </a:r>
                      <a:endParaRPr sz="700">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153800">
                <a:tc>
                  <a:txBody>
                    <a:bodyPr/>
                    <a:lstStyle/>
                    <a:p>
                      <a:pPr indent="0" lvl="0" marL="0" marR="0" rtl="0" algn="l">
                        <a:lnSpc>
                          <a:spcPct val="115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141900">
                <a:tc>
                  <a:txBody>
                    <a:bodyPr/>
                    <a:lstStyle/>
                    <a:p>
                      <a:pPr indent="0" lvl="0" marL="0"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chemeClr val="dk1"/>
                        </a:buClr>
                        <a:buSzPts val="1100"/>
                        <a:buFont typeface="Arial"/>
                        <a:buNone/>
                      </a:pPr>
                      <a:r>
                        <a:t/>
                      </a:r>
                      <a:endParaRPr sz="700">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80100">
                <a:tc>
                  <a:txBody>
                    <a:bodyPr/>
                    <a:lstStyle/>
                    <a:p>
                      <a:pPr indent="0" lvl="0" marL="50800"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46355"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80100">
                <a:tc>
                  <a:txBody>
                    <a:bodyPr/>
                    <a:lstStyle/>
                    <a:p>
                      <a:pPr indent="0" lvl="0" marL="50800" marR="0" rtl="0" algn="l">
                        <a:lnSpc>
                          <a:spcPct val="10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46355" marR="0" rtl="0" algn="l">
                        <a:lnSpc>
                          <a:spcPct val="100000"/>
                        </a:lnSpc>
                        <a:spcBef>
                          <a:spcPts val="0"/>
                        </a:spcBef>
                        <a:spcAft>
                          <a:spcPts val="0"/>
                        </a:spcAft>
                        <a:buClr>
                          <a:schemeClr val="dk1"/>
                        </a:buClr>
                        <a:buSzPts val="11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pic>
        <p:nvPicPr>
          <p:cNvPr id="151" name="Google Shape;151;g35e1b121f7a_0_0" title="a7fb66e9-8977-4f97-bb9f-ae57012aebf5.jpg"/>
          <p:cNvPicPr preferRelativeResize="0"/>
          <p:nvPr/>
        </p:nvPicPr>
        <p:blipFill rotWithShape="1">
          <a:blip r:embed="rId8">
            <a:alphaModFix/>
          </a:blip>
          <a:srcRect b="0" l="0" r="0" t="0"/>
          <a:stretch/>
        </p:blipFill>
        <p:spPr>
          <a:xfrm>
            <a:off x="541711" y="3884157"/>
            <a:ext cx="2188248" cy="1638451"/>
          </a:xfrm>
          <a:prstGeom prst="rect">
            <a:avLst/>
          </a:prstGeom>
          <a:noFill/>
          <a:ln cap="flat" cmpd="sng" w="9525">
            <a:solidFill>
              <a:schemeClr val="lt1"/>
            </a:solidFill>
            <a:prstDash val="solid"/>
            <a:round/>
            <a:headEnd len="sm" w="sm" type="none"/>
            <a:tailEnd len="sm" w="sm" type="none"/>
          </a:ln>
        </p:spPr>
      </p:pic>
      <p:sp>
        <p:nvSpPr>
          <p:cNvPr id="152" name="Google Shape;152;g35e1b121f7a_0_0"/>
          <p:cNvSpPr txBox="1"/>
          <p:nvPr/>
        </p:nvSpPr>
        <p:spPr>
          <a:xfrm>
            <a:off x="3052974" y="6948162"/>
            <a:ext cx="2317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1533 B</a:t>
            </a:r>
            <a:r>
              <a:rPr lang="en-US" sz="1500">
                <a:solidFill>
                  <a:srgbClr val="0C213E"/>
                </a:solidFill>
                <a:latin typeface="Montserrat SemiBold"/>
                <a:ea typeface="Montserrat SemiBold"/>
                <a:cs typeface="Montserrat SemiBold"/>
                <a:sym typeface="Montserrat SemiBold"/>
              </a:rPr>
              <a:t>roadway</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153" name="Google Shape;153;g35e1b121f7a_0_0"/>
          <p:cNvSpPr txBox="1"/>
          <p:nvPr/>
        </p:nvSpPr>
        <p:spPr>
          <a:xfrm>
            <a:off x="3030763" y="6681895"/>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PORT COQUITLAM, BC</a:t>
            </a:r>
            <a:endParaRPr b="1" i="0" sz="700" u="none" cap="none" strike="noStrike">
              <a:solidFill>
                <a:schemeClr val="lt1"/>
              </a:solidFill>
              <a:latin typeface="Arial"/>
              <a:ea typeface="Arial"/>
              <a:cs typeface="Arial"/>
              <a:sym typeface="Arial"/>
            </a:endParaRPr>
          </a:p>
        </p:txBody>
      </p:sp>
      <p:sp>
        <p:nvSpPr>
          <p:cNvPr id="154" name="Google Shape;154;g35e1b121f7a_0_0"/>
          <p:cNvSpPr txBox="1"/>
          <p:nvPr/>
        </p:nvSpPr>
        <p:spPr>
          <a:xfrm>
            <a:off x="5881954" y="7271294"/>
            <a:ext cx="1566600" cy="666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or grade loading</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Easy and quick access to Mary Hill Bypass</a:t>
            </a:r>
            <a:endParaRPr b="0" i="0" sz="700" u="none" cap="none" strike="noStrike">
              <a:solidFill>
                <a:srgbClr val="444444"/>
              </a:solidFill>
              <a:latin typeface="Arial"/>
              <a:ea typeface="Arial"/>
              <a:cs typeface="Arial"/>
              <a:sym typeface="Arial"/>
            </a:endParaRPr>
          </a:p>
          <a:p>
            <a:pPr indent="-273050" lvl="0" marL="274320" marR="0" rtl="0" algn="l">
              <a:lnSpc>
                <a:spcPct val="100000"/>
              </a:lnSpc>
              <a:spcBef>
                <a:spcPts val="300"/>
              </a:spcBef>
              <a:spcAft>
                <a:spcPts val="30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24’ clear ceiling heights</a:t>
            </a:r>
            <a:endParaRPr b="0" i="0" sz="700" u="none" cap="none" strike="noStrike">
              <a:solidFill>
                <a:srgbClr val="444444"/>
              </a:solidFill>
              <a:latin typeface="Arial"/>
              <a:ea typeface="Arial"/>
              <a:cs typeface="Arial"/>
              <a:sym typeface="Arial"/>
            </a:endParaRPr>
          </a:p>
        </p:txBody>
      </p:sp>
      <p:sp>
        <p:nvSpPr>
          <p:cNvPr id="155" name="Google Shape;155;g35e1b121f7a_0_0"/>
          <p:cNvSpPr txBox="1"/>
          <p:nvPr/>
        </p:nvSpPr>
        <p:spPr>
          <a:xfrm>
            <a:off x="3048443" y="7257945"/>
            <a:ext cx="2317800" cy="813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67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15</a:t>
            </a:r>
            <a:r>
              <a:rPr lang="en-US" sz="700">
                <a:solidFill>
                  <a:srgbClr val="444444"/>
                </a:solidFill>
              </a:rPr>
              <a:t>33</a:t>
            </a:r>
            <a:r>
              <a:rPr b="0" i="0" lang="en-US" sz="700" u="none" cap="none" strike="noStrike">
                <a:solidFill>
                  <a:srgbClr val="444444"/>
                </a:solidFill>
                <a:latin typeface="Arial"/>
                <a:ea typeface="Arial"/>
                <a:cs typeface="Arial"/>
                <a:sym typeface="Arial"/>
              </a:rPr>
              <a:t> BROADWAY</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PETER, STEVEN &amp; BRADEN HALL</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DAVIES HALL REMAX</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604.718.7300</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434"/>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endParaRPr b="1" i="0" sz="700" u="none" cap="none" strike="noStrike">
              <a:solidFill>
                <a:srgbClr val="444444"/>
              </a:solidFill>
              <a:latin typeface="Arial"/>
              <a:ea typeface="Arial"/>
              <a:cs typeface="Arial"/>
              <a:sym typeface="Arial"/>
            </a:endParaRPr>
          </a:p>
        </p:txBody>
      </p:sp>
      <p:pic>
        <p:nvPicPr>
          <p:cNvPr id="156" name="Google Shape;156;g35e1b121f7a_0_0">
            <a:hlinkClick r:id="rId9"/>
          </p:cNvPr>
          <p:cNvPicPr preferRelativeResize="0"/>
          <p:nvPr/>
        </p:nvPicPr>
        <p:blipFill rotWithShape="1">
          <a:blip r:embed="rId6">
            <a:alphaModFix/>
          </a:blip>
          <a:srcRect b="0" l="0" r="0" t="0"/>
          <a:stretch/>
        </p:blipFill>
        <p:spPr>
          <a:xfrm>
            <a:off x="6426805" y="6748057"/>
            <a:ext cx="1042545" cy="200100"/>
          </a:xfrm>
          <a:prstGeom prst="rect">
            <a:avLst/>
          </a:prstGeom>
          <a:noFill/>
          <a:ln>
            <a:noFill/>
          </a:ln>
        </p:spPr>
      </p:pic>
      <p:graphicFrame>
        <p:nvGraphicFramePr>
          <p:cNvPr id="157" name="Google Shape;157;g35e1b121f7a_0_0"/>
          <p:cNvGraphicFramePr/>
          <p:nvPr/>
        </p:nvGraphicFramePr>
        <p:xfrm>
          <a:off x="3045649" y="8096932"/>
          <a:ext cx="3000000" cy="3000000"/>
        </p:xfrm>
        <a:graphic>
          <a:graphicData uri="http://schemas.openxmlformats.org/drawingml/2006/table">
            <a:tbl>
              <a:tblPr bandRow="1" firstRow="1">
                <a:noFill/>
                <a:tableStyleId>{01D6B0F9-9A65-4DFF-8A80-4870CCE1EAB0}</a:tableStyleId>
              </a:tblPr>
              <a:tblGrid>
                <a:gridCol w="648975"/>
                <a:gridCol w="638800"/>
                <a:gridCol w="1313825"/>
              </a:tblGrid>
              <a:tr h="107350">
                <a:tc>
                  <a:txBody>
                    <a:bodyPr/>
                    <a:lstStyle/>
                    <a:p>
                      <a:pPr indent="0" lvl="0" marL="50800" marR="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110</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50165" marR="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4,271 SF</a:t>
                      </a:r>
                      <a:endParaRPr sz="700" u="none" cap="none" strike="noStrike">
                        <a:solidFill>
                          <a:srgbClr val="444444"/>
                        </a:solidFill>
                        <a:latin typeface="Arial"/>
                        <a:ea typeface="Arial"/>
                        <a:cs typeface="Arial"/>
                        <a:sym typeface="Arial"/>
                      </a:endParaRPr>
                    </a:p>
                  </a:txBody>
                  <a:tcPr marT="26675"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46355" marR="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Available Immediately</a:t>
                      </a:r>
                      <a:endParaRPr sz="700" u="none" cap="none" strike="noStrike">
                        <a:solidFill>
                          <a:srgbClr val="444444"/>
                        </a:solidFill>
                        <a:latin typeface="Arial"/>
                        <a:ea typeface="Arial"/>
                        <a:cs typeface="Arial"/>
                        <a:sym typeface="Arial"/>
                      </a:endParaRPr>
                    </a:p>
                  </a:txBody>
                  <a:tcPr marT="22850" marB="0" marR="0" marL="0">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r>
              <a:tr h="330125">
                <a:tc>
                  <a:txBody>
                    <a:bodyPr/>
                    <a:lstStyle/>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117-119</a:t>
                      </a:r>
                      <a:endParaRPr sz="700">
                        <a:solidFill>
                          <a:srgbClr val="444444"/>
                        </a:solidFill>
                        <a:highlight>
                          <a:schemeClr val="lt1"/>
                        </a:highlight>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120</a:t>
                      </a:r>
                      <a:endParaRPr sz="700">
                        <a:solidFill>
                          <a:srgbClr val="444444"/>
                        </a:solidFill>
                        <a:highlight>
                          <a:schemeClr val="lt1"/>
                        </a:highlight>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12,425 SF</a:t>
                      </a:r>
                      <a:endParaRPr sz="700">
                        <a:solidFill>
                          <a:srgbClr val="444444"/>
                        </a:solidFill>
                        <a:highlight>
                          <a:schemeClr val="lt1"/>
                        </a:highlight>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4,222 SF</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46355" marR="0" rtl="0" algn="l">
                        <a:lnSpc>
                          <a:spcPct val="150000"/>
                        </a:lnSpc>
                        <a:spcBef>
                          <a:spcPts val="0"/>
                        </a:spcBef>
                        <a:spcAft>
                          <a:spcPts val="0"/>
                        </a:spcAft>
                        <a:buClr>
                          <a:schemeClr val="dk1"/>
                        </a:buClr>
                        <a:buSzPts val="1100"/>
                        <a:buFont typeface="Arial"/>
                        <a:buNone/>
                      </a:pPr>
                      <a:r>
                        <a:rPr lang="en-US" sz="700">
                          <a:solidFill>
                            <a:srgbClr val="444444"/>
                          </a:solidFill>
                          <a:highlight>
                            <a:schemeClr val="lt1"/>
                          </a:highlight>
                          <a:latin typeface="Arial"/>
                          <a:ea typeface="Arial"/>
                          <a:cs typeface="Arial"/>
                          <a:sym typeface="Arial"/>
                        </a:rPr>
                        <a:t>Under contract</a:t>
                      </a:r>
                      <a:endParaRPr sz="700">
                        <a:solidFill>
                          <a:srgbClr val="444444"/>
                        </a:solidFill>
                        <a:highlight>
                          <a:schemeClr val="lt1"/>
                        </a:highlight>
                        <a:latin typeface="Arial"/>
                        <a:ea typeface="Arial"/>
                        <a:cs typeface="Arial"/>
                        <a:sym typeface="Arial"/>
                      </a:endParaRPr>
                    </a:p>
                    <a:p>
                      <a:pPr indent="0" lvl="0" marL="46355"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cxnSp>
        <p:nvCxnSpPr>
          <p:cNvPr id="158" name="Google Shape;158;g35e1b121f7a_0_0"/>
          <p:cNvCxnSpPr/>
          <p:nvPr/>
        </p:nvCxnSpPr>
        <p:spPr>
          <a:xfrm>
            <a:off x="528638" y="6403032"/>
            <a:ext cx="6832800" cy="0"/>
          </a:xfrm>
          <a:prstGeom prst="straightConnector1">
            <a:avLst/>
          </a:prstGeom>
          <a:noFill/>
          <a:ln cap="flat" cmpd="sng" w="9525">
            <a:solidFill>
              <a:schemeClr val="dk2"/>
            </a:solidFill>
            <a:prstDash val="solid"/>
            <a:round/>
            <a:headEnd len="sm" w="sm" type="none"/>
            <a:tailEnd len="sm" w="sm" type="none"/>
          </a:ln>
        </p:spPr>
      </p:cxnSp>
      <p:pic>
        <p:nvPicPr>
          <p:cNvPr id="159" name="Google Shape;159;g35e1b121f7a_0_0" title="Photo_47.jpg"/>
          <p:cNvPicPr preferRelativeResize="0"/>
          <p:nvPr/>
        </p:nvPicPr>
        <p:blipFill rotWithShape="1">
          <a:blip r:embed="rId10">
            <a:alphaModFix/>
          </a:blip>
          <a:srcRect b="0" l="0" r="0" t="0"/>
          <a:stretch/>
        </p:blipFill>
        <p:spPr>
          <a:xfrm>
            <a:off x="623501" y="6681882"/>
            <a:ext cx="2187448" cy="1638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3889a2d0fa9_0_0"/>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sp>
        <p:nvSpPr>
          <p:cNvPr id="165" name="Google Shape;165;g3889a2d0fa9_0_0"/>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0AE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g3889a2d0fa9_0_0"/>
          <p:cNvSpPr txBox="1"/>
          <p:nvPr/>
        </p:nvSpPr>
        <p:spPr>
          <a:xfrm>
            <a:off x="399026" y="129138"/>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NOW LEASING</a:t>
            </a:r>
            <a:endParaRPr b="0" i="0" sz="2600" u="none" cap="none" strike="noStrike">
              <a:solidFill>
                <a:schemeClr val="lt1"/>
              </a:solidFill>
              <a:latin typeface="Montserrat"/>
              <a:ea typeface="Montserrat"/>
              <a:cs typeface="Montserrat"/>
              <a:sym typeface="Montserrat"/>
            </a:endParaRPr>
          </a:p>
        </p:txBody>
      </p:sp>
      <p:sp>
        <p:nvSpPr>
          <p:cNvPr id="167" name="Google Shape;167;g3889a2d0fa9_0_0"/>
          <p:cNvSpPr txBox="1"/>
          <p:nvPr/>
        </p:nvSpPr>
        <p:spPr>
          <a:xfrm>
            <a:off x="2723699" y="1116331"/>
            <a:ext cx="2317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1776 B</a:t>
            </a:r>
            <a:r>
              <a:rPr lang="en-US" sz="1500">
                <a:solidFill>
                  <a:srgbClr val="0C213E"/>
                </a:solidFill>
                <a:latin typeface="Montserrat SemiBold"/>
                <a:ea typeface="Montserrat SemiBold"/>
                <a:cs typeface="Montserrat SemiBold"/>
                <a:sym typeface="Montserrat SemiBold"/>
              </a:rPr>
              <a:t>roadway</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168" name="Google Shape;168;g3889a2d0fa9_0_0"/>
          <p:cNvSpPr txBox="1"/>
          <p:nvPr/>
        </p:nvSpPr>
        <p:spPr>
          <a:xfrm>
            <a:off x="2723688" y="859738"/>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PORT COQUITLAM, BC</a:t>
            </a:r>
            <a:endParaRPr b="1" i="0" sz="700" u="none" cap="none" strike="noStrike">
              <a:solidFill>
                <a:schemeClr val="lt1"/>
              </a:solidFill>
              <a:latin typeface="Arial"/>
              <a:ea typeface="Arial"/>
              <a:cs typeface="Arial"/>
              <a:sym typeface="Arial"/>
            </a:endParaRPr>
          </a:p>
        </p:txBody>
      </p:sp>
      <p:sp>
        <p:nvSpPr>
          <p:cNvPr id="169" name="Google Shape;169;g3889a2d0fa9_0_0"/>
          <p:cNvSpPr txBox="1"/>
          <p:nvPr/>
        </p:nvSpPr>
        <p:spPr>
          <a:xfrm>
            <a:off x="5600004" y="1475036"/>
            <a:ext cx="1566600" cy="666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or grade loading</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Easy and quick access to Mary Hill Bypass</a:t>
            </a:r>
            <a:endParaRPr b="0" i="0" sz="700" u="none" cap="none" strike="noStrike">
              <a:solidFill>
                <a:srgbClr val="444444"/>
              </a:solidFill>
              <a:latin typeface="Arial"/>
              <a:ea typeface="Arial"/>
              <a:cs typeface="Arial"/>
              <a:sym typeface="Arial"/>
            </a:endParaRPr>
          </a:p>
          <a:p>
            <a:pPr indent="-273050" lvl="0" marL="274320" marR="0" rtl="0" algn="l">
              <a:lnSpc>
                <a:spcPct val="100000"/>
              </a:lnSpc>
              <a:spcBef>
                <a:spcPts val="300"/>
              </a:spcBef>
              <a:spcAft>
                <a:spcPts val="30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22’ clear ceiling heights</a:t>
            </a:r>
            <a:endParaRPr b="0" i="0" sz="700" u="none" cap="none" strike="noStrike">
              <a:solidFill>
                <a:srgbClr val="444444"/>
              </a:solidFill>
              <a:latin typeface="Arial"/>
              <a:ea typeface="Arial"/>
              <a:cs typeface="Arial"/>
              <a:sym typeface="Arial"/>
            </a:endParaRPr>
          </a:p>
        </p:txBody>
      </p:sp>
      <p:sp>
        <p:nvSpPr>
          <p:cNvPr id="170" name="Google Shape;170;g3889a2d0fa9_0_0"/>
          <p:cNvSpPr txBox="1"/>
          <p:nvPr/>
        </p:nvSpPr>
        <p:spPr>
          <a:xfrm>
            <a:off x="2726893" y="1416413"/>
            <a:ext cx="2317800" cy="813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67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1776 BROADWAY</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PETER, STEVEN &amp; BRADEN HALL</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DAVIES HALL REMAX</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604.718.7300</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434"/>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endParaRPr b="1" i="0" sz="700" u="none" cap="none" strike="noStrike">
              <a:solidFill>
                <a:srgbClr val="444444"/>
              </a:solidFill>
              <a:latin typeface="Arial"/>
              <a:ea typeface="Arial"/>
              <a:cs typeface="Arial"/>
              <a:sym typeface="Arial"/>
            </a:endParaRPr>
          </a:p>
        </p:txBody>
      </p:sp>
      <p:pic>
        <p:nvPicPr>
          <p:cNvPr id="171" name="Google Shape;171;g3889a2d0fa9_0_0">
            <a:hlinkClick r:id="rId4"/>
          </p:cNvPr>
          <p:cNvPicPr preferRelativeResize="0"/>
          <p:nvPr/>
        </p:nvPicPr>
        <p:blipFill rotWithShape="1">
          <a:blip r:embed="rId5">
            <a:alphaModFix/>
          </a:blip>
          <a:srcRect b="0" l="0" r="0" t="0"/>
          <a:stretch/>
        </p:blipFill>
        <p:spPr>
          <a:xfrm>
            <a:off x="6233680" y="902138"/>
            <a:ext cx="1042545" cy="200100"/>
          </a:xfrm>
          <a:prstGeom prst="rect">
            <a:avLst/>
          </a:prstGeom>
          <a:noFill/>
          <a:ln>
            <a:noFill/>
          </a:ln>
        </p:spPr>
      </p:pic>
      <p:graphicFrame>
        <p:nvGraphicFramePr>
          <p:cNvPr id="172" name="Google Shape;172;g3889a2d0fa9_0_0"/>
          <p:cNvGraphicFramePr/>
          <p:nvPr/>
        </p:nvGraphicFramePr>
        <p:xfrm>
          <a:off x="2703103" y="2274142"/>
          <a:ext cx="3000000" cy="3000000"/>
        </p:xfrm>
        <a:graphic>
          <a:graphicData uri="http://schemas.openxmlformats.org/drawingml/2006/table">
            <a:tbl>
              <a:tblPr bandRow="1" firstRow="1">
                <a:noFill/>
                <a:tableStyleId>{01D6B0F9-9A65-4DFF-8A80-4870CCE1EAB0}</a:tableStyleId>
              </a:tblPr>
              <a:tblGrid>
                <a:gridCol w="648975"/>
                <a:gridCol w="638800"/>
                <a:gridCol w="1313825"/>
              </a:tblGrid>
              <a:tr h="918225">
                <a:tc>
                  <a:txBody>
                    <a:bodyPr/>
                    <a:lstStyle/>
                    <a:p>
                      <a:pPr indent="0" lvl="0" marL="50800"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114</a:t>
                      </a:r>
                      <a:endParaRPr sz="700" u="none" cap="none" strike="noStrike">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120</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106-107</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111-112</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115</a:t>
                      </a:r>
                      <a:endParaRPr sz="700">
                        <a:solidFill>
                          <a:srgbClr val="444444"/>
                        </a:solidFill>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2,616 SF</a:t>
                      </a:r>
                      <a:endParaRPr sz="700" u="none" cap="none" strike="noStrike">
                        <a:solidFill>
                          <a:srgbClr val="444444"/>
                        </a:solidFill>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2,589 SF</a:t>
                      </a:r>
                      <a:endParaRPr sz="700">
                        <a:solidFill>
                          <a:srgbClr val="444444"/>
                        </a:solidFill>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5,276 SF</a:t>
                      </a:r>
                      <a:endParaRPr sz="700">
                        <a:solidFill>
                          <a:srgbClr val="444444"/>
                        </a:solidFill>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5,178 SF</a:t>
                      </a:r>
                      <a:endParaRPr sz="700">
                        <a:solidFill>
                          <a:srgbClr val="444444"/>
                        </a:solidFill>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2,720 SF</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Available Immediately</a:t>
                      </a:r>
                      <a:endParaRPr sz="700" u="none" cap="none" strike="noStrike">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Available November 1, 2026</a:t>
                      </a:r>
                      <a:endParaRPr sz="700">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cxnSp>
        <p:nvCxnSpPr>
          <p:cNvPr id="173" name="Google Shape;173;g3889a2d0fa9_0_0"/>
          <p:cNvCxnSpPr/>
          <p:nvPr/>
        </p:nvCxnSpPr>
        <p:spPr>
          <a:xfrm>
            <a:off x="388703" y="7521349"/>
            <a:ext cx="6832800" cy="0"/>
          </a:xfrm>
          <a:prstGeom prst="straightConnector1">
            <a:avLst/>
          </a:prstGeom>
          <a:noFill/>
          <a:ln cap="flat" cmpd="sng" w="9525">
            <a:solidFill>
              <a:schemeClr val="dk2"/>
            </a:solidFill>
            <a:prstDash val="solid"/>
            <a:round/>
            <a:headEnd len="sm" w="sm" type="none"/>
            <a:tailEnd len="sm" w="sm" type="none"/>
          </a:ln>
        </p:spPr>
      </p:cxnSp>
      <p:cxnSp>
        <p:nvCxnSpPr>
          <p:cNvPr id="174" name="Google Shape;174;g3889a2d0fa9_0_0"/>
          <p:cNvCxnSpPr/>
          <p:nvPr/>
        </p:nvCxnSpPr>
        <p:spPr>
          <a:xfrm>
            <a:off x="388688" y="3229185"/>
            <a:ext cx="6832800" cy="0"/>
          </a:xfrm>
          <a:prstGeom prst="straightConnector1">
            <a:avLst/>
          </a:prstGeom>
          <a:noFill/>
          <a:ln cap="flat" cmpd="sng" w="9525">
            <a:solidFill>
              <a:schemeClr val="dk2"/>
            </a:solidFill>
            <a:prstDash val="solid"/>
            <a:round/>
            <a:headEnd len="sm" w="sm" type="none"/>
            <a:tailEnd len="sm" w="sm" type="none"/>
          </a:ln>
        </p:spPr>
      </p:cxnSp>
      <p:sp>
        <p:nvSpPr>
          <p:cNvPr id="175" name="Google Shape;175;g3889a2d0fa9_0_0"/>
          <p:cNvSpPr txBox="1"/>
          <p:nvPr/>
        </p:nvSpPr>
        <p:spPr>
          <a:xfrm>
            <a:off x="2738862" y="3655290"/>
            <a:ext cx="2317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1772 B</a:t>
            </a:r>
            <a:r>
              <a:rPr lang="en-US" sz="1500">
                <a:solidFill>
                  <a:srgbClr val="0C213E"/>
                </a:solidFill>
                <a:latin typeface="Montserrat SemiBold"/>
                <a:ea typeface="Montserrat SemiBold"/>
                <a:cs typeface="Montserrat SemiBold"/>
                <a:sym typeface="Montserrat SemiBold"/>
              </a:rPr>
              <a:t>roadway</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176" name="Google Shape;176;g3889a2d0fa9_0_0"/>
          <p:cNvSpPr txBox="1"/>
          <p:nvPr/>
        </p:nvSpPr>
        <p:spPr>
          <a:xfrm>
            <a:off x="2735650" y="3363122"/>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PORT COQUITLAM, BC</a:t>
            </a:r>
            <a:endParaRPr b="1" i="0" sz="700" u="none" cap="none" strike="noStrike">
              <a:solidFill>
                <a:schemeClr val="lt1"/>
              </a:solidFill>
              <a:latin typeface="Arial"/>
              <a:ea typeface="Arial"/>
              <a:cs typeface="Arial"/>
              <a:sym typeface="Arial"/>
            </a:endParaRPr>
          </a:p>
        </p:txBody>
      </p:sp>
      <p:sp>
        <p:nvSpPr>
          <p:cNvPr id="177" name="Google Shape;177;g3889a2d0fa9_0_0"/>
          <p:cNvSpPr txBox="1"/>
          <p:nvPr/>
        </p:nvSpPr>
        <p:spPr>
          <a:xfrm>
            <a:off x="5635416" y="3887321"/>
            <a:ext cx="1566600" cy="666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or grade loading</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Easy and quick access to Mary Hill Bypass</a:t>
            </a:r>
            <a:endParaRPr b="0" i="0" sz="700" u="none" cap="none" strike="noStrike">
              <a:solidFill>
                <a:srgbClr val="444444"/>
              </a:solidFill>
              <a:latin typeface="Arial"/>
              <a:ea typeface="Arial"/>
              <a:cs typeface="Arial"/>
              <a:sym typeface="Arial"/>
            </a:endParaRPr>
          </a:p>
          <a:p>
            <a:pPr indent="0" lvl="0" marL="457200" marR="0" rtl="0" algn="l">
              <a:lnSpc>
                <a:spcPct val="100000"/>
              </a:lnSpc>
              <a:spcBef>
                <a:spcPts val="300"/>
              </a:spcBef>
              <a:spcAft>
                <a:spcPts val="300"/>
              </a:spcAft>
              <a:buClr>
                <a:srgbClr val="000000"/>
              </a:buClr>
              <a:buSzPts val="700"/>
              <a:buFont typeface="Arial"/>
              <a:buNone/>
            </a:pPr>
            <a:r>
              <a:t/>
            </a:r>
            <a:endParaRPr b="0" i="0" sz="700" u="none" cap="none" strike="noStrike">
              <a:solidFill>
                <a:srgbClr val="444444"/>
              </a:solidFill>
              <a:latin typeface="Arial"/>
              <a:ea typeface="Arial"/>
              <a:cs typeface="Arial"/>
              <a:sym typeface="Arial"/>
            </a:endParaRPr>
          </a:p>
        </p:txBody>
      </p:sp>
      <p:sp>
        <p:nvSpPr>
          <p:cNvPr id="178" name="Google Shape;178;g3889a2d0fa9_0_0"/>
          <p:cNvSpPr txBox="1"/>
          <p:nvPr/>
        </p:nvSpPr>
        <p:spPr>
          <a:xfrm>
            <a:off x="2738855" y="3936547"/>
            <a:ext cx="2317800" cy="813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67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1772 BROADWAY</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PETER, STEVEN &amp; BRADEN HALL</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DAVIES HALL REMAX</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35"/>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604.718.7300</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434"/>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endParaRPr b="1" i="0" sz="700" u="none" cap="none" strike="noStrike">
              <a:solidFill>
                <a:srgbClr val="444444"/>
              </a:solidFill>
              <a:latin typeface="Arial"/>
              <a:ea typeface="Arial"/>
              <a:cs typeface="Arial"/>
              <a:sym typeface="Arial"/>
            </a:endParaRPr>
          </a:p>
        </p:txBody>
      </p:sp>
      <p:pic>
        <p:nvPicPr>
          <p:cNvPr id="179" name="Google Shape;179;g3889a2d0fa9_0_0">
            <a:hlinkClick r:id="rId6"/>
          </p:cNvPr>
          <p:cNvPicPr preferRelativeResize="0"/>
          <p:nvPr/>
        </p:nvPicPr>
        <p:blipFill rotWithShape="1">
          <a:blip r:embed="rId5">
            <a:alphaModFix/>
          </a:blip>
          <a:srcRect b="0" l="0" r="0" t="0"/>
          <a:stretch/>
        </p:blipFill>
        <p:spPr>
          <a:xfrm>
            <a:off x="6233680" y="3458210"/>
            <a:ext cx="1042545" cy="200100"/>
          </a:xfrm>
          <a:prstGeom prst="rect">
            <a:avLst/>
          </a:prstGeom>
          <a:noFill/>
          <a:ln>
            <a:noFill/>
          </a:ln>
        </p:spPr>
      </p:pic>
      <p:graphicFrame>
        <p:nvGraphicFramePr>
          <p:cNvPr id="180" name="Google Shape;180;g3889a2d0fa9_0_0"/>
          <p:cNvGraphicFramePr/>
          <p:nvPr/>
        </p:nvGraphicFramePr>
        <p:xfrm>
          <a:off x="2785790" y="4717814"/>
          <a:ext cx="3000000" cy="3000000"/>
        </p:xfrm>
        <a:graphic>
          <a:graphicData uri="http://schemas.openxmlformats.org/drawingml/2006/table">
            <a:tbl>
              <a:tblPr bandRow="1" firstRow="1">
                <a:noFill/>
                <a:tableStyleId>{01D6B0F9-9A65-4DFF-8A80-4870CCE1EAB0}</a:tableStyleId>
              </a:tblPr>
              <a:tblGrid>
                <a:gridCol w="756750"/>
                <a:gridCol w="744875"/>
                <a:gridCol w="1532025"/>
              </a:tblGrid>
              <a:tr h="126875">
                <a:tc>
                  <a:txBody>
                    <a:bodyPr/>
                    <a:lstStyle/>
                    <a:p>
                      <a:pPr indent="0" lvl="0" marL="50800"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Unit 121/122</a:t>
                      </a:r>
                      <a:endParaRPr sz="700" u="none" cap="none" strike="noStrike">
                        <a:solidFill>
                          <a:srgbClr val="444444"/>
                        </a:solidFill>
                        <a:highlight>
                          <a:schemeClr val="lt1"/>
                        </a:highlight>
                        <a:latin typeface="Arial"/>
                        <a:ea typeface="Arial"/>
                        <a:cs typeface="Arial"/>
                        <a:sym typeface="Arial"/>
                      </a:endParaRPr>
                    </a:p>
                    <a:p>
                      <a:pPr indent="0" lvl="0" marL="5080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120</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50165"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5,310 SF</a:t>
                      </a:r>
                      <a:endParaRPr sz="700" u="none" cap="none" strike="noStrike">
                        <a:solidFill>
                          <a:srgbClr val="444444"/>
                        </a:solidFill>
                        <a:highlight>
                          <a:schemeClr val="lt1"/>
                        </a:highlight>
                        <a:latin typeface="Arial"/>
                        <a:ea typeface="Arial"/>
                        <a:cs typeface="Arial"/>
                        <a:sym typeface="Arial"/>
                      </a:endParaRPr>
                    </a:p>
                    <a:p>
                      <a:pPr indent="0" lvl="0" marL="50165"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2,589 SF</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u="none" cap="none" strike="noStrike">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Available </a:t>
                      </a:r>
                      <a:r>
                        <a:rPr lang="en-US" sz="700">
                          <a:solidFill>
                            <a:srgbClr val="444444"/>
                          </a:solidFill>
                          <a:latin typeface="Arial"/>
                          <a:ea typeface="Arial"/>
                          <a:cs typeface="Arial"/>
                          <a:sym typeface="Arial"/>
                        </a:rPr>
                        <a:t>Immediately</a:t>
                      </a:r>
                      <a:endParaRPr sz="700" u="none" cap="none" strike="noStrike">
                        <a:solidFill>
                          <a:srgbClr val="444444"/>
                        </a:solidFill>
                        <a:latin typeface="Arial"/>
                        <a:ea typeface="Arial"/>
                        <a:cs typeface="Arial"/>
                        <a:sym typeface="Arial"/>
                      </a:endParaRPr>
                    </a:p>
                    <a:p>
                      <a:pPr indent="0" lvl="0" marL="46355" marR="0" rtl="0" algn="l">
                        <a:lnSpc>
                          <a:spcPct val="150000"/>
                        </a:lnSpc>
                        <a:spcBef>
                          <a:spcPts val="0"/>
                        </a:spcBef>
                        <a:spcAft>
                          <a:spcPts val="0"/>
                        </a:spcAft>
                        <a:buClr>
                          <a:srgbClr val="000000"/>
                        </a:buClr>
                        <a:buSzPts val="700"/>
                        <a:buFont typeface="Arial"/>
                        <a:buNone/>
                      </a:pPr>
                      <a:r>
                        <a:t/>
                      </a:r>
                      <a:endParaRPr sz="700" u="none" cap="none" strike="noStrike">
                        <a:solidFill>
                          <a:srgbClr val="444444"/>
                        </a:solidFill>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cxnSp>
        <p:nvCxnSpPr>
          <p:cNvPr id="181" name="Google Shape;181;g3889a2d0fa9_0_0"/>
          <p:cNvCxnSpPr/>
          <p:nvPr/>
        </p:nvCxnSpPr>
        <p:spPr>
          <a:xfrm>
            <a:off x="369913" y="5107620"/>
            <a:ext cx="6832800" cy="0"/>
          </a:xfrm>
          <a:prstGeom prst="straightConnector1">
            <a:avLst/>
          </a:prstGeom>
          <a:noFill/>
          <a:ln cap="flat" cmpd="sng" w="9525">
            <a:solidFill>
              <a:schemeClr val="dk2"/>
            </a:solidFill>
            <a:prstDash val="solid"/>
            <a:round/>
            <a:headEnd len="sm" w="sm" type="none"/>
            <a:tailEnd len="sm" w="sm" type="none"/>
          </a:ln>
        </p:spPr>
      </p:cxnSp>
      <p:pic>
        <p:nvPicPr>
          <p:cNvPr id="182" name="Google Shape;182;g3889a2d0fa9_0_0"/>
          <p:cNvPicPr preferRelativeResize="0"/>
          <p:nvPr/>
        </p:nvPicPr>
        <p:blipFill rotWithShape="1">
          <a:blip r:embed="rId7">
            <a:alphaModFix/>
          </a:blip>
          <a:srcRect b="0" l="0" r="0" t="0"/>
          <a:stretch/>
        </p:blipFill>
        <p:spPr>
          <a:xfrm>
            <a:off x="365150" y="3362909"/>
            <a:ext cx="2088350" cy="1379538"/>
          </a:xfrm>
          <a:prstGeom prst="rect">
            <a:avLst/>
          </a:prstGeom>
          <a:noFill/>
          <a:ln>
            <a:noFill/>
          </a:ln>
        </p:spPr>
      </p:pic>
      <p:pic>
        <p:nvPicPr>
          <p:cNvPr id="183" name="Google Shape;183;g3889a2d0fa9_0_0" title="032.JPG"/>
          <p:cNvPicPr preferRelativeResize="0"/>
          <p:nvPr/>
        </p:nvPicPr>
        <p:blipFill rotWithShape="1">
          <a:blip r:embed="rId8">
            <a:alphaModFix/>
          </a:blip>
          <a:srcRect b="0" l="0" r="0" t="0"/>
          <a:stretch/>
        </p:blipFill>
        <p:spPr>
          <a:xfrm>
            <a:off x="365150" y="859750"/>
            <a:ext cx="2143201" cy="1428432"/>
          </a:xfrm>
          <a:prstGeom prst="rect">
            <a:avLst/>
          </a:prstGeom>
          <a:noFill/>
          <a:ln>
            <a:noFill/>
          </a:ln>
        </p:spPr>
      </p:pic>
      <p:sp>
        <p:nvSpPr>
          <p:cNvPr id="184" name="Google Shape;184;g3889a2d0fa9_0_0"/>
          <p:cNvSpPr txBox="1"/>
          <p:nvPr/>
        </p:nvSpPr>
        <p:spPr>
          <a:xfrm>
            <a:off x="2702870" y="7900663"/>
            <a:ext cx="2622600" cy="5091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500" u="none" cap="none" strike="noStrike">
                <a:solidFill>
                  <a:srgbClr val="001F38"/>
                </a:solidFill>
                <a:latin typeface="Montserrat SemiBold"/>
                <a:ea typeface="Montserrat SemiBold"/>
                <a:cs typeface="Montserrat SemiBold"/>
                <a:sym typeface="Montserrat SemiBold"/>
              </a:rPr>
              <a:t>27353 58th Crescent</a:t>
            </a:r>
            <a:endParaRPr b="0" i="0" sz="1500" u="none" cap="none" strike="noStrike">
              <a:solidFill>
                <a:srgbClr val="001F38"/>
              </a:solidFill>
              <a:latin typeface="Montserrat SemiBold"/>
              <a:ea typeface="Montserrat SemiBold"/>
              <a:cs typeface="Montserrat SemiBold"/>
              <a:sym typeface="Montserrat SemiBold"/>
            </a:endParaRPr>
          </a:p>
          <a:p>
            <a:pPr indent="0" lvl="0" marL="12700" marR="5080" rtl="0" algn="l">
              <a:lnSpc>
                <a:spcPct val="100000"/>
              </a:lnSpc>
              <a:spcBef>
                <a:spcPts val="0"/>
              </a:spcBef>
              <a:spcAft>
                <a:spcPts val="0"/>
              </a:spcAft>
              <a:buClr>
                <a:srgbClr val="000000"/>
              </a:buClr>
              <a:buSzPts val="1500"/>
              <a:buFont typeface="Arial"/>
              <a:buNone/>
            </a:pPr>
            <a:r>
              <a:t/>
            </a:r>
            <a:endParaRPr b="0" i="0" sz="1500" u="none" cap="none" strike="noStrike">
              <a:solidFill>
                <a:srgbClr val="001F38"/>
              </a:solidFill>
              <a:latin typeface="Montserrat SemiBold"/>
              <a:ea typeface="Montserrat SemiBold"/>
              <a:cs typeface="Montserrat SemiBold"/>
              <a:sym typeface="Montserrat SemiBold"/>
            </a:endParaRPr>
          </a:p>
        </p:txBody>
      </p:sp>
      <p:sp>
        <p:nvSpPr>
          <p:cNvPr id="185" name="Google Shape;185;g3889a2d0fa9_0_0"/>
          <p:cNvSpPr txBox="1"/>
          <p:nvPr/>
        </p:nvSpPr>
        <p:spPr>
          <a:xfrm>
            <a:off x="2704215" y="7618731"/>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LANGLEY, BC</a:t>
            </a:r>
            <a:endParaRPr b="1" i="0" sz="700" u="none" cap="none" strike="noStrike">
              <a:solidFill>
                <a:schemeClr val="lt1"/>
              </a:solidFill>
              <a:latin typeface="Arial"/>
              <a:ea typeface="Arial"/>
              <a:cs typeface="Arial"/>
              <a:sym typeface="Arial"/>
            </a:endParaRPr>
          </a:p>
        </p:txBody>
      </p:sp>
      <p:pic>
        <p:nvPicPr>
          <p:cNvPr id="186" name="Google Shape;186;g3889a2d0fa9_0_0"/>
          <p:cNvPicPr preferRelativeResize="0"/>
          <p:nvPr>
            <p:ph idx="2" type="pic"/>
          </p:nvPr>
        </p:nvPicPr>
        <p:blipFill rotWithShape="1">
          <a:blip r:embed="rId9">
            <a:alphaModFix/>
          </a:blip>
          <a:srcRect b="0" l="19490" r="19490" t="0"/>
          <a:stretch/>
        </p:blipFill>
        <p:spPr>
          <a:xfrm>
            <a:off x="429278" y="7634156"/>
            <a:ext cx="2079073" cy="1806754"/>
          </a:xfrm>
          <a:prstGeom prst="rect">
            <a:avLst/>
          </a:prstGeom>
          <a:noFill/>
          <a:ln cap="flat" cmpd="sng" w="9525">
            <a:solidFill>
              <a:schemeClr val="lt1"/>
            </a:solidFill>
            <a:prstDash val="solid"/>
            <a:round/>
            <a:headEnd len="sm" w="sm" type="none"/>
            <a:tailEnd len="sm" w="sm" type="none"/>
          </a:ln>
        </p:spPr>
      </p:pic>
      <p:pic>
        <p:nvPicPr>
          <p:cNvPr id="187" name="Google Shape;187;g3889a2d0fa9_0_0">
            <a:hlinkClick r:id="rId10"/>
          </p:cNvPr>
          <p:cNvPicPr preferRelativeResize="0"/>
          <p:nvPr/>
        </p:nvPicPr>
        <p:blipFill rotWithShape="1">
          <a:blip r:embed="rId5">
            <a:alphaModFix/>
          </a:blip>
          <a:srcRect b="0" l="0" r="0" t="0"/>
          <a:stretch/>
        </p:blipFill>
        <p:spPr>
          <a:xfrm>
            <a:off x="6233670" y="7631344"/>
            <a:ext cx="1042545" cy="200100"/>
          </a:xfrm>
          <a:prstGeom prst="rect">
            <a:avLst/>
          </a:prstGeom>
          <a:noFill/>
          <a:ln>
            <a:noFill/>
          </a:ln>
        </p:spPr>
      </p:pic>
      <p:sp>
        <p:nvSpPr>
          <p:cNvPr id="188" name="Google Shape;188;g3889a2d0fa9_0_0"/>
          <p:cNvSpPr txBox="1"/>
          <p:nvPr/>
        </p:nvSpPr>
        <p:spPr>
          <a:xfrm>
            <a:off x="2734590" y="8228894"/>
            <a:ext cx="2730900" cy="98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ADDRESS: </a:t>
            </a:r>
            <a:r>
              <a:rPr b="0" i="0" lang="en-US" sz="700" u="none" cap="none" strike="noStrike">
                <a:solidFill>
                  <a:srgbClr val="444444"/>
                </a:solidFill>
                <a:highlight>
                  <a:schemeClr val="lt1"/>
                </a:highlight>
                <a:latin typeface="Arial"/>
                <a:ea typeface="Arial"/>
                <a:cs typeface="Arial"/>
                <a:sym typeface="Arial"/>
              </a:rPr>
              <a:t>27353 58th Crescent</a:t>
            </a:r>
            <a:endParaRPr b="0" i="0" sz="700" u="none" cap="none" strike="noStrike">
              <a:solidFill>
                <a:schemeClr val="dk1"/>
              </a:solidFill>
              <a:highlight>
                <a:schemeClr val="lt1"/>
              </a:highlight>
              <a:latin typeface="Arial"/>
              <a:ea typeface="Arial"/>
              <a:cs typeface="Arial"/>
              <a:sym typeface="Arial"/>
            </a:endParaRPr>
          </a:p>
          <a:p>
            <a:pPr indent="-494665" lvl="0" marL="506730" marR="4826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SEBASTIAN ESPINOSA </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LEE AND ASSOCIATES</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604 783.8139	</a:t>
            </a:r>
            <a:endParaRPr b="0" i="0" sz="200" u="none" cap="none" strike="noStrike">
              <a:solidFill>
                <a:srgbClr val="444444"/>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AVAILABILITY:</a:t>
            </a:r>
            <a:endParaRPr b="1" i="0" sz="700" u="none" cap="none" strike="noStrike">
              <a:solidFill>
                <a:srgbClr val="444444"/>
              </a:solidFill>
              <a:highlight>
                <a:schemeClr val="lt1"/>
              </a:highlight>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highlight>
                <a:schemeClr val="lt1"/>
              </a:highlight>
              <a:latin typeface="Arial"/>
              <a:ea typeface="Arial"/>
              <a:cs typeface="Arial"/>
              <a:sym typeface="Arial"/>
            </a:endParaRPr>
          </a:p>
        </p:txBody>
      </p:sp>
      <p:graphicFrame>
        <p:nvGraphicFramePr>
          <p:cNvPr id="189" name="Google Shape;189;g3889a2d0fa9_0_0"/>
          <p:cNvGraphicFramePr/>
          <p:nvPr/>
        </p:nvGraphicFramePr>
        <p:xfrm>
          <a:off x="2799240" y="9081290"/>
          <a:ext cx="3000000" cy="3000000"/>
        </p:xfrm>
        <a:graphic>
          <a:graphicData uri="http://schemas.openxmlformats.org/drawingml/2006/table">
            <a:tbl>
              <a:tblPr bandRow="1" firstRow="1">
                <a:noFill/>
                <a:tableStyleId>{01D6B0F9-9A65-4DFF-8A80-4870CCE1EAB0}</a:tableStyleId>
              </a:tblPr>
              <a:tblGrid>
                <a:gridCol w="265750"/>
                <a:gridCol w="382250"/>
                <a:gridCol w="627450"/>
                <a:gridCol w="592450"/>
                <a:gridCol w="733675"/>
              </a:tblGrid>
              <a:tr h="322550">
                <a:tc gridSpan="2">
                  <a:txBody>
                    <a:bodyPr/>
                    <a:lstStyle/>
                    <a:p>
                      <a:pPr indent="0" lvl="0" marL="0"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208</a:t>
                      </a:r>
                      <a:endParaRPr sz="700" u="none" cap="none" strike="noStrike">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209 - 21</a:t>
                      </a:r>
                      <a:r>
                        <a:rPr lang="en-US" sz="700">
                          <a:solidFill>
                            <a:srgbClr val="444444"/>
                          </a:solidFill>
                          <a:latin typeface="Arial"/>
                          <a:ea typeface="Arial"/>
                          <a:cs typeface="Arial"/>
                          <a:sym typeface="Arial"/>
                        </a:rPr>
                        <a:t>3</a:t>
                      </a:r>
                      <a:r>
                        <a:rPr lang="en-US" sz="700" u="none" cap="none" strike="noStrike">
                          <a:solidFill>
                            <a:srgbClr val="444444"/>
                          </a:solidFill>
                          <a:latin typeface="Arial"/>
                          <a:ea typeface="Arial"/>
                          <a:cs typeface="Arial"/>
                          <a:sym typeface="Arial"/>
                        </a:rPr>
                        <a:t> *</a:t>
                      </a:r>
                      <a:endParaRPr sz="700" u="none" cap="none" strike="noStrike">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214</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ctr">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6,396 SF</a:t>
                      </a:r>
                      <a:endParaRPr sz="700" u="none" cap="none" strike="noStrike">
                        <a:solidFill>
                          <a:srgbClr val="444444"/>
                        </a:solidFill>
                        <a:latin typeface="Arial"/>
                        <a:ea typeface="Arial"/>
                        <a:cs typeface="Arial"/>
                        <a:sym typeface="Arial"/>
                      </a:endParaRPr>
                    </a:p>
                    <a:p>
                      <a:pPr indent="0" lvl="0" marL="0" marR="13970" rtl="0" algn="ctr">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3</a:t>
                      </a:r>
                      <a:r>
                        <a:rPr lang="en-US" sz="700">
                          <a:solidFill>
                            <a:srgbClr val="444444"/>
                          </a:solidFill>
                          <a:latin typeface="Arial"/>
                          <a:ea typeface="Arial"/>
                          <a:cs typeface="Arial"/>
                          <a:sym typeface="Arial"/>
                        </a:rPr>
                        <a:t>1,859</a:t>
                      </a:r>
                      <a:r>
                        <a:rPr lang="en-US" sz="700" u="none" cap="none" strike="noStrike">
                          <a:solidFill>
                            <a:srgbClr val="444444"/>
                          </a:solidFill>
                          <a:latin typeface="Arial"/>
                          <a:ea typeface="Arial"/>
                          <a:cs typeface="Arial"/>
                          <a:sym typeface="Arial"/>
                        </a:rPr>
                        <a:t> SF</a:t>
                      </a:r>
                      <a:endParaRPr sz="700" u="none" cap="none" strike="noStrike">
                        <a:solidFill>
                          <a:srgbClr val="444444"/>
                        </a:solidFill>
                        <a:latin typeface="Arial"/>
                        <a:ea typeface="Arial"/>
                        <a:cs typeface="Arial"/>
                        <a:sym typeface="Arial"/>
                      </a:endParaRPr>
                    </a:p>
                    <a:p>
                      <a:pPr indent="0" lvl="0" marL="0" marR="13970" rtl="0" algn="ctr">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6,419 SF</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u="none" cap="none" strike="noStrike">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u="none" cap="none" strike="noStrike">
                          <a:solidFill>
                            <a:srgbClr val="444444"/>
                          </a:solidFill>
                          <a:latin typeface="Arial"/>
                          <a:ea typeface="Arial"/>
                          <a:cs typeface="Arial"/>
                          <a:sym typeface="Arial"/>
                        </a:rPr>
                        <a:t>Available </a:t>
                      </a:r>
                      <a:r>
                        <a:rPr lang="en-US" sz="700">
                          <a:solidFill>
                            <a:srgbClr val="444444"/>
                          </a:solidFill>
                          <a:latin typeface="Arial"/>
                          <a:ea typeface="Arial"/>
                          <a:cs typeface="Arial"/>
                          <a:sym typeface="Arial"/>
                        </a:rPr>
                        <a:t>Immediately</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t/>
                      </a:r>
                      <a:endParaRPr sz="700" u="none" cap="none" strike="noStrike">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r h="177800">
                <a:tc gridSpan="2">
                  <a:txBody>
                    <a:bodyPr/>
                    <a:lstStyle/>
                    <a:p>
                      <a:pPr indent="0" lvl="0" marL="0" marR="0" rtl="0" algn="l">
                        <a:lnSpc>
                          <a:spcPct val="150000"/>
                        </a:lnSpc>
                        <a:spcBef>
                          <a:spcPts val="0"/>
                        </a:spcBef>
                        <a:spcAft>
                          <a:spcPts val="0"/>
                        </a:spcAft>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ctr">
                        <a:lnSpc>
                          <a:spcPct val="150000"/>
                        </a:lnSpc>
                        <a:spcBef>
                          <a:spcPts val="0"/>
                        </a:spcBef>
                        <a:spcAft>
                          <a:spcPts val="0"/>
                        </a:spcAft>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marR="0" rtl="0" algn="l">
                        <a:lnSpc>
                          <a:spcPct val="150000"/>
                        </a:lnSpc>
                        <a:spcBef>
                          <a:spcPts val="0"/>
                        </a:spcBef>
                        <a:spcAft>
                          <a:spcPts val="0"/>
                        </a:spcAft>
                        <a:buNone/>
                      </a:pPr>
                      <a:r>
                        <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r h="177800">
                <a:tc gridSpan="2">
                  <a:txBody>
                    <a:bodyPr/>
                    <a:lstStyle/>
                    <a:p>
                      <a:pPr indent="0" lvl="0" marL="0" marR="0" rtl="0" algn="l">
                        <a:lnSpc>
                          <a:spcPct val="150000"/>
                        </a:lnSpc>
                        <a:spcBef>
                          <a:spcPts val="0"/>
                        </a:spcBef>
                        <a:spcAft>
                          <a:spcPts val="0"/>
                        </a:spcAft>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ctr">
                        <a:lnSpc>
                          <a:spcPct val="150000"/>
                        </a:lnSpc>
                        <a:spcBef>
                          <a:spcPts val="0"/>
                        </a:spcBef>
                        <a:spcAft>
                          <a:spcPts val="0"/>
                        </a:spcAft>
                        <a:buNone/>
                      </a:pPr>
                      <a:r>
                        <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marR="0" rtl="0" algn="l">
                        <a:lnSpc>
                          <a:spcPct val="150000"/>
                        </a:lnSpc>
                        <a:spcBef>
                          <a:spcPts val="0"/>
                        </a:spcBef>
                        <a:spcAft>
                          <a:spcPts val="0"/>
                        </a:spcAft>
                        <a:buNone/>
                      </a:pPr>
                      <a:r>
                        <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r h="175250">
                <a:tc gridSpan="2">
                  <a:txBody>
                    <a:bodyPr/>
                    <a:lstStyle/>
                    <a:p>
                      <a:pPr indent="0" lvl="0" marL="0" marR="0" rtl="0" algn="l">
                        <a:lnSpc>
                          <a:spcPct val="100000"/>
                        </a:lnSpc>
                        <a:spcBef>
                          <a:spcPts val="0"/>
                        </a:spcBef>
                        <a:spcAft>
                          <a:spcPts val="0"/>
                        </a:spcAft>
                        <a:buClr>
                          <a:srgbClr val="000000"/>
                        </a:buClr>
                        <a:buSzPts val="700"/>
                        <a:buFont typeface="Arial"/>
                        <a:buNone/>
                      </a:pPr>
                      <a:r>
                        <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r>
            </a:tbl>
          </a:graphicData>
        </a:graphic>
      </p:graphicFrame>
      <p:sp>
        <p:nvSpPr>
          <p:cNvPr id="190" name="Google Shape;190;g3889a2d0fa9_0_0"/>
          <p:cNvSpPr txBox="1"/>
          <p:nvPr/>
        </p:nvSpPr>
        <p:spPr>
          <a:xfrm>
            <a:off x="2964393" y="9515000"/>
            <a:ext cx="2079000" cy="41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US" sz="600" u="none" cap="none" strike="noStrike">
                <a:solidFill>
                  <a:srgbClr val="444444"/>
                </a:solidFill>
                <a:latin typeface="Arial"/>
                <a:ea typeface="Arial"/>
                <a:cs typeface="Arial"/>
                <a:sym typeface="Arial"/>
              </a:rPr>
              <a:t>*Units can be </a:t>
            </a:r>
            <a:r>
              <a:rPr b="0" i="0" lang="en-US" sz="600" u="none" cap="none" strike="noStrike">
                <a:solidFill>
                  <a:srgbClr val="444444"/>
                </a:solidFill>
                <a:highlight>
                  <a:schemeClr val="lt1"/>
                </a:highlight>
                <a:latin typeface="Arial"/>
                <a:ea typeface="Arial"/>
                <a:cs typeface="Arial"/>
                <a:sym typeface="Arial"/>
              </a:rPr>
              <a:t>demised to 6,215 SF - 38,278 SF </a:t>
            </a:r>
            <a:endParaRPr b="0" i="0" sz="1700" u="none" cap="none" strike="noStrike">
              <a:solidFill>
                <a:srgbClr val="000000"/>
              </a:solidFill>
              <a:highlight>
                <a:schemeClr val="lt1"/>
              </a:highlight>
              <a:latin typeface="Calibri"/>
              <a:ea typeface="Calibri"/>
              <a:cs typeface="Calibri"/>
              <a:sym typeface="Calibri"/>
            </a:endParaRPr>
          </a:p>
        </p:txBody>
      </p:sp>
      <p:sp>
        <p:nvSpPr>
          <p:cNvPr id="191" name="Google Shape;191;g3889a2d0fa9_0_0"/>
          <p:cNvSpPr txBox="1"/>
          <p:nvPr/>
        </p:nvSpPr>
        <p:spPr>
          <a:xfrm>
            <a:off x="5573990" y="8207531"/>
            <a:ext cx="1713600" cy="59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highlight>
                  <a:schemeClr val="lt1"/>
                </a:highlight>
                <a:latin typeface="Arial"/>
                <a:ea typeface="Arial"/>
                <a:cs typeface="Arial"/>
                <a:sym typeface="Arial"/>
              </a:rPr>
              <a:t>BUILDING FEATURES:</a:t>
            </a:r>
            <a:endParaRPr b="1" i="0" sz="700" u="none" cap="none" strike="noStrike">
              <a:solidFill>
                <a:srgbClr val="58595B"/>
              </a:solidFill>
              <a:highlight>
                <a:schemeClr val="lt1"/>
              </a:highlight>
              <a:latin typeface="Arial"/>
              <a:ea typeface="Arial"/>
              <a:cs typeface="Arial"/>
              <a:sym typeface="Arial"/>
            </a:endParaRPr>
          </a:p>
          <a:p>
            <a:pPr indent="-273050" lvl="0" marL="457200" marR="0" rtl="0" algn="l">
              <a:lnSpc>
                <a:spcPct val="100000"/>
              </a:lnSpc>
              <a:spcBef>
                <a:spcPts val="30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26’ clear ceiling heights in warehouse</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3 phase electrical service</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ESFR sprinkler system</a:t>
            </a:r>
            <a:endParaRPr b="0" i="0" sz="700" u="none" cap="none" strike="noStrike">
              <a:solidFill>
                <a:srgbClr val="555555"/>
              </a:solidFill>
              <a:highlight>
                <a:srgbClr val="FFFFFF"/>
              </a:highlight>
              <a:latin typeface="Arial"/>
              <a:ea typeface="Arial"/>
              <a:cs typeface="Arial"/>
              <a:sym typeface="Arial"/>
            </a:endParaRPr>
          </a:p>
        </p:txBody>
      </p:sp>
      <p:sp>
        <p:nvSpPr>
          <p:cNvPr id="192" name="Google Shape;192;g3889a2d0fa9_0_0"/>
          <p:cNvSpPr txBox="1"/>
          <p:nvPr/>
        </p:nvSpPr>
        <p:spPr>
          <a:xfrm>
            <a:off x="2654435" y="5254214"/>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LANGLEY, BC</a:t>
            </a:r>
            <a:endParaRPr b="1" i="0" sz="700" u="none" cap="none" strike="noStrike">
              <a:solidFill>
                <a:schemeClr val="lt1"/>
              </a:solidFill>
              <a:latin typeface="Arial"/>
              <a:ea typeface="Arial"/>
              <a:cs typeface="Arial"/>
              <a:sym typeface="Arial"/>
            </a:endParaRPr>
          </a:p>
        </p:txBody>
      </p:sp>
      <p:pic>
        <p:nvPicPr>
          <p:cNvPr id="193" name="Google Shape;193;g3889a2d0fa9_0_0"/>
          <p:cNvPicPr preferRelativeResize="0"/>
          <p:nvPr/>
        </p:nvPicPr>
        <p:blipFill rotWithShape="1">
          <a:blip r:embed="rId11">
            <a:alphaModFix/>
          </a:blip>
          <a:srcRect b="0" l="21231" r="21231" t="0"/>
          <a:stretch/>
        </p:blipFill>
        <p:spPr>
          <a:xfrm>
            <a:off x="379650" y="5236606"/>
            <a:ext cx="2188277" cy="1901657"/>
          </a:xfrm>
          <a:prstGeom prst="rect">
            <a:avLst/>
          </a:prstGeom>
          <a:noFill/>
          <a:ln cap="flat" cmpd="sng" w="9525">
            <a:solidFill>
              <a:schemeClr val="lt1"/>
            </a:solidFill>
            <a:prstDash val="solid"/>
            <a:round/>
            <a:headEnd len="sm" w="sm" type="none"/>
            <a:tailEnd len="sm" w="sm" type="none"/>
          </a:ln>
        </p:spPr>
      </p:pic>
      <p:pic>
        <p:nvPicPr>
          <p:cNvPr id="194" name="Google Shape;194;g3889a2d0fa9_0_0">
            <a:hlinkClick r:id="rId12"/>
          </p:cNvPr>
          <p:cNvPicPr preferRelativeResize="0"/>
          <p:nvPr/>
        </p:nvPicPr>
        <p:blipFill rotWithShape="1">
          <a:blip r:embed="rId5">
            <a:alphaModFix/>
          </a:blip>
          <a:srcRect b="0" l="0" r="0" t="0"/>
          <a:stretch/>
        </p:blipFill>
        <p:spPr>
          <a:xfrm>
            <a:off x="6254923" y="5301131"/>
            <a:ext cx="1042545" cy="200100"/>
          </a:xfrm>
          <a:prstGeom prst="rect">
            <a:avLst/>
          </a:prstGeom>
          <a:noFill/>
          <a:ln>
            <a:noFill/>
          </a:ln>
        </p:spPr>
      </p:pic>
      <p:sp>
        <p:nvSpPr>
          <p:cNvPr id="195" name="Google Shape;195;g3889a2d0fa9_0_0"/>
          <p:cNvSpPr txBox="1"/>
          <p:nvPr/>
        </p:nvSpPr>
        <p:spPr>
          <a:xfrm>
            <a:off x="2539621" y="6587520"/>
            <a:ext cx="1008600" cy="120600"/>
          </a:xfrm>
          <a:prstGeom prst="rect">
            <a:avLst/>
          </a:prstGeom>
          <a:noFill/>
          <a:ln>
            <a:noFill/>
          </a:ln>
        </p:spPr>
        <p:txBody>
          <a:bodyPr anchorCtr="0" anchor="t" bIns="0" lIns="0" spcFirstLastPara="1" rIns="0" wrap="square" tIns="12700">
            <a:spAutoFit/>
          </a:bodyPr>
          <a:lstStyle/>
          <a:p>
            <a:pPr indent="0" lvl="0" marL="457200" marR="0" rtl="0" algn="l">
              <a:lnSpc>
                <a:spcPct val="100000"/>
              </a:lnSpc>
              <a:spcBef>
                <a:spcPts val="0"/>
              </a:spcBef>
              <a:spcAft>
                <a:spcPts val="30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196" name="Google Shape;196;g3889a2d0fa9_0_0"/>
          <p:cNvSpPr txBox="1"/>
          <p:nvPr/>
        </p:nvSpPr>
        <p:spPr>
          <a:xfrm>
            <a:off x="5479396" y="5957201"/>
            <a:ext cx="1713600" cy="9132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highlight>
                  <a:schemeClr val="lt1"/>
                </a:highlight>
                <a:latin typeface="Arial"/>
                <a:ea typeface="Arial"/>
                <a:cs typeface="Arial"/>
                <a:sym typeface="Arial"/>
              </a:rPr>
              <a:t>BUILDING FEATURES:</a:t>
            </a:r>
            <a:endParaRPr b="1" i="0" sz="700" u="none" cap="none" strike="noStrike">
              <a:solidFill>
                <a:srgbClr val="58595B"/>
              </a:solidFill>
              <a:highlight>
                <a:schemeClr val="lt1"/>
              </a:highlight>
              <a:latin typeface="Arial"/>
              <a:ea typeface="Arial"/>
              <a:cs typeface="Arial"/>
              <a:sym typeface="Arial"/>
            </a:endParaRPr>
          </a:p>
          <a:p>
            <a:pPr indent="-273050" lvl="0" marL="457200" marR="0" rtl="0" algn="l">
              <a:lnSpc>
                <a:spcPct val="100000"/>
              </a:lnSpc>
              <a:spcBef>
                <a:spcPts val="30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Dock and grade loading per bay</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Well appointed office space in each unit</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26’ ceilings</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3 phase electrical service</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ESFR sprinkler system</a:t>
            </a:r>
            <a:endParaRPr b="0" i="0" sz="700" u="none" cap="none" strike="noStrike">
              <a:solidFill>
                <a:srgbClr val="444444"/>
              </a:solidFill>
              <a:highlight>
                <a:schemeClr val="lt1"/>
              </a:highlight>
              <a:latin typeface="Arial"/>
              <a:ea typeface="Arial"/>
              <a:cs typeface="Arial"/>
              <a:sym typeface="Arial"/>
            </a:endParaRPr>
          </a:p>
        </p:txBody>
      </p:sp>
      <p:sp>
        <p:nvSpPr>
          <p:cNvPr id="197" name="Google Shape;197;g3889a2d0fa9_0_0"/>
          <p:cNvSpPr txBox="1"/>
          <p:nvPr/>
        </p:nvSpPr>
        <p:spPr>
          <a:xfrm>
            <a:off x="2721118" y="5895614"/>
            <a:ext cx="2730900" cy="98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ADDRESS: </a:t>
            </a:r>
            <a:r>
              <a:rPr b="0" i="0" lang="en-US" sz="700" u="none" cap="none" strike="noStrike">
                <a:solidFill>
                  <a:srgbClr val="444444"/>
                </a:solidFill>
                <a:highlight>
                  <a:schemeClr val="lt1"/>
                </a:highlight>
                <a:latin typeface="Arial"/>
                <a:ea typeface="Arial"/>
                <a:cs typeface="Arial"/>
                <a:sym typeface="Arial"/>
              </a:rPr>
              <a:t>27090 GLOUCESTER</a:t>
            </a:r>
            <a:endParaRPr b="0" i="0" sz="700" u="none" cap="none" strike="noStrike">
              <a:solidFill>
                <a:schemeClr val="dk1"/>
              </a:solidFill>
              <a:highlight>
                <a:schemeClr val="lt1"/>
              </a:highlight>
              <a:latin typeface="Arial"/>
              <a:ea typeface="Arial"/>
              <a:cs typeface="Arial"/>
              <a:sym typeface="Arial"/>
            </a:endParaRPr>
          </a:p>
          <a:p>
            <a:pPr indent="-494665" lvl="0" marL="506730" marR="4826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CONTACT: </a:t>
            </a:r>
            <a:r>
              <a:rPr b="0" i="0" lang="en-US" sz="700" u="none" cap="none" strike="noStrike">
                <a:solidFill>
                  <a:srgbClr val="444444"/>
                </a:solidFill>
                <a:highlight>
                  <a:schemeClr val="lt1"/>
                </a:highlight>
                <a:latin typeface="Arial"/>
                <a:ea typeface="Arial"/>
                <a:cs typeface="Arial"/>
                <a:sym typeface="Arial"/>
              </a:rPr>
              <a:t>JUSTIN FISHER</a:t>
            </a:r>
            <a:endParaRPr b="0" i="0" sz="700" u="none" cap="none" strike="noStrike">
              <a:solidFill>
                <a:schemeClr val="dk1"/>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COMPANY: </a:t>
            </a:r>
            <a:r>
              <a:rPr b="0" i="0" lang="en-US" sz="700" u="none" cap="none" strike="noStrike">
                <a:solidFill>
                  <a:srgbClr val="444444"/>
                </a:solidFill>
                <a:highlight>
                  <a:schemeClr val="lt1"/>
                </a:highlight>
                <a:latin typeface="Arial"/>
                <a:ea typeface="Arial"/>
                <a:cs typeface="Arial"/>
                <a:sym typeface="Arial"/>
              </a:rPr>
              <a:t>CBRE</a:t>
            </a:r>
            <a:endParaRPr b="0" i="0" sz="700" u="none" cap="none" strike="noStrike">
              <a:solidFill>
                <a:schemeClr val="dk1"/>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rgbClr val="000000"/>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PHONE: </a:t>
            </a:r>
            <a:r>
              <a:rPr b="0" i="0" lang="en-US" sz="700" u="none" cap="none" strike="noStrike">
                <a:solidFill>
                  <a:srgbClr val="444444"/>
                </a:solidFill>
                <a:highlight>
                  <a:schemeClr val="lt1"/>
                </a:highlight>
                <a:latin typeface="Arial"/>
                <a:ea typeface="Arial"/>
                <a:cs typeface="Arial"/>
                <a:sym typeface="Arial"/>
              </a:rPr>
              <a:t>604 665 4517	</a:t>
            </a:r>
            <a:endParaRPr b="0" i="0" sz="200" u="none" cap="none" strike="noStrike">
              <a:solidFill>
                <a:srgbClr val="444444"/>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AVAILABILITY:</a:t>
            </a:r>
            <a:endParaRPr b="1" i="0" sz="700" u="none" cap="none" strike="noStrike">
              <a:solidFill>
                <a:srgbClr val="444444"/>
              </a:solidFill>
              <a:highlight>
                <a:schemeClr val="lt1"/>
              </a:highlight>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highlight>
                <a:schemeClr val="lt1"/>
              </a:highlight>
              <a:latin typeface="Arial"/>
              <a:ea typeface="Arial"/>
              <a:cs typeface="Arial"/>
              <a:sym typeface="Arial"/>
            </a:endParaRPr>
          </a:p>
        </p:txBody>
      </p:sp>
      <p:sp>
        <p:nvSpPr>
          <p:cNvPr id="198" name="Google Shape;198;g3889a2d0fa9_0_0"/>
          <p:cNvSpPr txBox="1"/>
          <p:nvPr/>
        </p:nvSpPr>
        <p:spPr>
          <a:xfrm>
            <a:off x="2586571" y="5507051"/>
            <a:ext cx="3000000" cy="415500"/>
          </a:xfrm>
          <a:prstGeom prst="rect">
            <a:avLst/>
          </a:prstGeom>
          <a:noFill/>
          <a:ln>
            <a:noFill/>
          </a:ln>
        </p:spPr>
        <p:txBody>
          <a:bodyPr anchorCtr="0" anchor="t" bIns="91425" lIns="91425" spcFirstLastPara="1" rIns="91425" wrap="square" tIns="91425">
            <a:spAutoFit/>
          </a:bodyPr>
          <a:lstStyle/>
          <a:p>
            <a:pPr indent="0" lvl="0" marL="12700" marR="5080" rtl="0" algn="l">
              <a:lnSpc>
                <a:spcPct val="100000"/>
              </a:lnSpc>
              <a:spcBef>
                <a:spcPts val="0"/>
              </a:spcBef>
              <a:spcAft>
                <a:spcPts val="0"/>
              </a:spcAft>
              <a:buClr>
                <a:srgbClr val="000000"/>
              </a:buClr>
              <a:buSzPts val="1200"/>
              <a:buFont typeface="Arial"/>
              <a:buNone/>
            </a:pPr>
            <a:r>
              <a:rPr b="0" i="0" lang="en-US" sz="1500" u="none" cap="none" strike="noStrike">
                <a:solidFill>
                  <a:srgbClr val="001F38"/>
                </a:solidFill>
                <a:latin typeface="Montserrat SemiBold"/>
                <a:ea typeface="Montserrat SemiBold"/>
                <a:cs typeface="Montserrat SemiBold"/>
                <a:sym typeface="Montserrat SemiBold"/>
              </a:rPr>
              <a:t>27090 Gloucester</a:t>
            </a:r>
            <a:endParaRPr b="0" i="0" sz="1500" u="none" cap="none" strike="noStrike">
              <a:solidFill>
                <a:srgbClr val="000000"/>
              </a:solidFill>
              <a:latin typeface="Arial"/>
              <a:ea typeface="Arial"/>
              <a:cs typeface="Arial"/>
              <a:sym typeface="Arial"/>
            </a:endParaRPr>
          </a:p>
        </p:txBody>
      </p:sp>
      <p:graphicFrame>
        <p:nvGraphicFramePr>
          <p:cNvPr id="199" name="Google Shape;199;g3889a2d0fa9_0_0"/>
          <p:cNvGraphicFramePr/>
          <p:nvPr/>
        </p:nvGraphicFramePr>
        <p:xfrm>
          <a:off x="2785796" y="6740022"/>
          <a:ext cx="3000000" cy="3000000"/>
        </p:xfrm>
        <a:graphic>
          <a:graphicData uri="http://schemas.openxmlformats.org/drawingml/2006/table">
            <a:tbl>
              <a:tblPr bandRow="1" firstRow="1">
                <a:noFill/>
                <a:tableStyleId>{01D6B0F9-9A65-4DFF-8A80-4870CCE1EAB0}</a:tableStyleId>
              </a:tblPr>
              <a:tblGrid>
                <a:gridCol w="265750"/>
                <a:gridCol w="382250"/>
                <a:gridCol w="853625"/>
                <a:gridCol w="366275"/>
                <a:gridCol w="733675"/>
              </a:tblGrid>
              <a:tr h="177800">
                <a:tc gridSpan="2">
                  <a:txBody>
                    <a:bodyPr/>
                    <a:lstStyle/>
                    <a:p>
                      <a:pPr indent="0" lvl="0" marL="0" marR="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highlight>
                            <a:schemeClr val="lt1"/>
                          </a:highlight>
                          <a:latin typeface="Arial"/>
                          <a:ea typeface="Arial"/>
                          <a:cs typeface="Arial"/>
                          <a:sym typeface="Arial"/>
                        </a:rPr>
                        <a:t>Unit 204</a:t>
                      </a:r>
                      <a:endParaRPr sz="700">
                        <a:solidFill>
                          <a:srgbClr val="444444"/>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20</a:t>
                      </a:r>
                      <a:r>
                        <a:rPr lang="en-US" sz="700">
                          <a:solidFill>
                            <a:srgbClr val="444444"/>
                          </a:solidFill>
                          <a:highlight>
                            <a:schemeClr val="lt1"/>
                          </a:highlight>
                          <a:latin typeface="Arial"/>
                          <a:ea typeface="Arial"/>
                          <a:cs typeface="Arial"/>
                          <a:sym typeface="Arial"/>
                        </a:rPr>
                        <a:t>5</a:t>
                      </a:r>
                      <a:endParaRPr sz="700">
                        <a:solidFill>
                          <a:srgbClr val="444444"/>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101</a:t>
                      </a:r>
                      <a:endParaRPr sz="700">
                        <a:solidFill>
                          <a:srgbClr val="444444"/>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Unit 104-106 *</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ctr">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4,228</a:t>
                      </a:r>
                      <a:r>
                        <a:rPr lang="en-US" sz="700" u="none" cap="none" strike="noStrike">
                          <a:solidFill>
                            <a:srgbClr val="444444"/>
                          </a:solidFill>
                          <a:highlight>
                            <a:schemeClr val="lt1"/>
                          </a:highlight>
                          <a:latin typeface="Arial"/>
                          <a:ea typeface="Arial"/>
                          <a:cs typeface="Arial"/>
                          <a:sym typeface="Arial"/>
                        </a:rPr>
                        <a:t> SF</a:t>
                      </a:r>
                      <a:endParaRPr sz="700">
                        <a:solidFill>
                          <a:srgbClr val="444444"/>
                        </a:solidFill>
                        <a:highlight>
                          <a:schemeClr val="lt1"/>
                        </a:highlight>
                        <a:latin typeface="Arial"/>
                        <a:ea typeface="Arial"/>
                        <a:cs typeface="Arial"/>
                        <a:sym typeface="Arial"/>
                      </a:endParaRPr>
                    </a:p>
                    <a:p>
                      <a:pPr indent="0" lvl="0" marL="0" marR="13970" rtl="0" algn="ctr">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4,228 SF</a:t>
                      </a:r>
                      <a:endParaRPr sz="700">
                        <a:solidFill>
                          <a:srgbClr val="444444"/>
                        </a:solidFill>
                        <a:highlight>
                          <a:schemeClr val="lt1"/>
                        </a:highlight>
                        <a:latin typeface="Arial"/>
                        <a:ea typeface="Arial"/>
                        <a:cs typeface="Arial"/>
                        <a:sym typeface="Arial"/>
                      </a:endParaRPr>
                    </a:p>
                    <a:p>
                      <a:pPr indent="0" lvl="0" marL="0" marR="13970" rtl="0" algn="ctr">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2,962 SF</a:t>
                      </a:r>
                      <a:endParaRPr sz="700">
                        <a:solidFill>
                          <a:srgbClr val="444444"/>
                        </a:solidFill>
                        <a:highlight>
                          <a:schemeClr val="lt1"/>
                        </a:highlight>
                        <a:latin typeface="Arial"/>
                        <a:ea typeface="Arial"/>
                        <a:cs typeface="Arial"/>
                        <a:sym typeface="Arial"/>
                      </a:endParaRPr>
                    </a:p>
                    <a:p>
                      <a:pPr indent="0" lvl="0" marL="0" marR="13970" rtl="0" algn="ctr">
                        <a:lnSpc>
                          <a:spcPct val="150000"/>
                        </a:lnSpc>
                        <a:spcBef>
                          <a:spcPts val="0"/>
                        </a:spcBef>
                        <a:spcAft>
                          <a:spcPts val="0"/>
                        </a:spcAft>
                        <a:buClr>
                          <a:schemeClr val="dk1"/>
                        </a:buClr>
                        <a:buSzPts val="700"/>
                        <a:buFont typeface="Arial"/>
                        <a:buNone/>
                      </a:pPr>
                      <a:r>
                        <a:rPr lang="en-US" sz="700">
                          <a:solidFill>
                            <a:srgbClr val="444444"/>
                          </a:solidFill>
                          <a:highlight>
                            <a:schemeClr val="lt1"/>
                          </a:highlight>
                          <a:latin typeface="Arial"/>
                          <a:ea typeface="Arial"/>
                          <a:cs typeface="Arial"/>
                          <a:sym typeface="Arial"/>
                        </a:rPr>
                        <a:t>11,083 SF</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Available October 1, 2026</a:t>
                      </a:r>
                      <a:endParaRPr sz="700">
                        <a:solidFill>
                          <a:srgbClr val="444444"/>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highlight>
                            <a:schemeClr val="lt1"/>
                          </a:highlight>
                          <a:latin typeface="Arial"/>
                          <a:ea typeface="Arial"/>
                          <a:cs typeface="Arial"/>
                          <a:sym typeface="Arial"/>
                        </a:rPr>
                        <a:t>Available October 1, 2026</a:t>
                      </a:r>
                      <a:endParaRPr sz="700">
                        <a:solidFill>
                          <a:srgbClr val="444444"/>
                        </a:solidFill>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r h="175250">
                <a:tc gridSpan="2">
                  <a:txBody>
                    <a:bodyPr/>
                    <a:lstStyle/>
                    <a:p>
                      <a:pPr indent="0" lvl="0" marL="0" marR="0" rtl="0" algn="l">
                        <a:lnSpc>
                          <a:spcPct val="100000"/>
                        </a:lnSpc>
                        <a:spcBef>
                          <a:spcPts val="0"/>
                        </a:spcBef>
                        <a:spcAft>
                          <a:spcPts val="0"/>
                        </a:spcAft>
                        <a:buClr>
                          <a:srgbClr val="000000"/>
                        </a:buClr>
                        <a:buSzPts val="700"/>
                        <a:buFont typeface="Arial"/>
                        <a:buNone/>
                      </a:pPr>
                      <a:r>
                        <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highlight>
                          <a:schemeClr val="lt1"/>
                        </a:highlight>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700" u="none" cap="none" strike="noStrike">
                        <a:highlight>
                          <a:schemeClr val="lt1"/>
                        </a:highlight>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r>
            </a:tbl>
          </a:graphicData>
        </a:graphic>
      </p:graphicFrame>
      <p:sp>
        <p:nvSpPr>
          <p:cNvPr id="200" name="Google Shape;200;g3889a2d0fa9_0_0"/>
          <p:cNvSpPr txBox="1"/>
          <p:nvPr/>
        </p:nvSpPr>
        <p:spPr>
          <a:xfrm>
            <a:off x="2728813" y="7241958"/>
            <a:ext cx="1625700" cy="29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lang="en-US" sz="600" u="none" cap="none" strike="noStrike">
                <a:solidFill>
                  <a:srgbClr val="444444"/>
                </a:solidFill>
                <a:highlight>
                  <a:schemeClr val="lt1"/>
                </a:highlight>
                <a:latin typeface="Arial"/>
                <a:ea typeface="Arial"/>
                <a:cs typeface="Arial"/>
                <a:sym typeface="Arial"/>
              </a:rPr>
              <a:t>*Unit</a:t>
            </a:r>
            <a:r>
              <a:rPr lang="en-US" sz="600">
                <a:solidFill>
                  <a:srgbClr val="444444"/>
                </a:solidFill>
                <a:highlight>
                  <a:schemeClr val="lt1"/>
                </a:highlight>
              </a:rPr>
              <a:t>s</a:t>
            </a:r>
            <a:r>
              <a:rPr b="0" lang="en-US" sz="600" u="none" cap="none" strike="noStrike">
                <a:solidFill>
                  <a:srgbClr val="444444"/>
                </a:solidFill>
                <a:highlight>
                  <a:schemeClr val="lt1"/>
                </a:highlight>
                <a:latin typeface="Arial"/>
                <a:ea typeface="Arial"/>
                <a:cs typeface="Arial"/>
                <a:sym typeface="Arial"/>
              </a:rPr>
              <a:t> can be demised</a:t>
            </a:r>
            <a:endParaRPr b="0" sz="1700" u="none" cap="none" strike="noStrike">
              <a:solidFill>
                <a:srgbClr val="000000"/>
              </a:solidFill>
              <a:highlight>
                <a:schemeClr val="lt1"/>
              </a:highlight>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7ff7df971c_0_37"/>
          <p:cNvSpPr/>
          <p:nvPr/>
        </p:nvSpPr>
        <p:spPr>
          <a:xfrm>
            <a:off x="218125" y="3988390"/>
            <a:ext cx="7416300" cy="3017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6" name="Google Shape;206;g27ff7df971c_0_37"/>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sp>
        <p:nvSpPr>
          <p:cNvPr id="207" name="Google Shape;207;g27ff7df971c_0_37"/>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00AE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27ff7df971c_0_37"/>
          <p:cNvSpPr txBox="1"/>
          <p:nvPr/>
        </p:nvSpPr>
        <p:spPr>
          <a:xfrm>
            <a:off x="399026" y="129138"/>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NOW LEASING</a:t>
            </a:r>
            <a:endParaRPr b="0" i="0" sz="2600" u="none" cap="none" strike="noStrike">
              <a:solidFill>
                <a:schemeClr val="lt1"/>
              </a:solidFill>
              <a:latin typeface="Montserrat"/>
              <a:ea typeface="Montserrat"/>
              <a:cs typeface="Montserrat"/>
              <a:sym typeface="Montserrat"/>
            </a:endParaRPr>
          </a:p>
        </p:txBody>
      </p:sp>
      <p:sp>
        <p:nvSpPr>
          <p:cNvPr id="209" name="Google Shape;209;g27ff7df971c_0_37"/>
          <p:cNvSpPr txBox="1"/>
          <p:nvPr/>
        </p:nvSpPr>
        <p:spPr>
          <a:xfrm>
            <a:off x="2731603" y="1408967"/>
            <a:ext cx="3220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500" u="none" cap="none" strike="noStrike">
                <a:solidFill>
                  <a:srgbClr val="0C213E"/>
                </a:solidFill>
                <a:latin typeface="Montserrat SemiBold"/>
                <a:ea typeface="Montserrat SemiBold"/>
                <a:cs typeface="Montserrat SemiBold"/>
                <a:sym typeface="Montserrat SemiBold"/>
              </a:rPr>
              <a:t>18822 / 18860 24th Avenue</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210" name="Google Shape;210;g27ff7df971c_0_37"/>
          <p:cNvSpPr txBox="1"/>
          <p:nvPr/>
        </p:nvSpPr>
        <p:spPr>
          <a:xfrm>
            <a:off x="2732016" y="1119385"/>
            <a:ext cx="9417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SURREY, BC</a:t>
            </a:r>
            <a:endParaRPr b="1" i="0" sz="700" u="none" cap="none" strike="noStrike">
              <a:solidFill>
                <a:schemeClr val="lt1"/>
              </a:solidFill>
              <a:latin typeface="Arial"/>
              <a:ea typeface="Arial"/>
              <a:cs typeface="Arial"/>
              <a:sym typeface="Arial"/>
            </a:endParaRPr>
          </a:p>
        </p:txBody>
      </p:sp>
      <p:pic>
        <p:nvPicPr>
          <p:cNvPr id="211" name="Google Shape;211;g27ff7df971c_0_37"/>
          <p:cNvPicPr preferRelativeResize="0"/>
          <p:nvPr>
            <p:ph idx="2" type="pic"/>
          </p:nvPr>
        </p:nvPicPr>
        <p:blipFill rotWithShape="1">
          <a:blip r:embed="rId4">
            <a:alphaModFix/>
          </a:blip>
          <a:srcRect b="0" l="8657" r="8649" t="0"/>
          <a:stretch/>
        </p:blipFill>
        <p:spPr>
          <a:xfrm>
            <a:off x="440875" y="1119375"/>
            <a:ext cx="2188273" cy="1763815"/>
          </a:xfrm>
          <a:prstGeom prst="rect">
            <a:avLst/>
          </a:prstGeom>
          <a:noFill/>
          <a:ln cap="flat" cmpd="sng" w="9525">
            <a:solidFill>
              <a:schemeClr val="lt1"/>
            </a:solidFill>
            <a:prstDash val="solid"/>
            <a:round/>
            <a:headEnd len="sm" w="sm" type="none"/>
            <a:tailEnd len="sm" w="sm" type="none"/>
          </a:ln>
        </p:spPr>
      </p:pic>
      <p:sp>
        <p:nvSpPr>
          <p:cNvPr id="212" name="Google Shape;212;g27ff7df971c_0_37"/>
          <p:cNvSpPr txBox="1"/>
          <p:nvPr/>
        </p:nvSpPr>
        <p:spPr>
          <a:xfrm>
            <a:off x="5371325" y="1836075"/>
            <a:ext cx="2229600" cy="1506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100A, 3 phase electrical service per unit</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32’ clear ceiling height</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T5HO lighting on motion sensor</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ESFR Sprinkler system</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Dock and grade loading per bay with concrete apron</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Energy efficient, insulated tilt up panel construction</a:t>
            </a:r>
            <a:endParaRPr b="0" i="0" sz="700" u="none" cap="none" strike="noStrike">
              <a:solidFill>
                <a:schemeClr val="dk1"/>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Significant truck maneuverability</a:t>
            </a:r>
            <a:endParaRPr b="0" i="0" sz="700" u="none" cap="none" strike="noStrike">
              <a:solidFill>
                <a:srgbClr val="444444"/>
              </a:solidFill>
              <a:latin typeface="Arial"/>
              <a:ea typeface="Arial"/>
              <a:cs typeface="Arial"/>
              <a:sym typeface="Arial"/>
            </a:endParaRPr>
          </a:p>
          <a:p>
            <a:pPr indent="-273050" lvl="0" marL="274320" marR="0" rtl="0" algn="l">
              <a:lnSpc>
                <a:spcPct val="100000"/>
              </a:lnSpc>
              <a:spcBef>
                <a:spcPts val="300"/>
              </a:spcBef>
              <a:spcAft>
                <a:spcPts val="300"/>
              </a:spcAft>
              <a:buClr>
                <a:srgbClr val="444444"/>
              </a:buClr>
              <a:buSzPts val="700"/>
              <a:buFont typeface="Arial"/>
              <a:buChar char="●"/>
            </a:pPr>
            <a:r>
              <a:rPr b="0" i="0" lang="en-US" sz="700" u="none" cap="none" strike="noStrike">
                <a:solidFill>
                  <a:srgbClr val="444444"/>
                </a:solidFill>
                <a:latin typeface="Arial"/>
                <a:ea typeface="Arial"/>
                <a:cs typeface="Arial"/>
                <a:sym typeface="Arial"/>
              </a:rPr>
              <a:t>Demise options available</a:t>
            </a:r>
            <a:endParaRPr b="0" i="0" sz="700" u="none" cap="none" strike="noStrike">
              <a:solidFill>
                <a:srgbClr val="444444"/>
              </a:solidFill>
              <a:latin typeface="Arial"/>
              <a:ea typeface="Arial"/>
              <a:cs typeface="Arial"/>
              <a:sym typeface="Arial"/>
            </a:endParaRPr>
          </a:p>
        </p:txBody>
      </p:sp>
      <p:sp>
        <p:nvSpPr>
          <p:cNvPr id="213" name="Google Shape;213;g27ff7df971c_0_37"/>
          <p:cNvSpPr txBox="1"/>
          <p:nvPr/>
        </p:nvSpPr>
        <p:spPr>
          <a:xfrm>
            <a:off x="2705079" y="1688441"/>
            <a:ext cx="2730900" cy="1087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18822-60 24TH AVE</a:t>
            </a:r>
            <a:endParaRPr b="0" i="0" sz="700" u="none" cap="none" strike="noStrike">
              <a:solidFill>
                <a:schemeClr val="dk1"/>
              </a:solidFill>
              <a:latin typeface="Arial"/>
              <a:ea typeface="Arial"/>
              <a:cs typeface="Arial"/>
              <a:sym typeface="Arial"/>
            </a:endParaRPr>
          </a:p>
          <a:p>
            <a:pPr indent="-494665" lvl="0" marL="506730" marR="4826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JOE LEHMAN, GARTH WHITE &amp; MATTHEW SUNDERLAND</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AVISON YOUNG</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604.687.7331</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r>
              <a:rPr b="1" i="0" lang="en-US" sz="700" u="none" cap="none" strike="noStrike">
                <a:solidFill>
                  <a:srgbClr val="444444"/>
                </a:solidFill>
                <a:latin typeface="Arial"/>
                <a:ea typeface="Arial"/>
                <a:cs typeface="Arial"/>
                <a:sym typeface="Arial"/>
              </a:rPr>
              <a:t>:</a:t>
            </a:r>
            <a:endParaRPr b="1" i="0" sz="700" u="none" cap="none" strike="noStrike">
              <a:solidFill>
                <a:srgbClr val="444444"/>
              </a:solidFill>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latin typeface="Arial"/>
              <a:ea typeface="Arial"/>
              <a:cs typeface="Arial"/>
              <a:sym typeface="Arial"/>
            </a:endParaRPr>
          </a:p>
        </p:txBody>
      </p:sp>
      <p:pic>
        <p:nvPicPr>
          <p:cNvPr id="214" name="Google Shape;214;g27ff7df971c_0_37">
            <a:hlinkClick r:id="rId5"/>
          </p:cNvPr>
          <p:cNvPicPr preferRelativeResize="0"/>
          <p:nvPr/>
        </p:nvPicPr>
        <p:blipFill rotWithShape="1">
          <a:blip r:embed="rId6">
            <a:alphaModFix/>
          </a:blip>
          <a:srcRect b="0" l="0" r="0" t="0"/>
          <a:stretch/>
        </p:blipFill>
        <p:spPr>
          <a:xfrm>
            <a:off x="6142683" y="1122760"/>
            <a:ext cx="1042545" cy="200100"/>
          </a:xfrm>
          <a:prstGeom prst="rect">
            <a:avLst/>
          </a:prstGeom>
          <a:noFill/>
          <a:ln>
            <a:noFill/>
          </a:ln>
        </p:spPr>
      </p:pic>
      <p:graphicFrame>
        <p:nvGraphicFramePr>
          <p:cNvPr id="215" name="Google Shape;215;g27ff7df971c_0_37"/>
          <p:cNvGraphicFramePr/>
          <p:nvPr/>
        </p:nvGraphicFramePr>
        <p:xfrm>
          <a:off x="2712866" y="2812124"/>
          <a:ext cx="3000000" cy="3000000"/>
        </p:xfrm>
        <a:graphic>
          <a:graphicData uri="http://schemas.openxmlformats.org/drawingml/2006/table">
            <a:tbl>
              <a:tblPr bandRow="1" firstRow="1">
                <a:noFill/>
                <a:tableStyleId>{01D6B0F9-9A65-4DFF-8A80-4870CCE1EAB0}</a:tableStyleId>
              </a:tblPr>
              <a:tblGrid>
                <a:gridCol w="450225"/>
                <a:gridCol w="583575"/>
                <a:gridCol w="1223000"/>
              </a:tblGrid>
              <a:tr h="165725">
                <a:tc>
                  <a:txBody>
                    <a:bodyPr/>
                    <a:lstStyle/>
                    <a:p>
                      <a:pPr indent="0" lvl="0" marL="0" marR="10160" rtl="0" algn="l">
                        <a:lnSpc>
                          <a:spcPct val="100000"/>
                        </a:lnSpc>
                        <a:spcBef>
                          <a:spcPts val="0"/>
                        </a:spcBef>
                        <a:spcAft>
                          <a:spcPts val="0"/>
                        </a:spcAft>
                        <a:buClr>
                          <a:srgbClr val="000000"/>
                        </a:buClr>
                        <a:buSzPts val="700"/>
                        <a:buFont typeface="Arial"/>
                        <a:buNone/>
                      </a:pPr>
                      <a:r>
                        <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00000"/>
                        </a:lnSpc>
                        <a:spcBef>
                          <a:spcPts val="0"/>
                        </a:spcBef>
                        <a:spcAft>
                          <a:spcPts val="0"/>
                        </a:spcAft>
                        <a:buClr>
                          <a:srgbClr val="000000"/>
                        </a:buClr>
                        <a:buSzPts val="700"/>
                        <a:buFont typeface="Arial"/>
                        <a:buNone/>
                      </a:pPr>
                      <a:r>
                        <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00000"/>
                        </a:lnSpc>
                        <a:spcBef>
                          <a:spcPts val="0"/>
                        </a:spcBef>
                        <a:spcAft>
                          <a:spcPts val="0"/>
                        </a:spcAft>
                        <a:buClr>
                          <a:srgbClr val="000000"/>
                        </a:buClr>
                        <a:buSzPts val="700"/>
                        <a:buFont typeface="Arial"/>
                        <a:buNone/>
                      </a:pPr>
                      <a:r>
                        <a:t/>
                      </a:r>
                      <a:endParaRPr sz="700" u="none" cap="none" strike="noStrike">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r h="165725">
                <a:tc>
                  <a:txBody>
                    <a:bodyPr/>
                    <a:lstStyle/>
                    <a:p>
                      <a:pPr indent="0" lvl="0" marL="0" marR="10160" rtl="0" algn="l">
                        <a:lnSpc>
                          <a:spcPct val="100000"/>
                        </a:lnSpc>
                        <a:spcBef>
                          <a:spcPts val="0"/>
                        </a:spcBef>
                        <a:spcAft>
                          <a:spcPts val="0"/>
                        </a:spcAft>
                        <a:buClr>
                          <a:srgbClr val="000000"/>
                        </a:buClr>
                        <a:buSzPts val="700"/>
                        <a:buFont typeface="Arial"/>
                        <a:buNone/>
                      </a:pPr>
                      <a:r>
                        <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00000"/>
                        </a:lnSpc>
                        <a:spcBef>
                          <a:spcPts val="0"/>
                        </a:spcBef>
                        <a:spcAft>
                          <a:spcPts val="0"/>
                        </a:spcAft>
                        <a:buClr>
                          <a:srgbClr val="000000"/>
                        </a:buClr>
                        <a:buSzPts val="700"/>
                        <a:buFont typeface="Arial"/>
                        <a:buNone/>
                      </a:pPr>
                      <a:r>
                        <a:t/>
                      </a:r>
                      <a:endParaRPr sz="700" u="none" cap="none" strike="noStrike">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spcBef>
                          <a:spcPts val="0"/>
                        </a:spcBef>
                        <a:spcAft>
                          <a:spcPts val="0"/>
                        </a:spcAft>
                        <a:buClr>
                          <a:schemeClr val="dk1"/>
                        </a:buClr>
                        <a:buSzPts val="700"/>
                        <a:buFont typeface="Arial"/>
                        <a:buNone/>
                      </a:pPr>
                      <a:r>
                        <a:t/>
                      </a:r>
                      <a:endParaRPr sz="700">
                        <a:solidFill>
                          <a:schemeClr val="dk1"/>
                        </a:solidFill>
                        <a:highlight>
                          <a:schemeClr val="lt1"/>
                        </a:highlight>
                        <a:latin typeface="Arial"/>
                        <a:ea typeface="Arial"/>
                        <a:cs typeface="Arial"/>
                        <a:sym typeface="Arial"/>
                      </a:endParaRPr>
                    </a:p>
                    <a:p>
                      <a:pPr indent="0" lvl="0" marL="0" marR="60325" rtl="0" algn="l">
                        <a:spcBef>
                          <a:spcPts val="0"/>
                        </a:spcBef>
                        <a:spcAft>
                          <a:spcPts val="0"/>
                        </a:spcAft>
                        <a:buClr>
                          <a:schemeClr val="dk1"/>
                        </a:buClr>
                        <a:buSzPts val="700"/>
                        <a:buFont typeface="Arial"/>
                        <a:buNone/>
                      </a:pPr>
                      <a:r>
                        <a:t/>
                      </a:r>
                      <a:endParaRPr sz="700">
                        <a:solidFill>
                          <a:srgbClr val="444444"/>
                        </a:solidFill>
                        <a:highlight>
                          <a:schemeClr val="lt1"/>
                        </a:highlight>
                        <a:latin typeface="Arial"/>
                        <a:ea typeface="Arial"/>
                        <a:cs typeface="Arial"/>
                        <a:sym typeface="Arial"/>
                      </a:endParaRPr>
                    </a:p>
                    <a:p>
                      <a:pPr indent="0" lvl="0" marL="0" marR="60325" rtl="0" algn="l">
                        <a:lnSpc>
                          <a:spcPct val="100000"/>
                        </a:lnSpc>
                        <a:spcBef>
                          <a:spcPts val="0"/>
                        </a:spcBef>
                        <a:spcAft>
                          <a:spcPts val="0"/>
                        </a:spcAft>
                        <a:buClr>
                          <a:srgbClr val="000000"/>
                        </a:buClr>
                        <a:buSzPts val="700"/>
                        <a:buFont typeface="Arial"/>
                        <a:buNone/>
                      </a:pPr>
                      <a:r>
                        <a:t/>
                      </a:r>
                      <a:endParaRPr sz="700">
                        <a:solidFill>
                          <a:srgbClr val="444444"/>
                        </a:solidFill>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r>
            </a:tbl>
          </a:graphicData>
        </a:graphic>
      </p:graphicFrame>
      <p:graphicFrame>
        <p:nvGraphicFramePr>
          <p:cNvPr id="216" name="Google Shape;216;g27ff7df971c_0_37"/>
          <p:cNvGraphicFramePr/>
          <p:nvPr/>
        </p:nvGraphicFramePr>
        <p:xfrm>
          <a:off x="2691633" y="2728024"/>
          <a:ext cx="3000000" cy="3000000"/>
        </p:xfrm>
        <a:graphic>
          <a:graphicData uri="http://schemas.openxmlformats.org/drawingml/2006/table">
            <a:tbl>
              <a:tblPr bandRow="1" firstRow="1">
                <a:noFill/>
                <a:tableStyleId>{01D6B0F9-9A65-4DFF-8A80-4870CCE1EAB0}</a:tableStyleId>
              </a:tblPr>
              <a:tblGrid>
                <a:gridCol w="265750"/>
                <a:gridCol w="382850"/>
                <a:gridCol w="733950"/>
                <a:gridCol w="501000"/>
                <a:gridCol w="733675"/>
              </a:tblGrid>
              <a:tr h="338950">
                <a:tc gridSpan="2">
                  <a:txBody>
                    <a:bodyPr/>
                    <a:lstStyle/>
                    <a:p>
                      <a:pPr indent="0" lvl="0" marL="0" marR="0" rtl="0" algn="l">
                        <a:lnSpc>
                          <a:spcPct val="150000"/>
                        </a:lnSpc>
                        <a:spcBef>
                          <a:spcPts val="0"/>
                        </a:spcBef>
                        <a:spcAft>
                          <a:spcPts val="0"/>
                        </a:spcAft>
                        <a:buClr>
                          <a:srgbClr val="000000"/>
                        </a:buClr>
                        <a:buSzPts val="700"/>
                        <a:buFont typeface="Arial"/>
                        <a:buNone/>
                      </a:pPr>
                      <a:r>
                        <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a:t>
                      </a:r>
                      <a:r>
                        <a:rPr lang="en-US" sz="700">
                          <a:solidFill>
                            <a:srgbClr val="444444"/>
                          </a:solidFill>
                          <a:latin typeface="Arial"/>
                          <a:ea typeface="Arial"/>
                          <a:cs typeface="Arial"/>
                          <a:sym typeface="Arial"/>
                        </a:rPr>
                        <a:t>nit 102</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Unit 107</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Unit 116-118</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Unit 124</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c>
                  <a:txBody>
                    <a:bodyPr/>
                    <a:lstStyle/>
                    <a:p>
                      <a:pPr indent="0" lvl="0" marL="0" marR="13970" rtl="0" algn="l">
                        <a:lnSpc>
                          <a:spcPct val="150000"/>
                        </a:lnSpc>
                        <a:spcBef>
                          <a:spcPts val="0"/>
                        </a:spcBef>
                        <a:spcAft>
                          <a:spcPts val="0"/>
                        </a:spcAft>
                        <a:buClr>
                          <a:srgbClr val="000000"/>
                        </a:buClr>
                        <a:buSzPts val="700"/>
                        <a:buFont typeface="Arial"/>
                        <a:buNone/>
                      </a:pPr>
                      <a:r>
                        <a:t/>
                      </a:r>
                      <a:endParaRPr sz="700">
                        <a:solidFill>
                          <a:srgbClr val="444444"/>
                        </a:solidFill>
                        <a:latin typeface="Arial"/>
                        <a:ea typeface="Arial"/>
                        <a:cs typeface="Arial"/>
                        <a:sym typeface="Arial"/>
                      </a:endParaRPr>
                    </a:p>
                    <a:p>
                      <a:pPr indent="0" lvl="0" marL="0" marR="139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4,159 SF </a:t>
                      </a:r>
                      <a:endParaRPr sz="700">
                        <a:solidFill>
                          <a:srgbClr val="444444"/>
                        </a:solidFill>
                        <a:latin typeface="Arial"/>
                        <a:ea typeface="Arial"/>
                        <a:cs typeface="Arial"/>
                        <a:sym typeface="Arial"/>
                      </a:endParaRPr>
                    </a:p>
                    <a:p>
                      <a:pPr indent="0" lvl="0" marL="0" marR="13970" rtl="0" algn="l">
                        <a:lnSpc>
                          <a:spcPct val="150000"/>
                        </a:lnSpc>
                        <a:spcBef>
                          <a:spcPts val="0"/>
                        </a:spcBef>
                        <a:spcAft>
                          <a:spcPts val="0"/>
                        </a:spcAft>
                        <a:buClr>
                          <a:schemeClr val="dk1"/>
                        </a:buClr>
                        <a:buSzPts val="1100"/>
                        <a:buFont typeface="Arial"/>
                        <a:buNone/>
                      </a:pPr>
                      <a:r>
                        <a:rPr lang="en-US" sz="700">
                          <a:solidFill>
                            <a:srgbClr val="444444"/>
                          </a:solidFill>
                          <a:latin typeface="Arial"/>
                          <a:ea typeface="Arial"/>
                          <a:cs typeface="Arial"/>
                          <a:sym typeface="Arial"/>
                        </a:rPr>
                        <a:t>4,147 SF</a:t>
                      </a:r>
                      <a:endParaRPr sz="700">
                        <a:solidFill>
                          <a:srgbClr val="444444"/>
                        </a:solidFill>
                        <a:latin typeface="Arial"/>
                        <a:ea typeface="Arial"/>
                        <a:cs typeface="Arial"/>
                        <a:sym typeface="Arial"/>
                      </a:endParaRPr>
                    </a:p>
                    <a:p>
                      <a:pPr indent="0" lvl="0" marL="0" marR="1397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15,048 SF</a:t>
                      </a:r>
                      <a:endParaRPr sz="700">
                        <a:solidFill>
                          <a:srgbClr val="444444"/>
                        </a:solidFill>
                        <a:latin typeface="Arial"/>
                        <a:ea typeface="Arial"/>
                        <a:cs typeface="Arial"/>
                        <a:sym typeface="Arial"/>
                      </a:endParaRPr>
                    </a:p>
                    <a:p>
                      <a:pPr indent="0" lvl="0" marL="0" marR="1397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4,159 SF</a:t>
                      </a:r>
                      <a:endParaRPr sz="700">
                        <a:solidFill>
                          <a:srgbClr val="444444"/>
                        </a:solidFill>
                        <a:latin typeface="Arial"/>
                        <a:ea typeface="Arial"/>
                        <a:cs typeface="Arial"/>
                        <a:sym typeface="Arial"/>
                      </a:endParaRPr>
                    </a:p>
                    <a:p>
                      <a:pPr indent="0" lvl="0" marL="0" marR="13970" rtl="0" algn="l">
                        <a:lnSpc>
                          <a:spcPct val="150000"/>
                        </a:lnSpc>
                        <a:spcBef>
                          <a:spcPts val="0"/>
                        </a:spcBef>
                        <a:spcAft>
                          <a:spcPts val="0"/>
                        </a:spcAft>
                        <a:buClr>
                          <a:srgbClr val="000000"/>
                        </a:buClr>
                        <a:buSzPts val="700"/>
                        <a:buFont typeface="Arial"/>
                        <a:buNone/>
                      </a:pPr>
                      <a:r>
                        <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gridSpan="2">
                  <a:txBody>
                    <a:bodyPr/>
                    <a:lstStyle/>
                    <a:p>
                      <a:pPr indent="0" lvl="0" marL="0" marR="0" rtl="0" algn="l">
                        <a:lnSpc>
                          <a:spcPct val="150000"/>
                        </a:lnSpc>
                        <a:spcBef>
                          <a:spcPts val="0"/>
                        </a:spcBef>
                        <a:spcAft>
                          <a:spcPts val="0"/>
                        </a:spcAft>
                        <a:buClr>
                          <a:srgbClr val="000000"/>
                        </a:buClr>
                        <a:buSzPts val="700"/>
                        <a:buFont typeface="Arial"/>
                        <a:buNone/>
                      </a:pPr>
                      <a:r>
                        <a:t/>
                      </a:r>
                      <a:endParaRPr sz="700">
                        <a:solidFill>
                          <a:srgbClr val="444444"/>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Under Contract</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p>
                      <a:pPr indent="0" lvl="0" marL="0"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Available Immediately</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r>
              <a:tr h="204225">
                <a:tc gridSpan="2">
                  <a:txBody>
                    <a:bodyPr/>
                    <a:lstStyle/>
                    <a:p>
                      <a:pPr indent="0" lvl="0" marL="0" marR="0" rtl="0" algn="l">
                        <a:lnSpc>
                          <a:spcPct val="150000"/>
                        </a:lnSpc>
                        <a:spcBef>
                          <a:spcPts val="0"/>
                        </a:spcBef>
                        <a:spcAft>
                          <a:spcPts val="0"/>
                        </a:spcAft>
                        <a:buNone/>
                      </a:pPr>
                      <a:r>
                        <a:t/>
                      </a:r>
                      <a:endParaRPr sz="700" u="none" cap="none" strike="noStrike">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l">
                        <a:lnSpc>
                          <a:spcPct val="150000"/>
                        </a:lnSpc>
                        <a:spcBef>
                          <a:spcPts val="0"/>
                        </a:spcBef>
                        <a:spcAft>
                          <a:spcPts val="0"/>
                        </a:spcAft>
                        <a:buNone/>
                      </a:pPr>
                      <a:r>
                        <a:t/>
                      </a:r>
                      <a:endParaRPr sz="700">
                        <a:solidFill>
                          <a:srgbClr val="444444"/>
                        </a:solidFill>
                        <a:highlight>
                          <a:schemeClr val="lt1"/>
                        </a:highlight>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rtl="0" algn="l">
                        <a:spcBef>
                          <a:spcPts val="0"/>
                        </a:spcBef>
                        <a:spcAft>
                          <a:spcPts val="0"/>
                        </a:spcAft>
                        <a:buNone/>
                      </a:pPr>
                      <a:r>
                        <a:t/>
                      </a:r>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bl>
          </a:graphicData>
        </a:graphic>
      </p:graphicFrame>
      <p:sp>
        <p:nvSpPr>
          <p:cNvPr id="217" name="Google Shape;217;g27ff7df971c_0_37"/>
          <p:cNvSpPr txBox="1"/>
          <p:nvPr/>
        </p:nvSpPr>
        <p:spPr>
          <a:xfrm>
            <a:off x="2695516" y="2673063"/>
            <a:ext cx="3000000" cy="11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500"/>
              </a:spcAft>
              <a:buClr>
                <a:srgbClr val="000000"/>
              </a:buClr>
              <a:buSzPts val="700"/>
              <a:buFont typeface="Arial"/>
              <a:buNone/>
            </a:pPr>
            <a:r>
              <a:rPr b="0" i="1" lang="en-US" sz="700" u="none" cap="none" strike="noStrike">
                <a:solidFill>
                  <a:srgbClr val="58595B"/>
                </a:solidFill>
                <a:latin typeface="Arial"/>
                <a:ea typeface="Arial"/>
                <a:cs typeface="Arial"/>
                <a:sym typeface="Arial"/>
              </a:rPr>
              <a:t>18860 24TH AVE</a:t>
            </a:r>
            <a:endParaRPr b="0" i="0" sz="1400" u="none" cap="none" strike="noStrike">
              <a:solidFill>
                <a:srgbClr val="000000"/>
              </a:solidFill>
              <a:latin typeface="Arial"/>
              <a:ea typeface="Arial"/>
              <a:cs typeface="Arial"/>
              <a:sym typeface="Arial"/>
            </a:endParaRPr>
          </a:p>
        </p:txBody>
      </p:sp>
      <p:cxnSp>
        <p:nvCxnSpPr>
          <p:cNvPr id="218" name="Google Shape;218;g27ff7df971c_0_37"/>
          <p:cNvCxnSpPr/>
          <p:nvPr/>
        </p:nvCxnSpPr>
        <p:spPr>
          <a:xfrm>
            <a:off x="424866" y="3700753"/>
            <a:ext cx="6832800" cy="0"/>
          </a:xfrm>
          <a:prstGeom prst="straightConnector1">
            <a:avLst/>
          </a:prstGeom>
          <a:noFill/>
          <a:ln cap="flat" cmpd="sng" w="9525">
            <a:solidFill>
              <a:schemeClr val="dk2"/>
            </a:solidFill>
            <a:prstDash val="solid"/>
            <a:round/>
            <a:headEnd len="sm" w="sm" type="none"/>
            <a:tailEnd len="sm" w="sm" type="none"/>
          </a:ln>
        </p:spPr>
      </p:cxnSp>
      <p:sp>
        <p:nvSpPr>
          <p:cNvPr id="219" name="Google Shape;219;g27ff7df971c_0_37"/>
          <p:cNvSpPr txBox="1"/>
          <p:nvPr/>
        </p:nvSpPr>
        <p:spPr>
          <a:xfrm>
            <a:off x="2731603" y="4265570"/>
            <a:ext cx="3220800" cy="2436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lang="en-US" sz="1500">
                <a:solidFill>
                  <a:srgbClr val="0C213E"/>
                </a:solidFill>
                <a:latin typeface="Montserrat SemiBold"/>
                <a:ea typeface="Montserrat SemiBold"/>
                <a:cs typeface="Montserrat SemiBold"/>
                <a:sym typeface="Montserrat SemiBold"/>
              </a:rPr>
              <a:t>19110 </a:t>
            </a:r>
            <a:r>
              <a:rPr b="0" i="0" lang="en-US" sz="1500" u="none" cap="none" strike="noStrike">
                <a:solidFill>
                  <a:srgbClr val="0C213E"/>
                </a:solidFill>
                <a:latin typeface="Montserrat SemiBold"/>
                <a:ea typeface="Montserrat SemiBold"/>
                <a:cs typeface="Montserrat SemiBold"/>
                <a:sym typeface="Montserrat SemiBold"/>
              </a:rPr>
              <a:t>/ 1</a:t>
            </a:r>
            <a:r>
              <a:rPr lang="en-US" sz="1500">
                <a:solidFill>
                  <a:srgbClr val="0C213E"/>
                </a:solidFill>
                <a:latin typeface="Montserrat SemiBold"/>
                <a:ea typeface="Montserrat SemiBold"/>
                <a:cs typeface="Montserrat SemiBold"/>
                <a:sym typeface="Montserrat SemiBold"/>
              </a:rPr>
              <a:t>9130 </a:t>
            </a:r>
            <a:r>
              <a:rPr b="0" i="0" lang="en-US" sz="1500" u="none" cap="none" strike="noStrike">
                <a:solidFill>
                  <a:srgbClr val="0C213E"/>
                </a:solidFill>
                <a:latin typeface="Montserrat SemiBold"/>
                <a:ea typeface="Montserrat SemiBold"/>
                <a:cs typeface="Montserrat SemiBold"/>
                <a:sym typeface="Montserrat SemiBold"/>
              </a:rPr>
              <a:t>24th Avenue</a:t>
            </a:r>
            <a:endParaRPr b="0" i="0" sz="1500" u="none" cap="none" strike="noStrike">
              <a:solidFill>
                <a:srgbClr val="000000"/>
              </a:solidFill>
              <a:latin typeface="Montserrat SemiBold"/>
              <a:ea typeface="Montserrat SemiBold"/>
              <a:cs typeface="Montserrat SemiBold"/>
              <a:sym typeface="Montserrat SemiBold"/>
            </a:endParaRPr>
          </a:p>
        </p:txBody>
      </p:sp>
      <p:sp>
        <p:nvSpPr>
          <p:cNvPr id="220" name="Google Shape;220;g27ff7df971c_0_37"/>
          <p:cNvSpPr txBox="1"/>
          <p:nvPr/>
        </p:nvSpPr>
        <p:spPr>
          <a:xfrm>
            <a:off x="2732016" y="3931675"/>
            <a:ext cx="9417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SURREY, BC</a:t>
            </a:r>
            <a:endParaRPr b="1" i="0" sz="700" u="none" cap="none" strike="noStrike">
              <a:solidFill>
                <a:schemeClr val="lt1"/>
              </a:solidFill>
              <a:latin typeface="Arial"/>
              <a:ea typeface="Arial"/>
              <a:cs typeface="Arial"/>
              <a:sym typeface="Arial"/>
            </a:endParaRPr>
          </a:p>
        </p:txBody>
      </p:sp>
      <p:sp>
        <p:nvSpPr>
          <p:cNvPr id="221" name="Google Shape;221;g27ff7df971c_0_37"/>
          <p:cNvSpPr txBox="1"/>
          <p:nvPr/>
        </p:nvSpPr>
        <p:spPr>
          <a:xfrm>
            <a:off x="5561066" y="4790623"/>
            <a:ext cx="1713600" cy="813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latin typeface="Arial"/>
                <a:ea typeface="Arial"/>
                <a:cs typeface="Arial"/>
                <a:sym typeface="Arial"/>
              </a:rPr>
              <a:t>BUILDING FEATURES:</a:t>
            </a:r>
            <a:endParaRPr b="0" i="0" sz="700" u="none" cap="none" strike="noStrike">
              <a:solidFill>
                <a:srgbClr val="000000"/>
              </a:solidFill>
              <a:latin typeface="Arial"/>
              <a:ea typeface="Arial"/>
              <a:cs typeface="Arial"/>
              <a:sym typeface="Arial"/>
            </a:endParaRPr>
          </a:p>
          <a:p>
            <a:pPr indent="-273050" lvl="0" marL="274320" marR="0" rtl="0" algn="l">
              <a:lnSpc>
                <a:spcPct val="100000"/>
              </a:lnSpc>
              <a:spcBef>
                <a:spcPts val="300"/>
              </a:spcBef>
              <a:spcAft>
                <a:spcPts val="0"/>
              </a:spcAft>
              <a:buClr>
                <a:srgbClr val="444444"/>
              </a:buClr>
              <a:buSzPts val="700"/>
              <a:buFont typeface="Arial"/>
              <a:buChar char="●"/>
            </a:pPr>
            <a:r>
              <a:rPr lang="en-US" sz="700">
                <a:solidFill>
                  <a:srgbClr val="444444"/>
                </a:solidFill>
              </a:rPr>
              <a:t>Dock and grade loading to each unit</a:t>
            </a:r>
            <a:endParaRPr sz="700">
              <a:solidFill>
                <a:srgbClr val="444444"/>
              </a:solidFill>
            </a:endParaRPr>
          </a:p>
          <a:p>
            <a:pPr indent="-273050" lvl="0" marL="274320" marR="0" rtl="0" algn="l">
              <a:lnSpc>
                <a:spcPct val="100000"/>
              </a:lnSpc>
              <a:spcBef>
                <a:spcPts val="300"/>
              </a:spcBef>
              <a:spcAft>
                <a:spcPts val="0"/>
              </a:spcAft>
              <a:buClr>
                <a:srgbClr val="444444"/>
              </a:buClr>
              <a:buSzPts val="700"/>
              <a:buFont typeface="Arial"/>
              <a:buChar char="●"/>
            </a:pPr>
            <a:r>
              <a:rPr lang="en-US" sz="700">
                <a:solidFill>
                  <a:srgbClr val="444444"/>
                </a:solidFill>
              </a:rPr>
              <a:t>26′ clear ceiling height</a:t>
            </a:r>
            <a:endParaRPr sz="700">
              <a:solidFill>
                <a:srgbClr val="444444"/>
              </a:solidFill>
            </a:endParaRPr>
          </a:p>
          <a:p>
            <a:pPr indent="-273050" lvl="0" marL="274320" marR="0" rtl="0" algn="l">
              <a:lnSpc>
                <a:spcPct val="100000"/>
              </a:lnSpc>
              <a:spcBef>
                <a:spcPts val="300"/>
              </a:spcBef>
              <a:spcAft>
                <a:spcPts val="0"/>
              </a:spcAft>
              <a:buClr>
                <a:srgbClr val="444444"/>
              </a:buClr>
              <a:buSzPts val="700"/>
              <a:buFont typeface="Arial"/>
              <a:buChar char="●"/>
            </a:pPr>
            <a:r>
              <a:rPr lang="en-US" sz="700">
                <a:solidFill>
                  <a:srgbClr val="444444"/>
                </a:solidFill>
              </a:rPr>
              <a:t>Significant truck maneuverability</a:t>
            </a:r>
            <a:endParaRPr sz="700">
              <a:solidFill>
                <a:srgbClr val="444444"/>
              </a:solidFill>
            </a:endParaRPr>
          </a:p>
          <a:p>
            <a:pPr indent="-273050" lvl="0" marL="274320" marR="0" rtl="0" algn="l">
              <a:lnSpc>
                <a:spcPct val="100000"/>
              </a:lnSpc>
              <a:spcBef>
                <a:spcPts val="300"/>
              </a:spcBef>
              <a:spcAft>
                <a:spcPts val="300"/>
              </a:spcAft>
              <a:buClr>
                <a:srgbClr val="444444"/>
              </a:buClr>
              <a:buSzPts val="700"/>
              <a:buFont typeface="Arial"/>
              <a:buChar char="●"/>
            </a:pPr>
            <a:r>
              <a:rPr lang="en-US" sz="700">
                <a:solidFill>
                  <a:srgbClr val="444444"/>
                </a:solidFill>
              </a:rPr>
              <a:t>Ample parking for tenants and visitors</a:t>
            </a:r>
            <a:endParaRPr sz="700">
              <a:solidFill>
                <a:srgbClr val="444444"/>
              </a:solidFill>
            </a:endParaRPr>
          </a:p>
        </p:txBody>
      </p:sp>
      <p:sp>
        <p:nvSpPr>
          <p:cNvPr id="222" name="Google Shape;222;g27ff7df971c_0_37"/>
          <p:cNvSpPr txBox="1"/>
          <p:nvPr/>
        </p:nvSpPr>
        <p:spPr>
          <a:xfrm>
            <a:off x="2728641" y="4642981"/>
            <a:ext cx="2730900" cy="98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ADDRESS: </a:t>
            </a:r>
            <a:r>
              <a:rPr b="0" i="0" lang="en-US" sz="700" u="none" cap="none" strike="noStrike">
                <a:solidFill>
                  <a:srgbClr val="444444"/>
                </a:solidFill>
                <a:latin typeface="Arial"/>
                <a:ea typeface="Arial"/>
                <a:cs typeface="Arial"/>
                <a:sym typeface="Arial"/>
              </a:rPr>
              <a:t>1</a:t>
            </a:r>
            <a:r>
              <a:rPr lang="en-US" sz="700">
                <a:solidFill>
                  <a:srgbClr val="444444"/>
                </a:solidFill>
              </a:rPr>
              <a:t>9110-19130</a:t>
            </a:r>
            <a:r>
              <a:rPr b="0" i="0" lang="en-US" sz="700" u="none" cap="none" strike="noStrike">
                <a:solidFill>
                  <a:srgbClr val="444444"/>
                </a:solidFill>
                <a:latin typeface="Arial"/>
                <a:ea typeface="Arial"/>
                <a:cs typeface="Arial"/>
                <a:sym typeface="Arial"/>
              </a:rPr>
              <a:t> 24TH AVE</a:t>
            </a:r>
            <a:endParaRPr b="0" i="0" sz="700" u="none" cap="none" strike="noStrike">
              <a:solidFill>
                <a:schemeClr val="dk1"/>
              </a:solidFill>
              <a:latin typeface="Arial"/>
              <a:ea typeface="Arial"/>
              <a:cs typeface="Arial"/>
              <a:sym typeface="Arial"/>
            </a:endParaRPr>
          </a:p>
          <a:p>
            <a:pPr indent="-494665" lvl="0" marL="506730" marR="4826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CONTACT: </a:t>
            </a:r>
            <a:r>
              <a:rPr b="0" i="0" lang="en-US" sz="700" u="none" cap="none" strike="noStrike">
                <a:solidFill>
                  <a:srgbClr val="444444"/>
                </a:solidFill>
                <a:latin typeface="Arial"/>
                <a:ea typeface="Arial"/>
                <a:cs typeface="Arial"/>
                <a:sym typeface="Arial"/>
              </a:rPr>
              <a:t>JOE LEHMAN, GARTH WHITE &amp; </a:t>
            </a:r>
            <a:r>
              <a:rPr lang="en-US" sz="700">
                <a:solidFill>
                  <a:srgbClr val="444444"/>
                </a:solidFill>
              </a:rPr>
              <a:t>JEN SCHROER</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COMPANY: </a:t>
            </a:r>
            <a:r>
              <a:rPr b="0" i="0" lang="en-US" sz="700" u="none" cap="none" strike="noStrike">
                <a:solidFill>
                  <a:srgbClr val="444444"/>
                </a:solidFill>
                <a:latin typeface="Arial"/>
                <a:ea typeface="Arial"/>
                <a:cs typeface="Arial"/>
                <a:sym typeface="Arial"/>
              </a:rPr>
              <a:t>AVISON YOUNG</a:t>
            </a:r>
            <a:endParaRPr b="0" i="0" sz="700" u="none" cap="none" strike="noStrike">
              <a:solidFill>
                <a:schemeClr val="dk1"/>
              </a:solidFill>
              <a:latin typeface="Arial"/>
              <a:ea typeface="Arial"/>
              <a:cs typeface="Arial"/>
              <a:sym typeface="Arial"/>
            </a:endParaRPr>
          </a:p>
          <a:p>
            <a:pPr indent="0" lvl="0" marL="12700" marR="0" rtl="0" algn="l">
              <a:lnSpc>
                <a:spcPct val="100000"/>
              </a:lnSpc>
              <a:spcBef>
                <a:spcPts val="500"/>
              </a:spcBef>
              <a:spcAft>
                <a:spcPts val="0"/>
              </a:spcAft>
              <a:buClr>
                <a:srgbClr val="000000"/>
              </a:buClr>
              <a:buSzPts val="700"/>
              <a:buFont typeface="Arial"/>
              <a:buNone/>
            </a:pPr>
            <a:r>
              <a:rPr b="1" i="0" lang="en-US" sz="700" u="none" cap="none" strike="noStrike">
                <a:solidFill>
                  <a:srgbClr val="444444"/>
                </a:solidFill>
                <a:latin typeface="Arial"/>
                <a:ea typeface="Arial"/>
                <a:cs typeface="Arial"/>
                <a:sym typeface="Arial"/>
              </a:rPr>
              <a:t>PHONE:	</a:t>
            </a:r>
            <a:r>
              <a:rPr b="0" i="0" lang="en-US" sz="700" u="none" cap="none" strike="noStrike">
                <a:solidFill>
                  <a:srgbClr val="444444"/>
                </a:solidFill>
                <a:latin typeface="Arial"/>
                <a:ea typeface="Arial"/>
                <a:cs typeface="Arial"/>
                <a:sym typeface="Arial"/>
              </a:rPr>
              <a:t>604.687.7331</a:t>
            </a:r>
            <a:endParaRPr b="0" i="0" sz="700" u="none" cap="none" strike="noStrike">
              <a:solidFill>
                <a:srgbClr val="444444"/>
              </a:solidFill>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latin typeface="Arial"/>
                <a:ea typeface="Arial"/>
                <a:cs typeface="Arial"/>
                <a:sym typeface="Arial"/>
              </a:rPr>
              <a:t>AVAILABILITY:</a:t>
            </a:r>
            <a:endParaRPr b="1" i="0" sz="700" u="none" cap="none" strike="noStrike">
              <a:solidFill>
                <a:srgbClr val="444444"/>
              </a:solidFill>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latin typeface="Arial"/>
              <a:ea typeface="Arial"/>
              <a:cs typeface="Arial"/>
              <a:sym typeface="Arial"/>
            </a:endParaRPr>
          </a:p>
        </p:txBody>
      </p:sp>
      <p:pic>
        <p:nvPicPr>
          <p:cNvPr id="223" name="Google Shape;223;g27ff7df971c_0_37">
            <a:hlinkClick r:id="rId7"/>
          </p:cNvPr>
          <p:cNvPicPr preferRelativeResize="0"/>
          <p:nvPr/>
        </p:nvPicPr>
        <p:blipFill rotWithShape="1">
          <a:blip r:embed="rId6">
            <a:alphaModFix/>
          </a:blip>
          <a:srcRect b="0" l="0" r="0" t="0"/>
          <a:stretch/>
        </p:blipFill>
        <p:spPr>
          <a:xfrm>
            <a:off x="6197333" y="3897488"/>
            <a:ext cx="1042545" cy="200100"/>
          </a:xfrm>
          <a:prstGeom prst="rect">
            <a:avLst/>
          </a:prstGeom>
          <a:noFill/>
          <a:ln>
            <a:noFill/>
          </a:ln>
        </p:spPr>
      </p:pic>
      <p:graphicFrame>
        <p:nvGraphicFramePr>
          <p:cNvPr id="224" name="Google Shape;224;g27ff7df971c_0_37"/>
          <p:cNvGraphicFramePr/>
          <p:nvPr/>
        </p:nvGraphicFramePr>
        <p:xfrm>
          <a:off x="2768766" y="5542264"/>
          <a:ext cx="3000000" cy="3000000"/>
        </p:xfrm>
        <a:graphic>
          <a:graphicData uri="http://schemas.openxmlformats.org/drawingml/2006/table">
            <a:tbl>
              <a:tblPr bandRow="1" firstRow="1">
                <a:noFill/>
                <a:tableStyleId>{01D6B0F9-9A65-4DFF-8A80-4870CCE1EAB0}</a:tableStyleId>
              </a:tblPr>
              <a:tblGrid>
                <a:gridCol w="848275"/>
                <a:gridCol w="548550"/>
                <a:gridCol w="1652500"/>
              </a:tblGrid>
              <a:tr h="165725">
                <a:tc>
                  <a:txBody>
                    <a:bodyPr/>
                    <a:lstStyle/>
                    <a:p>
                      <a:pPr indent="0" lvl="0" marL="0" marR="1016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10</a:t>
                      </a:r>
                      <a:r>
                        <a:rPr lang="en-US" sz="700">
                          <a:solidFill>
                            <a:srgbClr val="444444"/>
                          </a:solidFill>
                          <a:latin typeface="Arial"/>
                          <a:ea typeface="Arial"/>
                          <a:cs typeface="Arial"/>
                          <a:sym typeface="Arial"/>
                        </a:rPr>
                        <a:t>1* - 19130</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6,772</a:t>
                      </a:r>
                      <a:r>
                        <a:rPr lang="en-US" sz="700" u="none" cap="none" strike="noStrike">
                          <a:solidFill>
                            <a:srgbClr val="444444"/>
                          </a:solidFill>
                          <a:latin typeface="Arial"/>
                          <a:ea typeface="Arial"/>
                          <a:cs typeface="Arial"/>
                          <a:sym typeface="Arial"/>
                        </a:rPr>
                        <a:t> SF</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Available Immediately</a:t>
                      </a:r>
                      <a:endParaRPr sz="700" u="none" cap="none" strike="noStrike">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solidFill>
                      <a:schemeClr val="lt1"/>
                    </a:solidFill>
                  </a:tcPr>
                </a:tc>
              </a:tr>
              <a:tr h="165725">
                <a:tc>
                  <a:txBody>
                    <a:bodyPr/>
                    <a:lstStyle/>
                    <a:p>
                      <a:pPr indent="0" lvl="0" marL="0" marR="10160" rtl="0" algn="l">
                        <a:lnSpc>
                          <a:spcPct val="15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Unit 10</a:t>
                      </a:r>
                      <a:r>
                        <a:rPr lang="en-US" sz="700">
                          <a:solidFill>
                            <a:srgbClr val="444444"/>
                          </a:solidFill>
                          <a:latin typeface="Arial"/>
                          <a:ea typeface="Arial"/>
                          <a:cs typeface="Arial"/>
                          <a:sym typeface="Arial"/>
                        </a:rPr>
                        <a:t>2* - 19130</a:t>
                      </a:r>
                      <a:endParaRPr sz="700">
                        <a:solidFill>
                          <a:srgbClr val="444444"/>
                        </a:solidFill>
                        <a:latin typeface="Arial"/>
                        <a:ea typeface="Arial"/>
                        <a:cs typeface="Arial"/>
                        <a:sym typeface="Arial"/>
                      </a:endParaRPr>
                    </a:p>
                    <a:p>
                      <a:pPr indent="0" lvl="0" marL="0" marR="10160"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Unit 108 - 19110</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70485"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3,397 SF</a:t>
                      </a:r>
                      <a:endParaRPr sz="700">
                        <a:solidFill>
                          <a:srgbClr val="444444"/>
                        </a:solidFill>
                        <a:latin typeface="Arial"/>
                        <a:ea typeface="Arial"/>
                        <a:cs typeface="Arial"/>
                        <a:sym typeface="Arial"/>
                      </a:endParaRPr>
                    </a:p>
                    <a:p>
                      <a:pPr indent="0" lvl="0" marL="0" marR="70485"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3,190 SF</a:t>
                      </a:r>
                      <a:endParaRPr sz="700">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a:txBody>
                    <a:bodyPr/>
                    <a:lstStyle/>
                    <a:p>
                      <a:pPr indent="0" lvl="0" marL="0" marR="60325" rtl="0" algn="l">
                        <a:lnSpc>
                          <a:spcPct val="150000"/>
                        </a:lnSpc>
                        <a:spcBef>
                          <a:spcPts val="0"/>
                        </a:spcBef>
                        <a:spcAft>
                          <a:spcPts val="0"/>
                        </a:spcAft>
                        <a:buClr>
                          <a:schemeClr val="dk1"/>
                        </a:buClr>
                        <a:buSzPts val="7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p>
                      <a:pPr indent="0" lvl="0" marL="0" marR="60325" rtl="0" algn="l">
                        <a:lnSpc>
                          <a:spcPct val="150000"/>
                        </a:lnSpc>
                        <a:spcBef>
                          <a:spcPts val="0"/>
                        </a:spcBef>
                        <a:spcAft>
                          <a:spcPts val="0"/>
                        </a:spcAft>
                        <a:buClr>
                          <a:srgbClr val="000000"/>
                        </a:buClr>
                        <a:buSzPts val="700"/>
                        <a:buFont typeface="Arial"/>
                        <a:buNone/>
                      </a:pPr>
                      <a:r>
                        <a:rPr lang="en-US" sz="700">
                          <a:solidFill>
                            <a:srgbClr val="444444"/>
                          </a:solidFill>
                          <a:latin typeface="Arial"/>
                          <a:ea typeface="Arial"/>
                          <a:cs typeface="Arial"/>
                          <a:sym typeface="Arial"/>
                        </a:rPr>
                        <a:t>Leased</a:t>
                      </a:r>
                      <a:endParaRPr sz="700">
                        <a:solidFill>
                          <a:srgbClr val="444444"/>
                        </a:solidFill>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solidFill>
                      <a:schemeClr val="lt1"/>
                    </a:solidFill>
                  </a:tcPr>
                </a:tc>
              </a:tr>
            </a:tbl>
          </a:graphicData>
        </a:graphic>
      </p:graphicFrame>
      <p:pic>
        <p:nvPicPr>
          <p:cNvPr descr="Aerial view of a large building&#10;&#10;AI-generated content may be incorrect." id="225" name="Google Shape;225;g27ff7df971c_0_37"/>
          <p:cNvPicPr preferRelativeResize="0"/>
          <p:nvPr/>
        </p:nvPicPr>
        <p:blipFill rotWithShape="1">
          <a:blip r:embed="rId8">
            <a:alphaModFix/>
          </a:blip>
          <a:srcRect b="0" l="6904" r="6904" t="0"/>
          <a:stretch/>
        </p:blipFill>
        <p:spPr>
          <a:xfrm>
            <a:off x="412625" y="3917225"/>
            <a:ext cx="2162176" cy="1689333"/>
          </a:xfrm>
          <a:prstGeom prst="rect">
            <a:avLst/>
          </a:prstGeom>
          <a:noFill/>
          <a:ln cap="flat" cmpd="sng" w="9525">
            <a:solidFill>
              <a:schemeClr val="lt1"/>
            </a:solidFill>
            <a:prstDash val="solid"/>
            <a:round/>
            <a:headEnd len="sm" w="sm" type="none"/>
            <a:tailEnd len="sm" w="sm" type="none"/>
          </a:ln>
        </p:spPr>
      </p:pic>
      <p:sp>
        <p:nvSpPr>
          <p:cNvPr id="226" name="Google Shape;226;g27ff7df971c_0_37"/>
          <p:cNvSpPr txBox="1"/>
          <p:nvPr/>
        </p:nvSpPr>
        <p:spPr>
          <a:xfrm>
            <a:off x="2500229" y="6096328"/>
            <a:ext cx="3000000" cy="1116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0"/>
              </a:spcBef>
              <a:spcAft>
                <a:spcPts val="500"/>
              </a:spcAft>
              <a:buNone/>
            </a:pPr>
            <a:r>
              <a:rPr i="1" lang="en-US" sz="700">
                <a:solidFill>
                  <a:srgbClr val="58595B"/>
                </a:solidFill>
              </a:rPr>
              <a:t>* </a:t>
            </a:r>
            <a:r>
              <a:rPr i="1" lang="en-US" sz="700">
                <a:solidFill>
                  <a:srgbClr val="58595B"/>
                </a:solidFill>
              </a:rPr>
              <a:t>(Unit 101 &amp; 102 can be combined)</a:t>
            </a:r>
            <a:endParaRPr b="0" i="0" sz="1400" u="none" cap="none" strike="noStrike">
              <a:solidFill>
                <a:srgbClr val="000000"/>
              </a:solidFill>
              <a:latin typeface="Arial"/>
              <a:ea typeface="Arial"/>
              <a:cs typeface="Arial"/>
              <a:sym typeface="Arial"/>
            </a:endParaRPr>
          </a:p>
        </p:txBody>
      </p:sp>
      <p:cxnSp>
        <p:nvCxnSpPr>
          <p:cNvPr id="227" name="Google Shape;227;g27ff7df971c_0_37"/>
          <p:cNvCxnSpPr/>
          <p:nvPr/>
        </p:nvCxnSpPr>
        <p:spPr>
          <a:xfrm>
            <a:off x="424869" y="6552219"/>
            <a:ext cx="6832800" cy="0"/>
          </a:xfrm>
          <a:prstGeom prst="straightConnector1">
            <a:avLst/>
          </a:prstGeom>
          <a:noFill/>
          <a:ln cap="flat" cmpd="sng" w="9525">
            <a:solidFill>
              <a:schemeClr val="dk2"/>
            </a:solidFill>
            <a:prstDash val="solid"/>
            <a:round/>
            <a:headEnd len="sm" w="sm" type="none"/>
            <a:tailEnd len="sm" w="sm" type="none"/>
          </a:ln>
        </p:spPr>
      </p:cxnSp>
      <p:pic>
        <p:nvPicPr>
          <p:cNvPr id="228" name="Google Shape;228;g27ff7df971c_0_37"/>
          <p:cNvPicPr preferRelativeResize="0"/>
          <p:nvPr/>
        </p:nvPicPr>
        <p:blipFill rotWithShape="1">
          <a:blip r:embed="rId9">
            <a:alphaModFix/>
          </a:blip>
          <a:srcRect b="0" l="6844" r="6853" t="0"/>
          <a:stretch/>
        </p:blipFill>
        <p:spPr>
          <a:xfrm>
            <a:off x="393375" y="6822262"/>
            <a:ext cx="2088351" cy="1887587"/>
          </a:xfrm>
          <a:prstGeom prst="rect">
            <a:avLst/>
          </a:prstGeom>
          <a:noFill/>
          <a:ln cap="flat" cmpd="sng" w="9525">
            <a:solidFill>
              <a:schemeClr val="lt1"/>
            </a:solidFill>
            <a:prstDash val="solid"/>
            <a:round/>
            <a:headEnd len="sm" w="sm" type="none"/>
            <a:tailEnd len="sm" w="sm" type="none"/>
          </a:ln>
        </p:spPr>
      </p:pic>
      <p:sp>
        <p:nvSpPr>
          <p:cNvPr id="229" name="Google Shape;229;g27ff7df971c_0_37"/>
          <p:cNvSpPr txBox="1"/>
          <p:nvPr/>
        </p:nvSpPr>
        <p:spPr>
          <a:xfrm>
            <a:off x="2727212" y="6837604"/>
            <a:ext cx="12462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VANCOUVER, BC</a:t>
            </a:r>
            <a:endParaRPr b="1" i="0" sz="700" u="none" cap="none" strike="noStrike">
              <a:solidFill>
                <a:schemeClr val="lt1"/>
              </a:solidFill>
              <a:latin typeface="Arial"/>
              <a:ea typeface="Arial"/>
              <a:cs typeface="Arial"/>
              <a:sym typeface="Arial"/>
            </a:endParaRPr>
          </a:p>
        </p:txBody>
      </p:sp>
      <p:sp>
        <p:nvSpPr>
          <p:cNvPr id="230" name="Google Shape;230;g27ff7df971c_0_37"/>
          <p:cNvSpPr txBox="1"/>
          <p:nvPr/>
        </p:nvSpPr>
        <p:spPr>
          <a:xfrm>
            <a:off x="2737792" y="7108166"/>
            <a:ext cx="2622600" cy="5091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500" u="none" cap="none" strike="noStrike">
                <a:solidFill>
                  <a:srgbClr val="001F38"/>
                </a:solidFill>
                <a:latin typeface="Montserrat SemiBold"/>
                <a:ea typeface="Montserrat SemiBold"/>
                <a:cs typeface="Montserrat SemiBold"/>
                <a:sym typeface="Montserrat SemiBold"/>
              </a:rPr>
              <a:t>560 Raymur Avenue</a:t>
            </a:r>
            <a:endParaRPr b="0" i="0" sz="1500" u="none" cap="none" strike="noStrike">
              <a:solidFill>
                <a:srgbClr val="001F38"/>
              </a:solidFill>
              <a:latin typeface="Montserrat SemiBold"/>
              <a:ea typeface="Montserrat SemiBold"/>
              <a:cs typeface="Montserrat SemiBold"/>
              <a:sym typeface="Montserrat SemiBold"/>
            </a:endParaRPr>
          </a:p>
          <a:p>
            <a:pPr indent="0" lvl="0" marL="0" marR="5080" rtl="0" algn="l">
              <a:lnSpc>
                <a:spcPct val="100000"/>
              </a:lnSpc>
              <a:spcBef>
                <a:spcPts val="0"/>
              </a:spcBef>
              <a:spcAft>
                <a:spcPts val="0"/>
              </a:spcAft>
              <a:buClr>
                <a:srgbClr val="000000"/>
              </a:buClr>
              <a:buSzPts val="1500"/>
              <a:buFont typeface="Arial"/>
              <a:buNone/>
            </a:pPr>
            <a:r>
              <a:t/>
            </a:r>
            <a:endParaRPr b="0" i="0" sz="1500" u="none" cap="none" strike="noStrike">
              <a:solidFill>
                <a:srgbClr val="001F38"/>
              </a:solidFill>
              <a:latin typeface="Montserrat SemiBold"/>
              <a:ea typeface="Montserrat SemiBold"/>
              <a:cs typeface="Montserrat SemiBold"/>
              <a:sym typeface="Montserrat SemiBold"/>
            </a:endParaRPr>
          </a:p>
        </p:txBody>
      </p:sp>
      <p:pic>
        <p:nvPicPr>
          <p:cNvPr id="231" name="Google Shape;231;g27ff7df971c_0_37"/>
          <p:cNvPicPr preferRelativeResize="0"/>
          <p:nvPr/>
        </p:nvPicPr>
        <p:blipFill rotWithShape="1">
          <a:blip r:embed="rId6">
            <a:alphaModFix/>
          </a:blip>
          <a:srcRect b="0" l="0" r="0" t="0"/>
          <a:stretch/>
        </p:blipFill>
        <p:spPr>
          <a:xfrm>
            <a:off x="6246628" y="6837610"/>
            <a:ext cx="1042545" cy="200100"/>
          </a:xfrm>
          <a:prstGeom prst="rect">
            <a:avLst/>
          </a:prstGeom>
          <a:noFill/>
          <a:ln>
            <a:noFill/>
          </a:ln>
        </p:spPr>
      </p:pic>
      <p:sp>
        <p:nvSpPr>
          <p:cNvPr id="232" name="Google Shape;232;g27ff7df971c_0_37"/>
          <p:cNvSpPr txBox="1"/>
          <p:nvPr/>
        </p:nvSpPr>
        <p:spPr>
          <a:xfrm>
            <a:off x="2699405" y="7409079"/>
            <a:ext cx="2699400" cy="9801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ADDRESS: </a:t>
            </a:r>
            <a:r>
              <a:rPr b="0" i="0" lang="en-US" sz="700" u="none" cap="none" strike="noStrike">
                <a:solidFill>
                  <a:srgbClr val="444444"/>
                </a:solidFill>
                <a:highlight>
                  <a:schemeClr val="lt1"/>
                </a:highlight>
                <a:latin typeface="Arial"/>
                <a:ea typeface="Arial"/>
                <a:cs typeface="Arial"/>
                <a:sym typeface="Arial"/>
              </a:rPr>
              <a:t>560 RAYMUR AVENUE</a:t>
            </a:r>
            <a:endParaRPr b="0" i="0" sz="700" u="none" cap="none" strike="noStrike">
              <a:solidFill>
                <a:schemeClr val="dk1"/>
              </a:solidFill>
              <a:highlight>
                <a:schemeClr val="lt1"/>
              </a:highlight>
              <a:latin typeface="Arial"/>
              <a:ea typeface="Arial"/>
              <a:cs typeface="Arial"/>
              <a:sym typeface="Arial"/>
            </a:endParaRPr>
          </a:p>
          <a:p>
            <a:pPr indent="-494665" lvl="0" marL="506730" marR="48260" rtl="0" algn="l">
              <a:lnSpc>
                <a:spcPct val="100000"/>
              </a:lnSpc>
              <a:spcBef>
                <a:spcPts val="500"/>
              </a:spcBef>
              <a:spcAft>
                <a:spcPts val="0"/>
              </a:spcAft>
              <a:buNone/>
            </a:pPr>
            <a:r>
              <a:rPr b="1" i="0" lang="en-US" sz="700" u="none" cap="none" strike="noStrike">
                <a:solidFill>
                  <a:srgbClr val="444444"/>
                </a:solidFill>
                <a:highlight>
                  <a:schemeClr val="lt1"/>
                </a:highlight>
                <a:latin typeface="Arial"/>
                <a:ea typeface="Arial"/>
                <a:cs typeface="Arial"/>
                <a:sym typeface="Arial"/>
              </a:rPr>
              <a:t>CONTACT: </a:t>
            </a:r>
            <a:r>
              <a:rPr b="0" i="0" lang="en-US" sz="700" u="none" cap="none" strike="noStrike">
                <a:solidFill>
                  <a:srgbClr val="444444"/>
                </a:solidFill>
                <a:highlight>
                  <a:schemeClr val="lt1"/>
                </a:highlight>
                <a:latin typeface="Arial"/>
                <a:ea typeface="Arial"/>
                <a:cs typeface="Arial"/>
                <a:sym typeface="Arial"/>
              </a:rPr>
              <a:t>GRAHAM WILLIAMS</a:t>
            </a:r>
            <a:endParaRPr b="0" i="0" sz="700" u="none" cap="none" strike="noStrike">
              <a:solidFill>
                <a:srgbClr val="444444"/>
              </a:solidFill>
              <a:highlight>
                <a:srgbClr val="FFFFFF"/>
              </a:highlight>
              <a:latin typeface="Arial"/>
              <a:ea typeface="Arial"/>
              <a:cs typeface="Arial"/>
              <a:sym typeface="Arial"/>
            </a:endParaRPr>
          </a:p>
          <a:p>
            <a:pPr indent="0" lvl="0" marL="12700" marR="0" rtl="0" algn="l">
              <a:lnSpc>
                <a:spcPct val="100000"/>
              </a:lnSpc>
              <a:spcBef>
                <a:spcPts val="500"/>
              </a:spcBef>
              <a:spcAft>
                <a:spcPts val="0"/>
              </a:spcAft>
              <a:buNone/>
            </a:pPr>
            <a:r>
              <a:rPr b="1" i="0" lang="en-US" sz="700" u="none" cap="none" strike="noStrike">
                <a:solidFill>
                  <a:srgbClr val="444444"/>
                </a:solidFill>
                <a:highlight>
                  <a:schemeClr val="lt1"/>
                </a:highlight>
                <a:latin typeface="Arial"/>
                <a:ea typeface="Arial"/>
                <a:cs typeface="Arial"/>
                <a:sym typeface="Arial"/>
              </a:rPr>
              <a:t>COMPANY: </a:t>
            </a:r>
            <a:r>
              <a:rPr b="0" i="0" lang="en-US" sz="700" u="none" cap="none" strike="noStrike">
                <a:solidFill>
                  <a:srgbClr val="444444"/>
                </a:solidFill>
                <a:highlight>
                  <a:schemeClr val="lt1"/>
                </a:highlight>
                <a:latin typeface="Arial"/>
                <a:ea typeface="Arial"/>
                <a:cs typeface="Arial"/>
                <a:sym typeface="Arial"/>
              </a:rPr>
              <a:t>CUSHMAN &amp; WAKEFIELD </a:t>
            </a:r>
            <a:endParaRPr b="0" i="0" sz="700" u="none" cap="none" strike="noStrike">
              <a:solidFill>
                <a:schemeClr val="dk1"/>
              </a:solidFill>
              <a:highlight>
                <a:schemeClr val="lt1"/>
              </a:highlight>
              <a:latin typeface="Arial"/>
              <a:ea typeface="Arial"/>
              <a:cs typeface="Arial"/>
              <a:sym typeface="Arial"/>
            </a:endParaRPr>
          </a:p>
          <a:p>
            <a:pPr indent="0" lvl="0" marL="12700" marR="0" rtl="0" algn="l">
              <a:lnSpc>
                <a:spcPct val="100000"/>
              </a:lnSpc>
              <a:spcBef>
                <a:spcPts val="500"/>
              </a:spcBef>
              <a:spcAft>
                <a:spcPts val="0"/>
              </a:spcAft>
              <a:buNone/>
            </a:pPr>
            <a:r>
              <a:rPr b="1" i="0" lang="en-US" sz="700" u="none" cap="none" strike="noStrike">
                <a:solidFill>
                  <a:srgbClr val="444444"/>
                </a:solidFill>
                <a:highlight>
                  <a:schemeClr val="lt1"/>
                </a:highlight>
                <a:latin typeface="Arial"/>
                <a:ea typeface="Arial"/>
                <a:cs typeface="Arial"/>
                <a:sym typeface="Arial"/>
              </a:rPr>
              <a:t>PHONE: </a:t>
            </a:r>
            <a:r>
              <a:rPr b="0" i="0" lang="en-US" sz="700" u="none" cap="none" strike="noStrike">
                <a:solidFill>
                  <a:srgbClr val="444444"/>
                </a:solidFill>
                <a:highlight>
                  <a:schemeClr val="lt1"/>
                </a:highlight>
                <a:latin typeface="Arial"/>
                <a:ea typeface="Arial"/>
                <a:cs typeface="Arial"/>
                <a:sym typeface="Arial"/>
              </a:rPr>
              <a:t>604.837.1819</a:t>
            </a:r>
            <a:r>
              <a:rPr b="1" i="0" lang="en-US" sz="700" u="none" cap="none" strike="noStrike">
                <a:solidFill>
                  <a:srgbClr val="444444"/>
                </a:solidFill>
                <a:highlight>
                  <a:schemeClr val="lt1"/>
                </a:highlight>
                <a:latin typeface="Arial"/>
                <a:ea typeface="Arial"/>
                <a:cs typeface="Arial"/>
                <a:sym typeface="Arial"/>
              </a:rPr>
              <a:t> </a:t>
            </a:r>
            <a:endParaRPr b="1" i="0" sz="700" u="none" cap="none" strike="noStrike">
              <a:solidFill>
                <a:srgbClr val="444444"/>
              </a:solidFill>
              <a:highlight>
                <a:srgbClr val="FFFFFF"/>
              </a:highlight>
              <a:latin typeface="Arial"/>
              <a:ea typeface="Arial"/>
              <a:cs typeface="Arial"/>
              <a:sym typeface="Arial"/>
            </a:endParaRPr>
          </a:p>
          <a:p>
            <a:pPr indent="0" lvl="0" marL="12700" marR="0" rtl="0" algn="l">
              <a:lnSpc>
                <a:spcPct val="100000"/>
              </a:lnSpc>
              <a:spcBef>
                <a:spcPts val="500"/>
              </a:spcBef>
              <a:spcAft>
                <a:spcPts val="0"/>
              </a:spcAft>
              <a:buClr>
                <a:schemeClr val="dk1"/>
              </a:buClr>
              <a:buSzPts val="700"/>
              <a:buFont typeface="Arial"/>
              <a:buNone/>
            </a:pPr>
            <a:r>
              <a:rPr b="1" i="0" lang="en-US" sz="700" u="none" cap="none" strike="noStrike">
                <a:solidFill>
                  <a:srgbClr val="444444"/>
                </a:solidFill>
                <a:highlight>
                  <a:schemeClr val="lt1"/>
                </a:highlight>
                <a:latin typeface="Arial"/>
                <a:ea typeface="Arial"/>
                <a:cs typeface="Arial"/>
                <a:sym typeface="Arial"/>
              </a:rPr>
              <a:t>AVAILABILITY:</a:t>
            </a:r>
            <a:endParaRPr b="1" i="0" sz="700" u="none" cap="none" strike="noStrike">
              <a:solidFill>
                <a:srgbClr val="444444"/>
              </a:solidFill>
              <a:highlight>
                <a:schemeClr val="lt1"/>
              </a:highlight>
              <a:latin typeface="Arial"/>
              <a:ea typeface="Arial"/>
              <a:cs typeface="Arial"/>
              <a:sym typeface="Arial"/>
            </a:endParaRPr>
          </a:p>
          <a:p>
            <a:pPr indent="0" lvl="0" marL="0" marR="0" rtl="0" algn="l">
              <a:lnSpc>
                <a:spcPct val="100000"/>
              </a:lnSpc>
              <a:spcBef>
                <a:spcPts val="500"/>
              </a:spcBef>
              <a:spcAft>
                <a:spcPts val="500"/>
              </a:spcAft>
              <a:buClr>
                <a:schemeClr val="dk1"/>
              </a:buClr>
              <a:buSzPts val="1100"/>
              <a:buFont typeface="Arial"/>
              <a:buNone/>
            </a:pPr>
            <a:r>
              <a:t/>
            </a:r>
            <a:endParaRPr b="0" i="0" sz="700" u="none" cap="none" strike="noStrike">
              <a:solidFill>
                <a:schemeClr val="dk1"/>
              </a:solidFill>
              <a:highlight>
                <a:schemeClr val="lt1"/>
              </a:highlight>
              <a:latin typeface="Arial"/>
              <a:ea typeface="Arial"/>
              <a:cs typeface="Arial"/>
              <a:sym typeface="Arial"/>
            </a:endParaRPr>
          </a:p>
        </p:txBody>
      </p:sp>
      <p:sp>
        <p:nvSpPr>
          <p:cNvPr id="233" name="Google Shape;233;g27ff7df971c_0_37"/>
          <p:cNvSpPr txBox="1"/>
          <p:nvPr/>
        </p:nvSpPr>
        <p:spPr>
          <a:xfrm>
            <a:off x="5524869" y="7469629"/>
            <a:ext cx="1713600" cy="8055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700"/>
              <a:buFont typeface="Arial"/>
              <a:buNone/>
            </a:pPr>
            <a:r>
              <a:rPr b="1" i="0" lang="en-US" sz="700" u="none" cap="none" strike="noStrike">
                <a:solidFill>
                  <a:srgbClr val="58595B"/>
                </a:solidFill>
                <a:highlight>
                  <a:schemeClr val="lt1"/>
                </a:highlight>
                <a:latin typeface="Arial"/>
                <a:ea typeface="Arial"/>
                <a:cs typeface="Arial"/>
                <a:sym typeface="Arial"/>
              </a:rPr>
              <a:t>BUILDING FEATURES:</a:t>
            </a:r>
            <a:endParaRPr b="1" i="0" sz="700" u="none" cap="none" strike="noStrike">
              <a:solidFill>
                <a:srgbClr val="58595B"/>
              </a:solidFill>
              <a:highlight>
                <a:schemeClr val="lt1"/>
              </a:highlight>
              <a:latin typeface="Arial"/>
              <a:ea typeface="Arial"/>
              <a:cs typeface="Arial"/>
              <a:sym typeface="Arial"/>
            </a:endParaRPr>
          </a:p>
          <a:p>
            <a:pPr indent="-273050" lvl="0" marL="457200" marR="0" rtl="0" algn="l">
              <a:lnSpc>
                <a:spcPct val="100000"/>
              </a:lnSpc>
              <a:spcBef>
                <a:spcPts val="30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18,735 SF fence and paved warehouse</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Single Tenant building</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19’9” ceiling heights </a:t>
            </a:r>
            <a:endParaRPr b="0" i="0" sz="700" u="none" cap="none" strike="noStrike">
              <a:solidFill>
                <a:srgbClr val="555555"/>
              </a:solidFill>
              <a:highlight>
                <a:srgbClr val="FFFFFF"/>
              </a:highlight>
              <a:latin typeface="Arial"/>
              <a:ea typeface="Arial"/>
              <a:cs typeface="Arial"/>
              <a:sym typeface="Arial"/>
            </a:endParaRPr>
          </a:p>
          <a:p>
            <a:pPr indent="-273050" lvl="0" marL="457200" marR="0" rtl="0" algn="l">
              <a:lnSpc>
                <a:spcPct val="100000"/>
              </a:lnSpc>
              <a:spcBef>
                <a:spcPts val="0"/>
              </a:spcBef>
              <a:spcAft>
                <a:spcPts val="0"/>
              </a:spcAft>
              <a:buClr>
                <a:srgbClr val="555555"/>
              </a:buClr>
              <a:buSzPts val="700"/>
              <a:buFont typeface="Arial"/>
              <a:buChar char="●"/>
            </a:pPr>
            <a:r>
              <a:rPr b="0" i="0" lang="en-US" sz="700" u="none" cap="none" strike="noStrike">
                <a:solidFill>
                  <a:srgbClr val="555555"/>
                </a:solidFill>
                <a:highlight>
                  <a:srgbClr val="FFFFFF"/>
                </a:highlight>
                <a:latin typeface="Arial"/>
                <a:ea typeface="Arial"/>
                <a:cs typeface="Arial"/>
                <a:sym typeface="Arial"/>
              </a:rPr>
              <a:t>2 grade loading docks</a:t>
            </a:r>
            <a:endParaRPr b="0" i="0" sz="700" u="none" cap="none" strike="noStrike">
              <a:solidFill>
                <a:srgbClr val="555555"/>
              </a:solidFill>
              <a:highlight>
                <a:srgbClr val="FFFFFF"/>
              </a:highlight>
              <a:latin typeface="Arial"/>
              <a:ea typeface="Arial"/>
              <a:cs typeface="Arial"/>
              <a:sym typeface="Arial"/>
            </a:endParaRPr>
          </a:p>
          <a:p>
            <a:pPr indent="0" lvl="0" marL="184150" marR="0" rtl="0" algn="l">
              <a:lnSpc>
                <a:spcPct val="100000"/>
              </a:lnSpc>
              <a:spcBef>
                <a:spcPts val="0"/>
              </a:spcBef>
              <a:spcAft>
                <a:spcPts val="0"/>
              </a:spcAft>
              <a:buNone/>
            </a:pPr>
            <a:r>
              <a:t/>
            </a:r>
            <a:endParaRPr b="0" i="0" sz="700" u="none" cap="none" strike="noStrike">
              <a:solidFill>
                <a:srgbClr val="444444"/>
              </a:solidFill>
              <a:highlight>
                <a:schemeClr val="lt1"/>
              </a:highlight>
              <a:latin typeface="Arial"/>
              <a:ea typeface="Arial"/>
              <a:cs typeface="Arial"/>
              <a:sym typeface="Arial"/>
            </a:endParaRPr>
          </a:p>
        </p:txBody>
      </p:sp>
      <p:graphicFrame>
        <p:nvGraphicFramePr>
          <p:cNvPr id="234" name="Google Shape;234;g27ff7df971c_0_37"/>
          <p:cNvGraphicFramePr/>
          <p:nvPr/>
        </p:nvGraphicFramePr>
        <p:xfrm>
          <a:off x="2768769" y="8266827"/>
          <a:ext cx="3000000" cy="3000000"/>
        </p:xfrm>
        <a:graphic>
          <a:graphicData uri="http://schemas.openxmlformats.org/drawingml/2006/table">
            <a:tbl>
              <a:tblPr bandRow="1" firstRow="1">
                <a:noFill/>
                <a:tableStyleId>{01D6B0F9-9A65-4DFF-8A80-4870CCE1EAB0}</a:tableStyleId>
              </a:tblPr>
              <a:tblGrid>
                <a:gridCol w="359750"/>
                <a:gridCol w="517475"/>
                <a:gridCol w="849400"/>
                <a:gridCol w="802025"/>
                <a:gridCol w="993200"/>
              </a:tblGrid>
              <a:tr h="188550">
                <a:tc gridSpan="2">
                  <a:txBody>
                    <a:bodyPr/>
                    <a:lstStyle/>
                    <a:p>
                      <a:pPr indent="0" lvl="0" marL="0" marR="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560 Raymur </a:t>
                      </a:r>
                      <a:endParaRPr i="1"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9B9DA0">
                          <a:alpha val="0"/>
                        </a:srgbClr>
                      </a:solidFill>
                      <a:prstDash val="solid"/>
                      <a:round/>
                      <a:headEnd len="sm" w="sm" type="none"/>
                      <a:tailEnd len="sm" w="sm" type="none"/>
                    </a:lnB>
                  </a:tcPr>
                </a:tc>
                <a:tc hMerge="1"/>
                <a:tc>
                  <a:txBody>
                    <a:bodyPr/>
                    <a:lstStyle/>
                    <a:p>
                      <a:pPr indent="0" lvl="0" marL="0" marR="13970" rtl="0" algn="ctr">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10,169 SF</a:t>
                      </a:r>
                      <a:endParaRPr sz="700" u="none" cap="none" strike="noStrike">
                        <a:solidFill>
                          <a:srgbClr val="444444"/>
                        </a:solidFill>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700"/>
                        <a:buFont typeface="Arial"/>
                        <a:buNone/>
                      </a:pPr>
                      <a:r>
                        <a:rPr lang="en-US" sz="700" u="none" cap="none" strike="noStrike">
                          <a:solidFill>
                            <a:srgbClr val="444444"/>
                          </a:solidFill>
                          <a:latin typeface="Arial"/>
                          <a:ea typeface="Arial"/>
                          <a:cs typeface="Arial"/>
                          <a:sym typeface="Arial"/>
                        </a:rPr>
                        <a:t>Availabl</a:t>
                      </a:r>
                      <a:r>
                        <a:rPr lang="en-US" sz="700" u="none" cap="none" strike="noStrike">
                          <a:solidFill>
                            <a:srgbClr val="444444"/>
                          </a:solidFill>
                          <a:highlight>
                            <a:schemeClr val="lt1"/>
                          </a:highlight>
                          <a:latin typeface="Arial"/>
                          <a:ea typeface="Arial"/>
                          <a:cs typeface="Arial"/>
                          <a:sym typeface="Arial"/>
                        </a:rPr>
                        <a:t>e </a:t>
                      </a:r>
                      <a:r>
                        <a:rPr lang="en-US" sz="700">
                          <a:solidFill>
                            <a:srgbClr val="444444"/>
                          </a:solidFill>
                          <a:highlight>
                            <a:schemeClr val="lt1"/>
                          </a:highlight>
                          <a:latin typeface="Arial"/>
                          <a:ea typeface="Arial"/>
                          <a:cs typeface="Arial"/>
                          <a:sym typeface="Arial"/>
                        </a:rPr>
                        <a:t>Immediately</a:t>
                      </a:r>
                      <a:endParaRPr sz="700" u="none" cap="none" strike="noStrike">
                        <a:solidFill>
                          <a:srgbClr val="444444"/>
                        </a:solidFill>
                        <a:highlight>
                          <a:schemeClr val="lt1"/>
                        </a:highlight>
                        <a:latin typeface="Arial"/>
                        <a:ea typeface="Arial"/>
                        <a:cs typeface="Arial"/>
                        <a:sym typeface="Arial"/>
                      </a:endParaRPr>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9525">
                      <a:solidFill>
                        <a:srgbClr val="9B9DA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r>
              <a:tr h="175250">
                <a:tc gridSpan="2">
                  <a:txBody>
                    <a:bodyPr/>
                    <a:lstStyle/>
                    <a:p>
                      <a:pPr indent="0" lvl="0" marL="0" marR="0" rtl="0" algn="l">
                        <a:lnSpc>
                          <a:spcPct val="100000"/>
                        </a:lnSpc>
                        <a:spcBef>
                          <a:spcPts val="0"/>
                        </a:spcBef>
                        <a:spcAft>
                          <a:spcPts val="0"/>
                        </a:spcAft>
                        <a:buClr>
                          <a:srgbClr val="000000"/>
                        </a:buClr>
                        <a:buSzPts val="700"/>
                        <a:buFont typeface="Arial"/>
                        <a:buNone/>
                      </a:pPr>
                      <a:r>
                        <a:t/>
                      </a:r>
                      <a:endParaRPr sz="700" u="none" cap="none" strike="noStrike">
                        <a:latin typeface="Arial"/>
                        <a:ea typeface="Arial"/>
                        <a:cs typeface="Arial"/>
                        <a:sym typeface="Arial"/>
                      </a:endParaRPr>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9B9DA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26675"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22850" marB="0" marR="0" marL="0">
                    <a:lnL cap="flat" cmpd="sng" w="9525">
                      <a:solidFill>
                        <a:srgbClr val="9B9DA0">
                          <a:alpha val="0"/>
                        </a:srgbClr>
                      </a:solidFill>
                      <a:prstDash val="solid"/>
                      <a:round/>
                      <a:headEnd len="sm" w="sm" type="none"/>
                      <a:tailEnd len="sm" w="sm" type="none"/>
                    </a:lnL>
                    <a:lnR cap="flat" cmpd="sng" w="9525">
                      <a:solidFill>
                        <a:srgbClr val="9B9DA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9525">
                      <a:solidFill>
                        <a:srgbClr val="9B9DA0">
                          <a:alpha val="0"/>
                        </a:srgbClr>
                      </a:solidFill>
                      <a:prstDash val="solid"/>
                      <a:round/>
                      <a:headEnd len="sm" w="sm" type="none"/>
                      <a:tailEnd len="sm" w="sm" type="none"/>
                    </a:lnB>
                  </a:tcPr>
                </a:tc>
                <a:tc hMerge="1"/>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271b85c4be4_0_0"/>
          <p:cNvSpPr/>
          <p:nvPr/>
        </p:nvSpPr>
        <p:spPr>
          <a:xfrm>
            <a:off x="0" y="-1"/>
            <a:ext cx="7772400" cy="658485"/>
          </a:xfrm>
          <a:custGeom>
            <a:rect b="b" l="l" r="r" t="t"/>
            <a:pathLst>
              <a:path extrusionOk="0" h="1677670" w="7772400">
                <a:moveTo>
                  <a:pt x="7772400" y="0"/>
                </a:moveTo>
                <a:lnTo>
                  <a:pt x="0" y="0"/>
                </a:lnTo>
                <a:lnTo>
                  <a:pt x="0" y="1677670"/>
                </a:lnTo>
                <a:lnTo>
                  <a:pt x="7772400" y="1677670"/>
                </a:lnTo>
                <a:lnTo>
                  <a:pt x="7772400" y="0"/>
                </a:lnTo>
                <a:close/>
              </a:path>
            </a:pathLst>
          </a:custGeom>
          <a:solidFill>
            <a:srgbClr val="FF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g271b85c4be4_0_0"/>
          <p:cNvSpPr txBox="1"/>
          <p:nvPr/>
        </p:nvSpPr>
        <p:spPr>
          <a:xfrm>
            <a:off x="399026" y="132500"/>
            <a:ext cx="6285300" cy="400200"/>
          </a:xfrm>
          <a:prstGeom prst="rect">
            <a:avLst/>
          </a:prstGeom>
          <a:noFill/>
          <a:ln>
            <a:noFill/>
          </a:ln>
        </p:spPr>
        <p:txBody>
          <a:bodyPr anchorCtr="0" anchor="t" bIns="0" lIns="0" spcFirstLastPara="1" rIns="0" wrap="square" tIns="0">
            <a:spAutoFit/>
          </a:bodyPr>
          <a:lstStyle/>
          <a:p>
            <a:pPr indent="0" lvl="0" marL="12700" marR="0" rtl="0" algn="l">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FULLY LEASED</a:t>
            </a:r>
            <a:endParaRPr b="0" i="0" sz="2600" u="none" cap="none" strike="noStrike">
              <a:solidFill>
                <a:schemeClr val="lt1"/>
              </a:solidFill>
              <a:latin typeface="Montserrat"/>
              <a:ea typeface="Montserrat"/>
              <a:cs typeface="Montserrat"/>
              <a:sym typeface="Montserrat"/>
            </a:endParaRPr>
          </a:p>
        </p:txBody>
      </p:sp>
      <p:cxnSp>
        <p:nvCxnSpPr>
          <p:cNvPr id="241" name="Google Shape;241;g271b85c4be4_0_0"/>
          <p:cNvCxnSpPr/>
          <p:nvPr/>
        </p:nvCxnSpPr>
        <p:spPr>
          <a:xfrm>
            <a:off x="443150" y="2200925"/>
            <a:ext cx="6909900" cy="0"/>
          </a:xfrm>
          <a:prstGeom prst="straightConnector1">
            <a:avLst/>
          </a:prstGeom>
          <a:noFill/>
          <a:ln cap="flat" cmpd="sng" w="9525">
            <a:solidFill>
              <a:schemeClr val="dk2"/>
            </a:solidFill>
            <a:prstDash val="solid"/>
            <a:round/>
            <a:headEnd len="sm" w="sm" type="none"/>
            <a:tailEnd len="sm" w="sm" type="none"/>
          </a:ln>
        </p:spPr>
      </p:cxnSp>
      <p:sp>
        <p:nvSpPr>
          <p:cNvPr id="242" name="Google Shape;242;g271b85c4be4_0_0"/>
          <p:cNvSpPr txBox="1"/>
          <p:nvPr/>
        </p:nvSpPr>
        <p:spPr>
          <a:xfrm>
            <a:off x="457898" y="9803882"/>
            <a:ext cx="4345800" cy="111600"/>
          </a:xfrm>
          <a:prstGeom prst="rect">
            <a:avLst/>
          </a:prstGeom>
          <a:noFill/>
          <a:ln>
            <a:noFill/>
          </a:ln>
        </p:spPr>
        <p:txBody>
          <a:bodyPr anchorCtr="0" anchor="t" bIns="0" lIns="0" spcFirstLastPara="1" rIns="0" wrap="square" tIns="3800">
            <a:spAutoFit/>
          </a:bodyPr>
          <a:lstStyle/>
          <a:p>
            <a:pPr indent="0" lvl="0" marL="1270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Arial"/>
                <a:ea typeface="Arial"/>
                <a:cs typeface="Arial"/>
                <a:sym typeface="Arial"/>
              </a:rPr>
              <a:t>200 - 1010 SEYMOUR STREET, VANCOUVER, BC | 604.688.8783 | </a:t>
            </a:r>
            <a:r>
              <a:rPr b="0" i="0" lang="en-US" sz="700" u="sng" cap="none" strike="noStrike">
                <a:solidFill>
                  <a:schemeClr val="hlink"/>
                </a:solidFill>
                <a:latin typeface="Arial"/>
                <a:ea typeface="Arial"/>
                <a:cs typeface="Arial"/>
                <a:sym typeface="Arial"/>
                <a:hlinkClick r:id="rId3"/>
              </a:rPr>
              <a:t>LEASING@ONNI.COM </a:t>
            </a:r>
            <a:endParaRPr b="0" i="0" sz="700" u="none" cap="none" strike="noStrike">
              <a:solidFill>
                <a:srgbClr val="000000"/>
              </a:solidFill>
              <a:latin typeface="Arial"/>
              <a:ea typeface="Arial"/>
              <a:cs typeface="Arial"/>
              <a:sym typeface="Arial"/>
            </a:endParaRPr>
          </a:p>
        </p:txBody>
      </p:sp>
      <p:cxnSp>
        <p:nvCxnSpPr>
          <p:cNvPr id="243" name="Google Shape;243;g271b85c4be4_0_0"/>
          <p:cNvCxnSpPr/>
          <p:nvPr/>
        </p:nvCxnSpPr>
        <p:spPr>
          <a:xfrm>
            <a:off x="443150" y="3818925"/>
            <a:ext cx="6909900" cy="0"/>
          </a:xfrm>
          <a:prstGeom prst="straightConnector1">
            <a:avLst/>
          </a:prstGeom>
          <a:noFill/>
          <a:ln cap="flat" cmpd="sng" w="9525">
            <a:solidFill>
              <a:schemeClr val="dk2"/>
            </a:solidFill>
            <a:prstDash val="solid"/>
            <a:round/>
            <a:headEnd len="sm" w="sm" type="none"/>
            <a:tailEnd len="sm" w="sm" type="none"/>
          </a:ln>
        </p:spPr>
      </p:cxnSp>
      <p:sp>
        <p:nvSpPr>
          <p:cNvPr id="244" name="Google Shape;244;g271b85c4be4_0_0"/>
          <p:cNvSpPr txBox="1"/>
          <p:nvPr/>
        </p:nvSpPr>
        <p:spPr>
          <a:xfrm>
            <a:off x="5369577" y="2804875"/>
            <a:ext cx="1804200" cy="4101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200" u="none" cap="none" strike="noStrike">
                <a:solidFill>
                  <a:srgbClr val="001F38"/>
                </a:solidFill>
                <a:latin typeface="Montserrat SemiBold"/>
                <a:ea typeface="Montserrat SemiBold"/>
                <a:cs typeface="Montserrat SemiBold"/>
                <a:sym typeface="Montserrat SemiBold"/>
              </a:rPr>
              <a:t>1128 Burdette Street</a:t>
            </a:r>
            <a:endParaRPr b="0" i="0" sz="1200" u="none" cap="none" strike="noStrike">
              <a:solidFill>
                <a:srgbClr val="001F38"/>
              </a:solidFill>
              <a:latin typeface="Montserrat SemiBold"/>
              <a:ea typeface="Montserrat SemiBold"/>
              <a:cs typeface="Montserrat SemiBold"/>
              <a:sym typeface="Montserrat SemiBold"/>
            </a:endParaRPr>
          </a:p>
          <a:p>
            <a:pPr indent="0" lvl="0" marL="12700" marR="5080" rtl="0" algn="l">
              <a:lnSpc>
                <a:spcPct val="100000"/>
              </a:lnSpc>
              <a:spcBef>
                <a:spcPts val="0"/>
              </a:spcBef>
              <a:spcAft>
                <a:spcPts val="0"/>
              </a:spcAft>
              <a:buClr>
                <a:srgbClr val="000000"/>
              </a:buClr>
              <a:buSzPts val="1500"/>
              <a:buFont typeface="Arial"/>
              <a:buNone/>
            </a:pPr>
            <a:r>
              <a:t/>
            </a:r>
            <a:endParaRPr b="0" i="0" sz="1200" u="none" cap="none" strike="noStrike">
              <a:solidFill>
                <a:srgbClr val="001F38"/>
              </a:solidFill>
              <a:latin typeface="Montserrat SemiBold"/>
              <a:ea typeface="Montserrat SemiBold"/>
              <a:cs typeface="Montserrat SemiBold"/>
              <a:sym typeface="Montserrat SemiBold"/>
            </a:endParaRPr>
          </a:p>
        </p:txBody>
      </p:sp>
      <p:sp>
        <p:nvSpPr>
          <p:cNvPr id="245" name="Google Shape;245;g271b85c4be4_0_0"/>
          <p:cNvSpPr txBox="1"/>
          <p:nvPr/>
        </p:nvSpPr>
        <p:spPr>
          <a:xfrm>
            <a:off x="5369577" y="2528213"/>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RICHMOND, BC</a:t>
            </a:r>
            <a:endParaRPr b="1" i="0" sz="700" u="none" cap="none" strike="noStrike">
              <a:solidFill>
                <a:schemeClr val="lt1"/>
              </a:solidFill>
              <a:latin typeface="Arial"/>
              <a:ea typeface="Arial"/>
              <a:cs typeface="Arial"/>
              <a:sym typeface="Arial"/>
            </a:endParaRPr>
          </a:p>
        </p:txBody>
      </p:sp>
      <p:cxnSp>
        <p:nvCxnSpPr>
          <p:cNvPr id="246" name="Google Shape;246;g271b85c4be4_0_0"/>
          <p:cNvCxnSpPr/>
          <p:nvPr/>
        </p:nvCxnSpPr>
        <p:spPr>
          <a:xfrm>
            <a:off x="443150" y="5284438"/>
            <a:ext cx="6909900" cy="0"/>
          </a:xfrm>
          <a:prstGeom prst="straightConnector1">
            <a:avLst/>
          </a:prstGeom>
          <a:noFill/>
          <a:ln cap="flat" cmpd="sng" w="9525">
            <a:solidFill>
              <a:schemeClr val="dk2"/>
            </a:solidFill>
            <a:prstDash val="solid"/>
            <a:round/>
            <a:headEnd len="sm" w="sm" type="none"/>
            <a:tailEnd len="sm" w="sm" type="none"/>
          </a:ln>
        </p:spPr>
      </p:cxnSp>
      <p:pic>
        <p:nvPicPr>
          <p:cNvPr id="247" name="Google Shape;247;g271b85c4be4_0_0"/>
          <p:cNvPicPr preferRelativeResize="0"/>
          <p:nvPr>
            <p:ph idx="2" type="pic"/>
          </p:nvPr>
        </p:nvPicPr>
        <p:blipFill rotWithShape="1">
          <a:blip r:embed="rId4">
            <a:alphaModFix/>
          </a:blip>
          <a:srcRect b="0" l="22553" r="22558" t="0"/>
          <a:stretch/>
        </p:blipFill>
        <p:spPr>
          <a:xfrm>
            <a:off x="4024338" y="2522244"/>
            <a:ext cx="1154400" cy="1003200"/>
          </a:xfrm>
          <a:prstGeom prst="rect">
            <a:avLst/>
          </a:prstGeom>
          <a:noFill/>
          <a:ln cap="flat" cmpd="sng" w="9525">
            <a:solidFill>
              <a:schemeClr val="lt1"/>
            </a:solidFill>
            <a:prstDash val="solid"/>
            <a:round/>
            <a:headEnd len="sm" w="sm" type="none"/>
            <a:tailEnd len="sm" w="sm" type="none"/>
          </a:ln>
        </p:spPr>
      </p:pic>
      <p:sp>
        <p:nvSpPr>
          <p:cNvPr id="248" name="Google Shape;248;g271b85c4be4_0_0"/>
          <p:cNvSpPr txBox="1"/>
          <p:nvPr/>
        </p:nvSpPr>
        <p:spPr>
          <a:xfrm>
            <a:off x="1758350" y="4361243"/>
            <a:ext cx="2622600" cy="4101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200" u="none" cap="none" strike="noStrike">
                <a:solidFill>
                  <a:srgbClr val="001F38"/>
                </a:solidFill>
                <a:latin typeface="Montserrat SemiBold"/>
                <a:ea typeface="Montserrat SemiBold"/>
                <a:cs typeface="Montserrat SemiBold"/>
                <a:sym typeface="Montserrat SemiBold"/>
              </a:rPr>
              <a:t>14251 Burrows Road</a:t>
            </a:r>
            <a:endParaRPr b="0" i="0" sz="1200" u="none" cap="none" strike="noStrike">
              <a:solidFill>
                <a:srgbClr val="001F38"/>
              </a:solidFill>
              <a:latin typeface="Montserrat SemiBold"/>
              <a:ea typeface="Montserrat SemiBold"/>
              <a:cs typeface="Montserrat SemiBold"/>
              <a:sym typeface="Montserrat SemiBold"/>
            </a:endParaRPr>
          </a:p>
          <a:p>
            <a:pPr indent="0" lvl="0" marL="12700" marR="5080" rtl="0" algn="l">
              <a:lnSpc>
                <a:spcPct val="100000"/>
              </a:lnSpc>
              <a:spcBef>
                <a:spcPts val="0"/>
              </a:spcBef>
              <a:spcAft>
                <a:spcPts val="0"/>
              </a:spcAft>
              <a:buClr>
                <a:srgbClr val="000000"/>
              </a:buClr>
              <a:buSzPts val="1500"/>
              <a:buFont typeface="Arial"/>
              <a:buNone/>
            </a:pPr>
            <a:r>
              <a:t/>
            </a:r>
            <a:endParaRPr b="0" i="0" sz="1200" u="none" cap="none" strike="noStrike">
              <a:solidFill>
                <a:srgbClr val="001F38"/>
              </a:solidFill>
              <a:latin typeface="Montserrat SemiBold"/>
              <a:ea typeface="Montserrat SemiBold"/>
              <a:cs typeface="Montserrat SemiBold"/>
              <a:sym typeface="Montserrat SemiBold"/>
            </a:endParaRPr>
          </a:p>
        </p:txBody>
      </p:sp>
      <p:sp>
        <p:nvSpPr>
          <p:cNvPr id="249" name="Google Shape;249;g271b85c4be4_0_0"/>
          <p:cNvSpPr txBox="1"/>
          <p:nvPr/>
        </p:nvSpPr>
        <p:spPr>
          <a:xfrm>
            <a:off x="1758350" y="4094077"/>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chemeClr val="dk1"/>
              </a:buClr>
              <a:buSzPts val="700"/>
              <a:buFont typeface="Arial"/>
              <a:buNone/>
            </a:pPr>
            <a:r>
              <a:rPr b="1" i="0" lang="en-US" sz="700" u="none" cap="none" strike="noStrike">
                <a:solidFill>
                  <a:schemeClr val="lt1"/>
                </a:solidFill>
                <a:latin typeface="Arial"/>
                <a:ea typeface="Arial"/>
                <a:cs typeface="Arial"/>
                <a:sym typeface="Arial"/>
              </a:rPr>
              <a:t>RICHMOND, BC</a:t>
            </a:r>
            <a:endParaRPr b="1" i="0" sz="700" u="none" cap="none" strike="noStrike">
              <a:solidFill>
                <a:schemeClr val="lt1"/>
              </a:solidFill>
              <a:latin typeface="Arial"/>
              <a:ea typeface="Arial"/>
              <a:cs typeface="Arial"/>
              <a:sym typeface="Arial"/>
            </a:endParaRPr>
          </a:p>
        </p:txBody>
      </p:sp>
      <p:pic>
        <p:nvPicPr>
          <p:cNvPr id="250" name="Google Shape;250;g271b85c4be4_0_0"/>
          <p:cNvPicPr preferRelativeResize="0"/>
          <p:nvPr>
            <p:ph idx="3" type="pic"/>
          </p:nvPr>
        </p:nvPicPr>
        <p:blipFill rotWithShape="1">
          <a:blip r:embed="rId5">
            <a:alphaModFix/>
          </a:blip>
          <a:srcRect b="0" l="17636" r="28625" t="0"/>
          <a:stretch/>
        </p:blipFill>
        <p:spPr>
          <a:xfrm>
            <a:off x="443150" y="4083024"/>
            <a:ext cx="1154400" cy="1003200"/>
          </a:xfrm>
          <a:prstGeom prst="rect">
            <a:avLst/>
          </a:prstGeom>
          <a:noFill/>
          <a:ln cap="flat" cmpd="sng" w="9525">
            <a:solidFill>
              <a:schemeClr val="lt1"/>
            </a:solidFill>
            <a:prstDash val="solid"/>
            <a:round/>
            <a:headEnd len="sm" w="sm" type="none"/>
            <a:tailEnd len="sm" w="sm" type="none"/>
          </a:ln>
        </p:spPr>
      </p:pic>
      <p:sp>
        <p:nvSpPr>
          <p:cNvPr id="251" name="Google Shape;251;g271b85c4be4_0_0"/>
          <p:cNvSpPr txBox="1"/>
          <p:nvPr/>
        </p:nvSpPr>
        <p:spPr>
          <a:xfrm>
            <a:off x="5358455" y="1224119"/>
            <a:ext cx="2622600" cy="6225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200" u="none" cap="none" strike="noStrike">
                <a:solidFill>
                  <a:srgbClr val="001F38"/>
                </a:solidFill>
                <a:latin typeface="Montserrat SemiBold"/>
                <a:ea typeface="Montserrat SemiBold"/>
                <a:cs typeface="Montserrat SemiBold"/>
                <a:sym typeface="Montserrat SemiBold"/>
              </a:rPr>
              <a:t>888 South East </a:t>
            </a:r>
            <a:br>
              <a:rPr b="0" i="0" lang="en-US" sz="1200" u="none" cap="none" strike="noStrike">
                <a:solidFill>
                  <a:srgbClr val="001F38"/>
                </a:solidFill>
                <a:latin typeface="Montserrat SemiBold"/>
                <a:ea typeface="Montserrat SemiBold"/>
                <a:cs typeface="Montserrat SemiBold"/>
                <a:sym typeface="Montserrat SemiBold"/>
              </a:rPr>
            </a:br>
            <a:r>
              <a:rPr b="0" i="0" lang="en-US" sz="1200" u="none" cap="none" strike="noStrike">
                <a:solidFill>
                  <a:srgbClr val="001F38"/>
                </a:solidFill>
                <a:latin typeface="Montserrat SemiBold"/>
                <a:ea typeface="Montserrat SemiBold"/>
                <a:cs typeface="Montserrat SemiBold"/>
                <a:sym typeface="Montserrat SemiBold"/>
              </a:rPr>
              <a:t>Marine Drive</a:t>
            </a:r>
            <a:endParaRPr b="0" i="0" sz="1200" u="none" cap="none" strike="noStrike">
              <a:solidFill>
                <a:srgbClr val="001F38"/>
              </a:solidFill>
              <a:latin typeface="Montserrat SemiBold"/>
              <a:ea typeface="Montserrat SemiBold"/>
              <a:cs typeface="Montserrat SemiBold"/>
              <a:sym typeface="Montserrat SemiBold"/>
            </a:endParaRPr>
          </a:p>
          <a:p>
            <a:pPr indent="0" lvl="0" marL="0" marR="5080" rtl="0" algn="l">
              <a:lnSpc>
                <a:spcPct val="100000"/>
              </a:lnSpc>
              <a:spcBef>
                <a:spcPts val="0"/>
              </a:spcBef>
              <a:spcAft>
                <a:spcPts val="0"/>
              </a:spcAft>
              <a:buClr>
                <a:srgbClr val="000000"/>
              </a:buClr>
              <a:buSzPts val="1500"/>
              <a:buFont typeface="Arial"/>
              <a:buNone/>
            </a:pPr>
            <a:r>
              <a:t/>
            </a:r>
            <a:endParaRPr b="0" i="0" sz="1200" u="none" cap="none" strike="noStrike">
              <a:solidFill>
                <a:srgbClr val="001F38"/>
              </a:solidFill>
              <a:latin typeface="Montserrat SemiBold"/>
              <a:ea typeface="Montserrat SemiBold"/>
              <a:cs typeface="Montserrat SemiBold"/>
              <a:sym typeface="Montserrat SemiBold"/>
            </a:endParaRPr>
          </a:p>
        </p:txBody>
      </p:sp>
      <p:sp>
        <p:nvSpPr>
          <p:cNvPr id="252" name="Google Shape;252;g271b85c4be4_0_0"/>
          <p:cNvSpPr txBox="1"/>
          <p:nvPr/>
        </p:nvSpPr>
        <p:spPr>
          <a:xfrm>
            <a:off x="5358463" y="928100"/>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VANCOUVER, BC</a:t>
            </a:r>
            <a:endParaRPr b="1" i="0" sz="700" u="none" cap="none" strike="noStrike">
              <a:solidFill>
                <a:schemeClr val="lt1"/>
              </a:solidFill>
              <a:latin typeface="Arial"/>
              <a:ea typeface="Arial"/>
              <a:cs typeface="Arial"/>
              <a:sym typeface="Arial"/>
            </a:endParaRPr>
          </a:p>
        </p:txBody>
      </p:sp>
      <p:pic>
        <p:nvPicPr>
          <p:cNvPr id="253" name="Google Shape;253;g271b85c4be4_0_0"/>
          <p:cNvPicPr preferRelativeResize="0"/>
          <p:nvPr>
            <p:ph idx="4" type="pic"/>
          </p:nvPr>
        </p:nvPicPr>
        <p:blipFill rotWithShape="1">
          <a:blip r:embed="rId6">
            <a:alphaModFix/>
          </a:blip>
          <a:srcRect b="0" l="24216" r="24216" t="0"/>
          <a:stretch/>
        </p:blipFill>
        <p:spPr>
          <a:xfrm>
            <a:off x="4024338" y="928100"/>
            <a:ext cx="1154400" cy="1003200"/>
          </a:xfrm>
          <a:prstGeom prst="rect">
            <a:avLst/>
          </a:prstGeom>
          <a:noFill/>
          <a:ln cap="flat" cmpd="sng" w="9525">
            <a:solidFill>
              <a:schemeClr val="lt1"/>
            </a:solidFill>
            <a:prstDash val="solid"/>
            <a:round/>
            <a:headEnd len="sm" w="sm" type="none"/>
            <a:tailEnd len="sm" w="sm" type="none"/>
          </a:ln>
        </p:spPr>
      </p:pic>
      <p:pic>
        <p:nvPicPr>
          <p:cNvPr id="254" name="Google Shape;254;g271b85c4be4_0_0">
            <a:hlinkClick r:id="rId7"/>
          </p:cNvPr>
          <p:cNvPicPr preferRelativeResize="0"/>
          <p:nvPr/>
        </p:nvPicPr>
        <p:blipFill rotWithShape="1">
          <a:blip r:embed="rId8">
            <a:alphaModFix/>
          </a:blip>
          <a:srcRect b="0" l="0" r="0" t="0"/>
          <a:stretch/>
        </p:blipFill>
        <p:spPr>
          <a:xfrm>
            <a:off x="5358455" y="3182696"/>
            <a:ext cx="1042545" cy="200100"/>
          </a:xfrm>
          <a:prstGeom prst="rect">
            <a:avLst/>
          </a:prstGeom>
          <a:noFill/>
          <a:ln>
            <a:noFill/>
          </a:ln>
        </p:spPr>
      </p:pic>
      <p:pic>
        <p:nvPicPr>
          <p:cNvPr id="255" name="Google Shape;255;g271b85c4be4_0_0">
            <a:hlinkClick r:id="rId9"/>
          </p:cNvPr>
          <p:cNvPicPr preferRelativeResize="0"/>
          <p:nvPr/>
        </p:nvPicPr>
        <p:blipFill rotWithShape="1">
          <a:blip r:embed="rId8">
            <a:alphaModFix/>
          </a:blip>
          <a:srcRect b="0" l="0" r="0" t="0"/>
          <a:stretch/>
        </p:blipFill>
        <p:spPr>
          <a:xfrm>
            <a:off x="1773692" y="4684758"/>
            <a:ext cx="1042545" cy="200100"/>
          </a:xfrm>
          <a:prstGeom prst="rect">
            <a:avLst/>
          </a:prstGeom>
          <a:noFill/>
          <a:ln>
            <a:noFill/>
          </a:ln>
        </p:spPr>
      </p:pic>
      <p:pic>
        <p:nvPicPr>
          <p:cNvPr id="256" name="Google Shape;256;g271b85c4be4_0_0">
            <a:hlinkClick r:id="rId10"/>
          </p:cNvPr>
          <p:cNvPicPr preferRelativeResize="0"/>
          <p:nvPr/>
        </p:nvPicPr>
        <p:blipFill rotWithShape="1">
          <a:blip r:embed="rId8">
            <a:alphaModFix/>
          </a:blip>
          <a:srcRect b="0" l="0" r="0" t="0"/>
          <a:stretch/>
        </p:blipFill>
        <p:spPr>
          <a:xfrm>
            <a:off x="5358467" y="1699313"/>
            <a:ext cx="1042545" cy="200100"/>
          </a:xfrm>
          <a:prstGeom prst="rect">
            <a:avLst/>
          </a:prstGeom>
          <a:noFill/>
          <a:ln>
            <a:noFill/>
          </a:ln>
        </p:spPr>
      </p:pic>
      <p:sp>
        <p:nvSpPr>
          <p:cNvPr id="257" name="Google Shape;257;g271b85c4be4_0_0"/>
          <p:cNvSpPr txBox="1"/>
          <p:nvPr/>
        </p:nvSpPr>
        <p:spPr>
          <a:xfrm>
            <a:off x="1783279" y="2826444"/>
            <a:ext cx="2622600" cy="1974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Clr>
                <a:srgbClr val="000000"/>
              </a:buClr>
              <a:buSzPts val="1500"/>
              <a:buFont typeface="Arial"/>
              <a:buNone/>
            </a:pPr>
            <a:r>
              <a:rPr b="0" i="0" lang="en-US" sz="1200" u="none" cap="none" strike="noStrike">
                <a:solidFill>
                  <a:srgbClr val="001F38"/>
                </a:solidFill>
                <a:latin typeface="Montserrat SemiBold"/>
                <a:ea typeface="Montserrat SemiBold"/>
                <a:cs typeface="Montserrat SemiBold"/>
                <a:sym typeface="Montserrat SemiBold"/>
              </a:rPr>
              <a:t>1680 Broadway Street</a:t>
            </a:r>
            <a:endParaRPr b="0" i="0" sz="1200" u="none" cap="none" strike="noStrike">
              <a:solidFill>
                <a:srgbClr val="001F38"/>
              </a:solidFill>
              <a:latin typeface="Montserrat SemiBold"/>
              <a:ea typeface="Montserrat SemiBold"/>
              <a:cs typeface="Montserrat SemiBold"/>
              <a:sym typeface="Montserrat SemiBold"/>
            </a:endParaRPr>
          </a:p>
        </p:txBody>
      </p:sp>
      <p:sp>
        <p:nvSpPr>
          <p:cNvPr id="258" name="Google Shape;258;g271b85c4be4_0_0"/>
          <p:cNvSpPr txBox="1"/>
          <p:nvPr/>
        </p:nvSpPr>
        <p:spPr>
          <a:xfrm>
            <a:off x="1779638" y="2574125"/>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0" marR="0" rtl="0" algn="ctr">
              <a:lnSpc>
                <a:spcPct val="112222"/>
              </a:lnSpc>
              <a:spcBef>
                <a:spcPts val="0"/>
              </a:spcBef>
              <a:spcAft>
                <a:spcPts val="0"/>
              </a:spcAft>
              <a:buClr>
                <a:schemeClr val="dk1"/>
              </a:buClr>
              <a:buSzPts val="700"/>
              <a:buFont typeface="Arial"/>
              <a:buNone/>
            </a:pPr>
            <a:r>
              <a:rPr b="1" i="0" lang="en-US" sz="700" u="none" cap="none" strike="noStrike">
                <a:solidFill>
                  <a:schemeClr val="lt1"/>
                </a:solidFill>
                <a:latin typeface="Arial"/>
                <a:ea typeface="Arial"/>
                <a:cs typeface="Arial"/>
                <a:sym typeface="Arial"/>
              </a:rPr>
              <a:t>PORT COQUITLAM, BC</a:t>
            </a:r>
            <a:endParaRPr b="1" i="0" sz="700" u="none" cap="none" strike="noStrike">
              <a:solidFill>
                <a:schemeClr val="lt1"/>
              </a:solidFill>
              <a:latin typeface="Arial"/>
              <a:ea typeface="Arial"/>
              <a:cs typeface="Arial"/>
              <a:sym typeface="Arial"/>
            </a:endParaRPr>
          </a:p>
        </p:txBody>
      </p:sp>
      <p:pic>
        <p:nvPicPr>
          <p:cNvPr id="259" name="Google Shape;259;g271b85c4be4_0_0">
            <a:hlinkClick r:id="rId11"/>
          </p:cNvPr>
          <p:cNvPicPr preferRelativeResize="0"/>
          <p:nvPr/>
        </p:nvPicPr>
        <p:blipFill rotWithShape="1">
          <a:blip r:embed="rId8">
            <a:alphaModFix/>
          </a:blip>
          <a:srcRect b="0" l="0" r="0" t="0"/>
          <a:stretch/>
        </p:blipFill>
        <p:spPr>
          <a:xfrm>
            <a:off x="1777275" y="3194422"/>
            <a:ext cx="1154398" cy="204315"/>
          </a:xfrm>
          <a:prstGeom prst="rect">
            <a:avLst/>
          </a:prstGeom>
          <a:noFill/>
          <a:ln>
            <a:noFill/>
          </a:ln>
        </p:spPr>
      </p:pic>
      <p:pic>
        <p:nvPicPr>
          <p:cNvPr id="260" name="Google Shape;260;g271b85c4be4_0_0"/>
          <p:cNvPicPr preferRelativeResize="0"/>
          <p:nvPr>
            <p:ph idx="5" type="pic"/>
          </p:nvPr>
        </p:nvPicPr>
        <p:blipFill rotWithShape="1">
          <a:blip r:embed="rId12">
            <a:alphaModFix/>
          </a:blip>
          <a:srcRect b="8319" l="0" r="0" t="8319"/>
          <a:stretch/>
        </p:blipFill>
        <p:spPr>
          <a:xfrm>
            <a:off x="443150" y="2496763"/>
            <a:ext cx="1154400" cy="934175"/>
          </a:xfrm>
          <a:prstGeom prst="rect">
            <a:avLst/>
          </a:prstGeom>
          <a:noFill/>
          <a:ln cap="flat" cmpd="sng" w="9525">
            <a:solidFill>
              <a:schemeClr val="lt1"/>
            </a:solidFill>
            <a:prstDash val="solid"/>
            <a:round/>
            <a:headEnd len="sm" w="sm" type="none"/>
            <a:tailEnd len="sm" w="sm" type="none"/>
          </a:ln>
        </p:spPr>
      </p:pic>
      <p:cxnSp>
        <p:nvCxnSpPr>
          <p:cNvPr id="261" name="Google Shape;261;g271b85c4be4_0_0"/>
          <p:cNvCxnSpPr/>
          <p:nvPr/>
        </p:nvCxnSpPr>
        <p:spPr>
          <a:xfrm>
            <a:off x="469788" y="9413300"/>
            <a:ext cx="6832800" cy="0"/>
          </a:xfrm>
          <a:prstGeom prst="straightConnector1">
            <a:avLst/>
          </a:prstGeom>
          <a:noFill/>
          <a:ln cap="flat" cmpd="sng" w="9525">
            <a:solidFill>
              <a:schemeClr val="dk2"/>
            </a:solidFill>
            <a:prstDash val="solid"/>
            <a:round/>
            <a:headEnd len="sm" w="sm" type="none"/>
            <a:tailEnd len="sm" w="sm" type="none"/>
          </a:ln>
        </p:spPr>
      </p:cxnSp>
      <p:pic>
        <p:nvPicPr>
          <p:cNvPr descr="Long shot of a building&#10;&#10;AI-generated content may be incorrect." id="262" name="Google Shape;262;g271b85c4be4_0_0"/>
          <p:cNvPicPr preferRelativeResize="0"/>
          <p:nvPr/>
        </p:nvPicPr>
        <p:blipFill rotWithShape="1">
          <a:blip r:embed="rId13">
            <a:alphaModFix/>
          </a:blip>
          <a:srcRect b="0" l="0" r="0" t="0"/>
          <a:stretch/>
        </p:blipFill>
        <p:spPr>
          <a:xfrm>
            <a:off x="4008073" y="4084626"/>
            <a:ext cx="1191302" cy="1049817"/>
          </a:xfrm>
          <a:prstGeom prst="rect">
            <a:avLst/>
          </a:prstGeom>
          <a:noFill/>
          <a:ln>
            <a:noFill/>
          </a:ln>
        </p:spPr>
      </p:pic>
      <p:sp>
        <p:nvSpPr>
          <p:cNvPr id="263" name="Google Shape;263;g271b85c4be4_0_0"/>
          <p:cNvSpPr txBox="1"/>
          <p:nvPr/>
        </p:nvSpPr>
        <p:spPr>
          <a:xfrm>
            <a:off x="5360141" y="4081715"/>
            <a:ext cx="11289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RICHMOND, BC</a:t>
            </a:r>
            <a:endParaRPr b="1" i="0" sz="700" u="none" cap="none" strike="noStrike">
              <a:solidFill>
                <a:schemeClr val="lt1"/>
              </a:solidFill>
              <a:latin typeface="Arial"/>
              <a:ea typeface="Arial"/>
              <a:cs typeface="Arial"/>
              <a:sym typeface="Arial"/>
            </a:endParaRPr>
          </a:p>
        </p:txBody>
      </p:sp>
      <p:sp>
        <p:nvSpPr>
          <p:cNvPr id="264" name="Google Shape;264;g271b85c4be4_0_0"/>
          <p:cNvSpPr txBox="1"/>
          <p:nvPr/>
        </p:nvSpPr>
        <p:spPr>
          <a:xfrm>
            <a:off x="5356990" y="4384335"/>
            <a:ext cx="3220800" cy="22705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rgbClr val="000000"/>
              </a:buClr>
              <a:buSzPts val="1500"/>
              <a:buFont typeface="Arial"/>
              <a:buNone/>
            </a:pPr>
            <a:r>
              <a:rPr b="0" i="0" lang="en-US" sz="1200" u="none" cap="none" strike="noStrike">
                <a:solidFill>
                  <a:srgbClr val="0C213E"/>
                </a:solidFill>
                <a:latin typeface="Montserrat SemiBold"/>
                <a:ea typeface="Montserrat SemiBold"/>
                <a:cs typeface="Montserrat SemiBold"/>
                <a:sym typeface="Montserrat SemiBold"/>
              </a:rPr>
              <a:t>14271 - 14273 Knox Way</a:t>
            </a:r>
            <a:endParaRPr b="0" i="0" sz="1200" u="none" cap="none" strike="noStrike">
              <a:solidFill>
                <a:srgbClr val="000000"/>
              </a:solidFill>
              <a:latin typeface="Montserrat SemiBold"/>
              <a:ea typeface="Montserrat SemiBold"/>
              <a:cs typeface="Montserrat SemiBold"/>
              <a:sym typeface="Montserrat SemiBold"/>
            </a:endParaRPr>
          </a:p>
        </p:txBody>
      </p:sp>
      <p:pic>
        <p:nvPicPr>
          <p:cNvPr id="265" name="Google Shape;265;g271b85c4be4_0_0">
            <a:hlinkClick r:id="rId14"/>
          </p:cNvPr>
          <p:cNvPicPr preferRelativeResize="0"/>
          <p:nvPr/>
        </p:nvPicPr>
        <p:blipFill rotWithShape="1">
          <a:blip r:embed="rId8">
            <a:alphaModFix/>
          </a:blip>
          <a:srcRect b="0" l="0" r="0" t="0"/>
          <a:stretch/>
        </p:blipFill>
        <p:spPr>
          <a:xfrm>
            <a:off x="5367068" y="4682532"/>
            <a:ext cx="1042545" cy="200100"/>
          </a:xfrm>
          <a:prstGeom prst="rect">
            <a:avLst/>
          </a:prstGeom>
          <a:noFill/>
          <a:ln>
            <a:noFill/>
          </a:ln>
        </p:spPr>
      </p:pic>
      <p:pic>
        <p:nvPicPr>
          <p:cNvPr id="266" name="Google Shape;266;g271b85c4be4_0_0"/>
          <p:cNvPicPr preferRelativeResize="0"/>
          <p:nvPr>
            <p:ph idx="6" type="pic"/>
          </p:nvPr>
        </p:nvPicPr>
        <p:blipFill rotWithShape="1">
          <a:blip r:embed="rId15">
            <a:alphaModFix/>
          </a:blip>
          <a:srcRect b="0" l="9343" r="9343" t="0"/>
          <a:stretch/>
        </p:blipFill>
        <p:spPr>
          <a:xfrm>
            <a:off x="4008075" y="5514995"/>
            <a:ext cx="1191299" cy="1035242"/>
          </a:xfrm>
          <a:prstGeom prst="rect">
            <a:avLst/>
          </a:prstGeom>
          <a:noFill/>
          <a:ln cap="flat" cmpd="sng" w="9525">
            <a:solidFill>
              <a:schemeClr val="lt1"/>
            </a:solidFill>
            <a:prstDash val="solid"/>
            <a:round/>
            <a:headEnd len="sm" w="sm" type="none"/>
            <a:tailEnd len="sm" w="sm" type="none"/>
          </a:ln>
        </p:spPr>
      </p:pic>
      <p:sp>
        <p:nvSpPr>
          <p:cNvPr id="267" name="Google Shape;267;g271b85c4be4_0_0"/>
          <p:cNvSpPr txBox="1"/>
          <p:nvPr/>
        </p:nvSpPr>
        <p:spPr>
          <a:xfrm>
            <a:off x="5358475" y="5513516"/>
            <a:ext cx="1154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chemeClr val="lt1"/>
                </a:solidFill>
                <a:latin typeface="Arial"/>
                <a:ea typeface="Arial"/>
                <a:cs typeface="Arial"/>
                <a:sym typeface="Arial"/>
              </a:rPr>
              <a:t>BURNABY, BC</a:t>
            </a:r>
            <a:endParaRPr b="1" i="0" sz="700" u="none" cap="none" strike="noStrike">
              <a:solidFill>
                <a:schemeClr val="lt1"/>
              </a:solidFill>
              <a:latin typeface="Arial"/>
              <a:ea typeface="Arial"/>
              <a:cs typeface="Arial"/>
              <a:sym typeface="Arial"/>
            </a:endParaRPr>
          </a:p>
        </p:txBody>
      </p:sp>
      <p:sp>
        <p:nvSpPr>
          <p:cNvPr id="268" name="Google Shape;268;g271b85c4be4_0_0"/>
          <p:cNvSpPr txBox="1"/>
          <p:nvPr/>
        </p:nvSpPr>
        <p:spPr>
          <a:xfrm>
            <a:off x="5357000" y="5840124"/>
            <a:ext cx="1725000" cy="410100"/>
          </a:xfrm>
          <a:prstGeom prst="rect">
            <a:avLst/>
          </a:prstGeom>
          <a:noFill/>
          <a:ln>
            <a:noFill/>
          </a:ln>
        </p:spPr>
        <p:txBody>
          <a:bodyPr anchorCtr="0" anchor="t" bIns="0" lIns="0" spcFirstLastPara="1" rIns="0" wrap="square" tIns="12700">
            <a:spAutoFit/>
          </a:bodyPr>
          <a:lstStyle/>
          <a:p>
            <a:pPr indent="0" lvl="0" marL="0" marR="0" rtl="0" algn="l">
              <a:lnSpc>
                <a:spcPct val="115000"/>
              </a:lnSpc>
              <a:spcBef>
                <a:spcPts val="0"/>
              </a:spcBef>
              <a:spcAft>
                <a:spcPts val="0"/>
              </a:spcAft>
              <a:buClr>
                <a:schemeClr val="dk1"/>
              </a:buClr>
              <a:buSzPts val="1100"/>
              <a:buFont typeface="Arial"/>
              <a:buNone/>
            </a:pPr>
            <a:r>
              <a:rPr b="0" i="0" lang="en-US" sz="1200" u="none" cap="none" strike="noStrike">
                <a:solidFill>
                  <a:srgbClr val="001F38"/>
                </a:solidFill>
                <a:latin typeface="Montserrat SemiBold"/>
                <a:ea typeface="Montserrat SemiBold"/>
                <a:cs typeface="Montserrat SemiBold"/>
                <a:sym typeface="Montserrat SemiBold"/>
              </a:rPr>
              <a:t>7950 Winston Street</a:t>
            </a:r>
            <a:endParaRPr b="0" i="0" sz="1200" u="none" cap="none" strike="noStrike">
              <a:solidFill>
                <a:srgbClr val="001F38"/>
              </a:solidFill>
              <a:latin typeface="Montserrat SemiBold"/>
              <a:ea typeface="Montserrat SemiBold"/>
              <a:cs typeface="Montserrat SemiBold"/>
              <a:sym typeface="Montserrat SemiBold"/>
            </a:endParaRPr>
          </a:p>
          <a:p>
            <a:pPr indent="0" lvl="0" marL="12700" marR="5080" rtl="0" algn="l">
              <a:lnSpc>
                <a:spcPct val="100000"/>
              </a:lnSpc>
              <a:spcBef>
                <a:spcPts val="0"/>
              </a:spcBef>
              <a:spcAft>
                <a:spcPts val="0"/>
              </a:spcAft>
              <a:buClr>
                <a:srgbClr val="000000"/>
              </a:buClr>
              <a:buSzPts val="1500"/>
              <a:buFont typeface="Arial"/>
              <a:buNone/>
            </a:pPr>
            <a:r>
              <a:t/>
            </a:r>
            <a:endParaRPr b="0" i="0" sz="1200" u="none" cap="none" strike="noStrike">
              <a:solidFill>
                <a:srgbClr val="001F38"/>
              </a:solidFill>
              <a:latin typeface="Montserrat SemiBold"/>
              <a:ea typeface="Montserrat SemiBold"/>
              <a:cs typeface="Montserrat SemiBold"/>
              <a:sym typeface="Montserrat SemiBold"/>
            </a:endParaRPr>
          </a:p>
        </p:txBody>
      </p:sp>
      <p:pic>
        <p:nvPicPr>
          <p:cNvPr id="269" name="Google Shape;269;g271b85c4be4_0_0">
            <a:hlinkClick r:id="rId16"/>
          </p:cNvPr>
          <p:cNvPicPr preferRelativeResize="0"/>
          <p:nvPr/>
        </p:nvPicPr>
        <p:blipFill rotWithShape="1">
          <a:blip r:embed="rId8">
            <a:alphaModFix/>
          </a:blip>
          <a:srcRect b="0" l="0" r="0" t="0"/>
          <a:stretch/>
        </p:blipFill>
        <p:spPr>
          <a:xfrm>
            <a:off x="5358459" y="6116826"/>
            <a:ext cx="1042545" cy="200100"/>
          </a:xfrm>
          <a:prstGeom prst="rect">
            <a:avLst/>
          </a:prstGeom>
          <a:noFill/>
          <a:ln>
            <a:noFill/>
          </a:ln>
        </p:spPr>
      </p:pic>
      <p:sp>
        <p:nvSpPr>
          <p:cNvPr id="270" name="Google Shape;270;g271b85c4be4_0_0"/>
          <p:cNvSpPr/>
          <p:nvPr/>
        </p:nvSpPr>
        <p:spPr>
          <a:xfrm>
            <a:off x="352800" y="5450238"/>
            <a:ext cx="3381000" cy="1104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271" name="Google Shape;271;g271b85c4be4_0_0"/>
          <p:cNvPicPr preferRelativeResize="0"/>
          <p:nvPr>
            <p:ph idx="7" type="pic"/>
          </p:nvPr>
        </p:nvPicPr>
        <p:blipFill rotWithShape="1">
          <a:blip r:embed="rId17">
            <a:alphaModFix/>
          </a:blip>
          <a:srcRect b="0" l="6844" r="6853" t="0"/>
          <a:stretch/>
        </p:blipFill>
        <p:spPr>
          <a:xfrm>
            <a:off x="389150" y="5542225"/>
            <a:ext cx="1258355" cy="1003200"/>
          </a:xfrm>
          <a:prstGeom prst="rect">
            <a:avLst/>
          </a:prstGeom>
          <a:noFill/>
          <a:ln cap="flat" cmpd="sng" w="9525">
            <a:solidFill>
              <a:srgbClr val="FFFFFF"/>
            </a:solidFill>
            <a:prstDash val="solid"/>
            <a:round/>
            <a:headEnd len="sm" w="sm" type="none"/>
            <a:tailEnd len="sm" w="sm" type="none"/>
          </a:ln>
        </p:spPr>
      </p:pic>
      <p:sp>
        <p:nvSpPr>
          <p:cNvPr id="272" name="Google Shape;272;g271b85c4be4_0_0"/>
          <p:cNvSpPr txBox="1"/>
          <p:nvPr/>
        </p:nvSpPr>
        <p:spPr>
          <a:xfrm>
            <a:off x="1753862" y="5797543"/>
            <a:ext cx="2317800" cy="1974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200" u="none" cap="none" strike="noStrike">
                <a:solidFill>
                  <a:srgbClr val="0C213E"/>
                </a:solidFill>
                <a:latin typeface="Montserrat SemiBold"/>
                <a:ea typeface="Montserrat SemiBold"/>
                <a:cs typeface="Montserrat SemiBold"/>
                <a:sym typeface="Montserrat SemiBold"/>
              </a:rPr>
              <a:t>1750 Coast Meridian</a:t>
            </a:r>
            <a:endParaRPr b="0" i="0" sz="1200" u="none" cap="none" strike="noStrike">
              <a:solidFill>
                <a:srgbClr val="000000"/>
              </a:solidFill>
              <a:latin typeface="Montserrat SemiBold"/>
              <a:ea typeface="Montserrat SemiBold"/>
              <a:cs typeface="Montserrat SemiBold"/>
              <a:sym typeface="Montserrat SemiBold"/>
            </a:endParaRPr>
          </a:p>
        </p:txBody>
      </p:sp>
      <p:sp>
        <p:nvSpPr>
          <p:cNvPr id="273" name="Google Shape;273;g271b85c4be4_0_0"/>
          <p:cNvSpPr txBox="1"/>
          <p:nvPr/>
        </p:nvSpPr>
        <p:spPr>
          <a:xfrm>
            <a:off x="1752650" y="5501363"/>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rgbClr val="FFFFFF"/>
                </a:solidFill>
                <a:latin typeface="Arial"/>
                <a:ea typeface="Arial"/>
                <a:cs typeface="Arial"/>
                <a:sym typeface="Arial"/>
              </a:rPr>
              <a:t>PORT COQUITLAM, BC</a:t>
            </a:r>
            <a:endParaRPr b="1" i="0" sz="700" u="none" cap="none" strike="noStrike">
              <a:solidFill>
                <a:srgbClr val="FFFFFF"/>
              </a:solidFill>
              <a:latin typeface="Arial"/>
              <a:ea typeface="Arial"/>
              <a:cs typeface="Arial"/>
              <a:sym typeface="Arial"/>
            </a:endParaRPr>
          </a:p>
        </p:txBody>
      </p:sp>
      <p:pic>
        <p:nvPicPr>
          <p:cNvPr id="274" name="Google Shape;274;g271b85c4be4_0_0">
            <a:hlinkClick r:id="rId18"/>
          </p:cNvPr>
          <p:cNvPicPr preferRelativeResize="0"/>
          <p:nvPr/>
        </p:nvPicPr>
        <p:blipFill rotWithShape="1">
          <a:blip r:embed="rId8">
            <a:alphaModFix/>
          </a:blip>
          <a:srcRect b="0" l="0" r="0" t="0"/>
          <a:stretch/>
        </p:blipFill>
        <p:spPr>
          <a:xfrm>
            <a:off x="1833204" y="6091013"/>
            <a:ext cx="1042545" cy="200100"/>
          </a:xfrm>
          <a:prstGeom prst="rect">
            <a:avLst/>
          </a:prstGeom>
          <a:noFill/>
          <a:ln>
            <a:noFill/>
          </a:ln>
        </p:spPr>
      </p:pic>
      <p:cxnSp>
        <p:nvCxnSpPr>
          <p:cNvPr id="275" name="Google Shape;275;g271b85c4be4_0_0"/>
          <p:cNvCxnSpPr/>
          <p:nvPr/>
        </p:nvCxnSpPr>
        <p:spPr>
          <a:xfrm>
            <a:off x="399025" y="6752888"/>
            <a:ext cx="6909900" cy="0"/>
          </a:xfrm>
          <a:prstGeom prst="straightConnector1">
            <a:avLst/>
          </a:prstGeom>
          <a:noFill/>
          <a:ln cap="flat" cmpd="sng" w="9525">
            <a:solidFill>
              <a:schemeClr val="dk2"/>
            </a:solidFill>
            <a:prstDash val="solid"/>
            <a:round/>
            <a:headEnd len="sm" w="sm" type="none"/>
            <a:tailEnd len="sm" w="sm" type="none"/>
          </a:ln>
        </p:spPr>
      </p:cxnSp>
      <p:sp>
        <p:nvSpPr>
          <p:cNvPr id="276" name="Google Shape;276;g271b85c4be4_0_0"/>
          <p:cNvSpPr txBox="1"/>
          <p:nvPr/>
        </p:nvSpPr>
        <p:spPr>
          <a:xfrm>
            <a:off x="1801182" y="1321392"/>
            <a:ext cx="2317800" cy="197400"/>
          </a:xfrm>
          <a:prstGeom prst="rect">
            <a:avLst/>
          </a:prstGeom>
          <a:noFill/>
          <a:ln>
            <a:noFill/>
          </a:ln>
        </p:spPr>
        <p:txBody>
          <a:bodyPr anchorCtr="0" anchor="t" bIns="0" lIns="0" spcFirstLastPara="1" rIns="0" wrap="square" tIns="12700">
            <a:spAutoFit/>
          </a:bodyPr>
          <a:lstStyle/>
          <a:p>
            <a:pPr indent="0" lvl="0" marL="12700" marR="0" rtl="0" algn="l">
              <a:lnSpc>
                <a:spcPct val="115625"/>
              </a:lnSpc>
              <a:spcBef>
                <a:spcPts val="0"/>
              </a:spcBef>
              <a:spcAft>
                <a:spcPts val="0"/>
              </a:spcAft>
              <a:buClr>
                <a:srgbClr val="000000"/>
              </a:buClr>
              <a:buSzPts val="1500"/>
              <a:buFont typeface="Arial"/>
              <a:buNone/>
            </a:pPr>
            <a:r>
              <a:rPr b="0" i="0" lang="en-US" sz="1200" u="none" cap="none" strike="noStrike">
                <a:solidFill>
                  <a:srgbClr val="0C213E"/>
                </a:solidFill>
                <a:latin typeface="Montserrat SemiBold"/>
                <a:ea typeface="Montserrat SemiBold"/>
                <a:cs typeface="Montserrat SemiBold"/>
                <a:sym typeface="Montserrat SemiBold"/>
              </a:rPr>
              <a:t>5150 S</a:t>
            </a:r>
            <a:r>
              <a:rPr lang="en-US" sz="1200">
                <a:solidFill>
                  <a:srgbClr val="0C213E"/>
                </a:solidFill>
                <a:latin typeface="Montserrat SemiBold"/>
                <a:ea typeface="Montserrat SemiBold"/>
                <a:cs typeface="Montserrat SemiBold"/>
                <a:sym typeface="Montserrat SemiBold"/>
              </a:rPr>
              <a:t>till Creek</a:t>
            </a:r>
            <a:endParaRPr b="0" i="0" sz="1200" u="none" cap="none" strike="noStrike">
              <a:solidFill>
                <a:srgbClr val="000000"/>
              </a:solidFill>
              <a:latin typeface="Montserrat SemiBold"/>
              <a:ea typeface="Montserrat SemiBold"/>
              <a:cs typeface="Montserrat SemiBold"/>
              <a:sym typeface="Montserrat SemiBold"/>
            </a:endParaRPr>
          </a:p>
        </p:txBody>
      </p:sp>
      <p:pic>
        <p:nvPicPr>
          <p:cNvPr id="277" name="Google Shape;277;g271b85c4be4_0_0"/>
          <p:cNvPicPr preferRelativeResize="0"/>
          <p:nvPr/>
        </p:nvPicPr>
        <p:blipFill rotWithShape="1">
          <a:blip r:embed="rId19">
            <a:alphaModFix/>
          </a:blip>
          <a:srcRect b="0" l="0" r="0" t="0"/>
          <a:stretch/>
        </p:blipFill>
        <p:spPr>
          <a:xfrm>
            <a:off x="438495" y="936937"/>
            <a:ext cx="1258348" cy="1003202"/>
          </a:xfrm>
          <a:prstGeom prst="rect">
            <a:avLst/>
          </a:prstGeom>
          <a:noFill/>
          <a:ln>
            <a:noFill/>
          </a:ln>
        </p:spPr>
      </p:pic>
      <p:sp>
        <p:nvSpPr>
          <p:cNvPr id="278" name="Google Shape;278;g271b85c4be4_0_0"/>
          <p:cNvSpPr txBox="1"/>
          <p:nvPr/>
        </p:nvSpPr>
        <p:spPr>
          <a:xfrm>
            <a:off x="1880520" y="1042514"/>
            <a:ext cx="12084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rgbClr val="FFFFFF"/>
                </a:solidFill>
                <a:latin typeface="Arial"/>
                <a:ea typeface="Arial"/>
                <a:cs typeface="Arial"/>
                <a:sym typeface="Arial"/>
              </a:rPr>
              <a:t>BURNABY, BC</a:t>
            </a:r>
            <a:endParaRPr b="1" i="0" sz="700" u="none" cap="none" strike="noStrike">
              <a:solidFill>
                <a:srgbClr val="FFFFFF"/>
              </a:solidFill>
              <a:latin typeface="Arial"/>
              <a:ea typeface="Arial"/>
              <a:cs typeface="Arial"/>
              <a:sym typeface="Arial"/>
            </a:endParaRPr>
          </a:p>
        </p:txBody>
      </p:sp>
      <p:pic>
        <p:nvPicPr>
          <p:cNvPr id="279" name="Google Shape;279;g271b85c4be4_0_0">
            <a:hlinkClick r:id="rId20"/>
          </p:cNvPr>
          <p:cNvPicPr preferRelativeResize="0"/>
          <p:nvPr/>
        </p:nvPicPr>
        <p:blipFill rotWithShape="1">
          <a:blip r:embed="rId8">
            <a:alphaModFix/>
          </a:blip>
          <a:srcRect b="0" l="0" r="0" t="0"/>
          <a:stretch/>
        </p:blipFill>
        <p:spPr>
          <a:xfrm>
            <a:off x="1963450" y="1597552"/>
            <a:ext cx="1042545" cy="200100"/>
          </a:xfrm>
          <a:prstGeom prst="rect">
            <a:avLst/>
          </a:prstGeom>
          <a:noFill/>
          <a:ln>
            <a:noFill/>
          </a:ln>
        </p:spPr>
      </p:pic>
      <p:pic>
        <p:nvPicPr>
          <p:cNvPr id="280" name="Google Shape;280;g271b85c4be4_0_0"/>
          <p:cNvPicPr preferRelativeResize="0"/>
          <p:nvPr>
            <p:ph idx="8" type="pic"/>
          </p:nvPr>
        </p:nvPicPr>
        <p:blipFill rotWithShape="1">
          <a:blip r:embed="rId21">
            <a:alphaModFix/>
          </a:blip>
          <a:srcRect b="0" l="8658" r="8650" t="0"/>
          <a:stretch/>
        </p:blipFill>
        <p:spPr>
          <a:xfrm>
            <a:off x="399025" y="7127875"/>
            <a:ext cx="1258348" cy="1014260"/>
          </a:xfrm>
          <a:prstGeom prst="rect">
            <a:avLst/>
          </a:prstGeom>
          <a:noFill/>
          <a:ln cap="flat" cmpd="sng" w="9525">
            <a:solidFill>
              <a:srgbClr val="FFFFFF"/>
            </a:solidFill>
            <a:prstDash val="solid"/>
            <a:round/>
            <a:headEnd len="sm" w="sm" type="none"/>
            <a:tailEnd len="sm" w="sm" type="none"/>
          </a:ln>
        </p:spPr>
      </p:pic>
      <p:sp>
        <p:nvSpPr>
          <p:cNvPr id="281" name="Google Shape;281;g271b85c4be4_0_0"/>
          <p:cNvSpPr txBox="1"/>
          <p:nvPr/>
        </p:nvSpPr>
        <p:spPr>
          <a:xfrm>
            <a:off x="1864698" y="7187555"/>
            <a:ext cx="941700" cy="200100"/>
          </a:xfrm>
          <a:prstGeom prst="rect">
            <a:avLst/>
          </a:prstGeom>
          <a:solidFill>
            <a:srgbClr val="00AEEF"/>
          </a:solidFill>
          <a:ln>
            <a:noFill/>
          </a:ln>
        </p:spPr>
        <p:txBody>
          <a:bodyPr anchorCtr="0" anchor="t" bIns="45700" lIns="45700" spcFirstLastPara="1" rIns="45700" wrap="square" tIns="45700">
            <a:spAutoFit/>
          </a:bodyPr>
          <a:lstStyle/>
          <a:p>
            <a:pPr indent="0" lvl="0" marL="12700" marR="0" rtl="0" algn="ctr">
              <a:lnSpc>
                <a:spcPct val="112222"/>
              </a:lnSpc>
              <a:spcBef>
                <a:spcPts val="0"/>
              </a:spcBef>
              <a:spcAft>
                <a:spcPts val="0"/>
              </a:spcAft>
              <a:buClr>
                <a:srgbClr val="000000"/>
              </a:buClr>
              <a:buSzPts val="700"/>
              <a:buFont typeface="Arial"/>
              <a:buNone/>
            </a:pPr>
            <a:r>
              <a:rPr b="1" i="0" lang="en-US" sz="700" u="none" cap="none" strike="noStrike">
                <a:solidFill>
                  <a:srgbClr val="FFFFFF"/>
                </a:solidFill>
                <a:latin typeface="Arial"/>
                <a:ea typeface="Arial"/>
                <a:cs typeface="Arial"/>
                <a:sym typeface="Arial"/>
              </a:rPr>
              <a:t>COQUITLAM, BC</a:t>
            </a:r>
            <a:endParaRPr b="1" i="0" sz="700" u="none" cap="none" strike="noStrike">
              <a:solidFill>
                <a:srgbClr val="FFFFFF"/>
              </a:solidFill>
              <a:latin typeface="Arial"/>
              <a:ea typeface="Arial"/>
              <a:cs typeface="Arial"/>
              <a:sym typeface="Arial"/>
            </a:endParaRPr>
          </a:p>
        </p:txBody>
      </p:sp>
      <p:pic>
        <p:nvPicPr>
          <p:cNvPr id="282" name="Google Shape;282;g271b85c4be4_0_0">
            <a:hlinkClick r:id="rId22"/>
          </p:cNvPr>
          <p:cNvPicPr preferRelativeResize="0"/>
          <p:nvPr/>
        </p:nvPicPr>
        <p:blipFill rotWithShape="1">
          <a:blip r:embed="rId8">
            <a:alphaModFix/>
          </a:blip>
          <a:srcRect b="0" l="0" r="0" t="0"/>
          <a:stretch/>
        </p:blipFill>
        <p:spPr>
          <a:xfrm>
            <a:off x="1835579" y="7883886"/>
            <a:ext cx="1042545" cy="200100"/>
          </a:xfrm>
          <a:prstGeom prst="rect">
            <a:avLst/>
          </a:prstGeom>
          <a:noFill/>
          <a:ln>
            <a:noFill/>
          </a:ln>
        </p:spPr>
      </p:pic>
      <p:sp>
        <p:nvSpPr>
          <p:cNvPr id="283" name="Google Shape;283;g271b85c4be4_0_0"/>
          <p:cNvSpPr txBox="1"/>
          <p:nvPr/>
        </p:nvSpPr>
        <p:spPr>
          <a:xfrm>
            <a:off x="1880523" y="7525594"/>
            <a:ext cx="3220800" cy="197400"/>
          </a:xfrm>
          <a:prstGeom prst="rect">
            <a:avLst/>
          </a:prstGeom>
          <a:noFill/>
          <a:ln>
            <a:noFill/>
          </a:ln>
        </p:spPr>
        <p:txBody>
          <a:bodyPr anchorCtr="0" anchor="t" bIns="0" lIns="0" spcFirstLastPara="1" rIns="0" wrap="square" tIns="12700">
            <a:spAutoFit/>
          </a:bodyPr>
          <a:lstStyle/>
          <a:p>
            <a:pPr indent="0" lvl="0" marL="0" marR="0" rtl="0" algn="l">
              <a:lnSpc>
                <a:spcPct val="115625"/>
              </a:lnSpc>
              <a:spcBef>
                <a:spcPts val="0"/>
              </a:spcBef>
              <a:spcAft>
                <a:spcPts val="0"/>
              </a:spcAft>
              <a:buClr>
                <a:srgbClr val="000000"/>
              </a:buClr>
              <a:buSzPts val="1500"/>
              <a:buFont typeface="Arial"/>
              <a:buNone/>
            </a:pPr>
            <a:r>
              <a:rPr b="0" i="0" lang="en-US" sz="1200" u="none" cap="none" strike="noStrike">
                <a:solidFill>
                  <a:srgbClr val="0C213E"/>
                </a:solidFill>
                <a:latin typeface="Montserrat SemiBold"/>
                <a:ea typeface="Montserrat SemiBold"/>
                <a:cs typeface="Montserrat SemiBold"/>
                <a:sym typeface="Montserrat SemiBold"/>
              </a:rPr>
              <a:t>81 Golden Drive</a:t>
            </a:r>
            <a:endParaRPr b="0" i="0" sz="1200" u="none" cap="none" strike="noStrike">
              <a:solidFill>
                <a:srgbClr val="000000"/>
              </a:solidFill>
              <a:latin typeface="Montserrat SemiBold"/>
              <a:ea typeface="Montserrat SemiBold"/>
              <a:cs typeface="Montserrat SemiBold"/>
              <a:sym typeface="Montserra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7" name="Shape 287"/>
        <p:cNvGrpSpPr/>
        <p:nvPr/>
      </p:nvGrpSpPr>
      <p:grpSpPr>
        <a:xfrm>
          <a:off x="0" y="0"/>
          <a:ext cx="0" cy="0"/>
          <a:chOff x="0" y="0"/>
          <a:chExt cx="0" cy="0"/>
        </a:xfrm>
      </p:grpSpPr>
      <p:sp>
        <p:nvSpPr>
          <p:cNvPr id="288" name="Google Shape;288;p8"/>
          <p:cNvSpPr/>
          <p:nvPr/>
        </p:nvSpPr>
        <p:spPr>
          <a:xfrm>
            <a:off x="0" y="0"/>
            <a:ext cx="7772400" cy="10058400"/>
          </a:xfrm>
          <a:custGeom>
            <a:rect b="b" l="l" r="r" t="t"/>
            <a:pathLst>
              <a:path extrusionOk="0" h="10058400" w="7772400">
                <a:moveTo>
                  <a:pt x="7772400" y="0"/>
                </a:moveTo>
                <a:lnTo>
                  <a:pt x="0" y="0"/>
                </a:lnTo>
                <a:lnTo>
                  <a:pt x="0" y="10058400"/>
                </a:lnTo>
                <a:lnTo>
                  <a:pt x="7772400" y="10058400"/>
                </a:lnTo>
                <a:lnTo>
                  <a:pt x="7772400" y="0"/>
                </a:lnTo>
                <a:close/>
              </a:path>
            </a:pathLst>
          </a:custGeom>
          <a:solidFill>
            <a:srgbClr val="001F3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9" name="Google Shape;289;p8"/>
          <p:cNvPicPr preferRelativeResize="0"/>
          <p:nvPr/>
        </p:nvPicPr>
        <p:blipFill rotWithShape="1">
          <a:blip r:embed="rId3">
            <a:alphaModFix/>
          </a:blip>
          <a:srcRect b="0" l="0" r="0" t="0"/>
          <a:stretch/>
        </p:blipFill>
        <p:spPr>
          <a:xfrm>
            <a:off x="4351282" y="7252298"/>
            <a:ext cx="181990" cy="77241"/>
          </a:xfrm>
          <a:prstGeom prst="rect">
            <a:avLst/>
          </a:prstGeom>
          <a:noFill/>
          <a:ln>
            <a:noFill/>
          </a:ln>
        </p:spPr>
      </p:pic>
      <p:grpSp>
        <p:nvGrpSpPr>
          <p:cNvPr id="290" name="Google Shape;290;p8"/>
          <p:cNvGrpSpPr/>
          <p:nvPr/>
        </p:nvGrpSpPr>
        <p:grpSpPr>
          <a:xfrm>
            <a:off x="3021335" y="7380276"/>
            <a:ext cx="1472632" cy="372811"/>
            <a:chOff x="3021335" y="4170451"/>
            <a:chExt cx="1472632" cy="372811"/>
          </a:xfrm>
        </p:grpSpPr>
        <p:sp>
          <p:nvSpPr>
            <p:cNvPr id="291" name="Google Shape;291;p8"/>
            <p:cNvSpPr/>
            <p:nvPr/>
          </p:nvSpPr>
          <p:spPr>
            <a:xfrm>
              <a:off x="3591420" y="4170451"/>
              <a:ext cx="894080" cy="279400"/>
            </a:xfrm>
            <a:custGeom>
              <a:rect b="b" l="l" r="r" t="t"/>
              <a:pathLst>
                <a:path extrusionOk="0" h="279400" w="894079">
                  <a:moveTo>
                    <a:pt x="392557" y="116547"/>
                  </a:moveTo>
                  <a:lnTo>
                    <a:pt x="381850" y="68364"/>
                  </a:lnTo>
                  <a:lnTo>
                    <a:pt x="353961" y="34950"/>
                  </a:lnTo>
                  <a:lnTo>
                    <a:pt x="315302" y="13982"/>
                  </a:lnTo>
                  <a:lnTo>
                    <a:pt x="272249" y="3098"/>
                  </a:lnTo>
                  <a:lnTo>
                    <a:pt x="231190" y="0"/>
                  </a:lnTo>
                  <a:lnTo>
                    <a:pt x="178943" y="4381"/>
                  </a:lnTo>
                  <a:lnTo>
                    <a:pt x="135890" y="15989"/>
                  </a:lnTo>
                  <a:lnTo>
                    <a:pt x="102743" y="32461"/>
                  </a:lnTo>
                  <a:lnTo>
                    <a:pt x="80213" y="51485"/>
                  </a:lnTo>
                  <a:lnTo>
                    <a:pt x="78320" y="51485"/>
                  </a:lnTo>
                  <a:lnTo>
                    <a:pt x="73596" y="6223"/>
                  </a:lnTo>
                  <a:lnTo>
                    <a:pt x="0" y="6223"/>
                  </a:lnTo>
                  <a:lnTo>
                    <a:pt x="1181" y="16840"/>
                  </a:lnTo>
                  <a:lnTo>
                    <a:pt x="2819" y="38722"/>
                  </a:lnTo>
                  <a:lnTo>
                    <a:pt x="3314" y="50190"/>
                  </a:lnTo>
                  <a:lnTo>
                    <a:pt x="30111" y="69557"/>
                  </a:lnTo>
                  <a:lnTo>
                    <a:pt x="49822" y="91376"/>
                  </a:lnTo>
                  <a:lnTo>
                    <a:pt x="62001" y="115417"/>
                  </a:lnTo>
                  <a:lnTo>
                    <a:pt x="66154" y="141465"/>
                  </a:lnTo>
                  <a:lnTo>
                    <a:pt x="61810" y="169202"/>
                  </a:lnTo>
                  <a:lnTo>
                    <a:pt x="49364" y="193890"/>
                  </a:lnTo>
                  <a:lnTo>
                    <a:pt x="29730" y="215607"/>
                  </a:lnTo>
                  <a:lnTo>
                    <a:pt x="3771" y="234429"/>
                  </a:lnTo>
                  <a:lnTo>
                    <a:pt x="3771" y="279387"/>
                  </a:lnTo>
                  <a:lnTo>
                    <a:pt x="86817" y="279387"/>
                  </a:lnTo>
                  <a:lnTo>
                    <a:pt x="86817" y="106934"/>
                  </a:lnTo>
                  <a:lnTo>
                    <a:pt x="88696" y="98437"/>
                  </a:lnTo>
                  <a:lnTo>
                    <a:pt x="132930" y="56362"/>
                  </a:lnTo>
                  <a:lnTo>
                    <a:pt x="203822" y="41300"/>
                  </a:lnTo>
                  <a:lnTo>
                    <a:pt x="253377" y="47739"/>
                  </a:lnTo>
                  <a:lnTo>
                    <a:pt x="286042" y="65201"/>
                  </a:lnTo>
                  <a:lnTo>
                    <a:pt x="304012" y="90944"/>
                  </a:lnTo>
                  <a:lnTo>
                    <a:pt x="309511" y="122199"/>
                  </a:lnTo>
                  <a:lnTo>
                    <a:pt x="309511" y="279387"/>
                  </a:lnTo>
                  <a:lnTo>
                    <a:pt x="392557" y="279387"/>
                  </a:lnTo>
                  <a:lnTo>
                    <a:pt x="392557" y="116547"/>
                  </a:lnTo>
                  <a:close/>
                </a:path>
                <a:path extrusionOk="0" h="279400" w="894079">
                  <a:moveTo>
                    <a:pt x="795680" y="116547"/>
                  </a:moveTo>
                  <a:lnTo>
                    <a:pt x="784974" y="68364"/>
                  </a:lnTo>
                  <a:lnTo>
                    <a:pt x="757085" y="34950"/>
                  </a:lnTo>
                  <a:lnTo>
                    <a:pt x="718426" y="13982"/>
                  </a:lnTo>
                  <a:lnTo>
                    <a:pt x="675373" y="3098"/>
                  </a:lnTo>
                  <a:lnTo>
                    <a:pt x="634314" y="0"/>
                  </a:lnTo>
                  <a:lnTo>
                    <a:pt x="582066" y="4381"/>
                  </a:lnTo>
                  <a:lnTo>
                    <a:pt x="539013" y="15989"/>
                  </a:lnTo>
                  <a:lnTo>
                    <a:pt x="505866" y="32461"/>
                  </a:lnTo>
                  <a:lnTo>
                    <a:pt x="483336" y="51485"/>
                  </a:lnTo>
                  <a:lnTo>
                    <a:pt x="481444" y="51485"/>
                  </a:lnTo>
                  <a:lnTo>
                    <a:pt x="476719" y="6223"/>
                  </a:lnTo>
                  <a:lnTo>
                    <a:pt x="403123" y="6223"/>
                  </a:lnTo>
                  <a:lnTo>
                    <a:pt x="404914" y="23368"/>
                  </a:lnTo>
                  <a:lnTo>
                    <a:pt x="406069" y="41160"/>
                  </a:lnTo>
                  <a:lnTo>
                    <a:pt x="406704" y="60007"/>
                  </a:lnTo>
                  <a:lnTo>
                    <a:pt x="406895" y="80340"/>
                  </a:lnTo>
                  <a:lnTo>
                    <a:pt x="406895" y="279387"/>
                  </a:lnTo>
                  <a:lnTo>
                    <a:pt x="489940" y="279387"/>
                  </a:lnTo>
                  <a:lnTo>
                    <a:pt x="489940" y="106934"/>
                  </a:lnTo>
                  <a:lnTo>
                    <a:pt x="491820" y="98437"/>
                  </a:lnTo>
                  <a:lnTo>
                    <a:pt x="536067" y="56362"/>
                  </a:lnTo>
                  <a:lnTo>
                    <a:pt x="606945" y="41300"/>
                  </a:lnTo>
                  <a:lnTo>
                    <a:pt x="656501" y="47739"/>
                  </a:lnTo>
                  <a:lnTo>
                    <a:pt x="689165" y="65201"/>
                  </a:lnTo>
                  <a:lnTo>
                    <a:pt x="707136" y="90944"/>
                  </a:lnTo>
                  <a:lnTo>
                    <a:pt x="712635" y="122199"/>
                  </a:lnTo>
                  <a:lnTo>
                    <a:pt x="712635" y="279387"/>
                  </a:lnTo>
                  <a:lnTo>
                    <a:pt x="795680" y="279387"/>
                  </a:lnTo>
                  <a:lnTo>
                    <a:pt x="795680" y="116547"/>
                  </a:lnTo>
                  <a:close/>
                </a:path>
                <a:path extrusionOk="0" h="279400" w="894079">
                  <a:moveTo>
                    <a:pt x="893533" y="3771"/>
                  </a:moveTo>
                  <a:lnTo>
                    <a:pt x="809015" y="3771"/>
                  </a:lnTo>
                  <a:lnTo>
                    <a:pt x="809015" y="279374"/>
                  </a:lnTo>
                  <a:lnTo>
                    <a:pt x="893533" y="279374"/>
                  </a:lnTo>
                  <a:lnTo>
                    <a:pt x="893533" y="3771"/>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2" name="Google Shape;292;p8"/>
            <p:cNvPicPr preferRelativeResize="0"/>
            <p:nvPr/>
          </p:nvPicPr>
          <p:blipFill rotWithShape="1">
            <a:blip r:embed="rId4">
              <a:alphaModFix/>
            </a:blip>
            <a:srcRect b="0" l="0" r="0" t="0"/>
            <a:stretch/>
          </p:blipFill>
          <p:spPr>
            <a:xfrm>
              <a:off x="3996569" y="4478327"/>
              <a:ext cx="91439" cy="64935"/>
            </a:xfrm>
            <a:prstGeom prst="rect">
              <a:avLst/>
            </a:prstGeom>
            <a:noFill/>
            <a:ln>
              <a:noFill/>
            </a:ln>
          </p:spPr>
        </p:pic>
        <p:sp>
          <p:nvSpPr>
            <p:cNvPr id="293" name="Google Shape;293;p8"/>
            <p:cNvSpPr/>
            <p:nvPr/>
          </p:nvSpPr>
          <p:spPr>
            <a:xfrm>
              <a:off x="4114457" y="4478324"/>
              <a:ext cx="258445" cy="46990"/>
            </a:xfrm>
            <a:custGeom>
              <a:rect b="b" l="l" r="r" t="t"/>
              <a:pathLst>
                <a:path extrusionOk="0" h="46989" w="258445">
                  <a:moveTo>
                    <a:pt x="49047" y="190"/>
                  </a:moveTo>
                  <a:lnTo>
                    <a:pt x="46024" y="0"/>
                  </a:lnTo>
                  <a:lnTo>
                    <a:pt x="44208" y="0"/>
                  </a:lnTo>
                  <a:lnTo>
                    <a:pt x="35547" y="685"/>
                  </a:lnTo>
                  <a:lnTo>
                    <a:pt x="27774" y="2654"/>
                  </a:lnTo>
                  <a:lnTo>
                    <a:pt x="21399" y="5727"/>
                  </a:lnTo>
                  <a:lnTo>
                    <a:pt x="16954" y="9791"/>
                  </a:lnTo>
                  <a:lnTo>
                    <a:pt x="16344" y="9791"/>
                  </a:lnTo>
                  <a:lnTo>
                    <a:pt x="15532" y="927"/>
                  </a:lnTo>
                  <a:lnTo>
                    <a:pt x="0" y="927"/>
                  </a:lnTo>
                  <a:lnTo>
                    <a:pt x="596" y="5080"/>
                  </a:lnTo>
                  <a:lnTo>
                    <a:pt x="800" y="9601"/>
                  </a:lnTo>
                  <a:lnTo>
                    <a:pt x="800" y="14871"/>
                  </a:lnTo>
                  <a:lnTo>
                    <a:pt x="800" y="45631"/>
                  </a:lnTo>
                  <a:lnTo>
                    <a:pt x="18567" y="45631"/>
                  </a:lnTo>
                  <a:lnTo>
                    <a:pt x="18567" y="20497"/>
                  </a:lnTo>
                  <a:lnTo>
                    <a:pt x="18770" y="19113"/>
                  </a:lnTo>
                  <a:lnTo>
                    <a:pt x="42989" y="7658"/>
                  </a:lnTo>
                  <a:lnTo>
                    <a:pt x="47231" y="7658"/>
                  </a:lnTo>
                  <a:lnTo>
                    <a:pt x="49047" y="7848"/>
                  </a:lnTo>
                  <a:lnTo>
                    <a:pt x="49047" y="190"/>
                  </a:lnTo>
                  <a:close/>
                </a:path>
                <a:path extrusionOk="0" h="46989" w="258445">
                  <a:moveTo>
                    <a:pt x="153212" y="22910"/>
                  </a:moveTo>
                  <a:lnTo>
                    <a:pt x="149809" y="13601"/>
                  </a:lnTo>
                  <a:lnTo>
                    <a:pt x="140220" y="6362"/>
                  </a:lnTo>
                  <a:lnTo>
                    <a:pt x="139369" y="6096"/>
                  </a:lnTo>
                  <a:lnTo>
                    <a:pt x="134988" y="4724"/>
                  </a:lnTo>
                  <a:lnTo>
                    <a:pt x="134988" y="23368"/>
                  </a:lnTo>
                  <a:lnTo>
                    <a:pt x="132791" y="30149"/>
                  </a:lnTo>
                  <a:lnTo>
                    <a:pt x="126568" y="35648"/>
                  </a:lnTo>
                  <a:lnTo>
                    <a:pt x="117157" y="39255"/>
                  </a:lnTo>
                  <a:lnTo>
                    <a:pt x="105371" y="40551"/>
                  </a:lnTo>
                  <a:lnTo>
                    <a:pt x="93446" y="39243"/>
                  </a:lnTo>
                  <a:lnTo>
                    <a:pt x="84124" y="35636"/>
                  </a:lnTo>
                  <a:lnTo>
                    <a:pt x="78066" y="30187"/>
                  </a:lnTo>
                  <a:lnTo>
                    <a:pt x="75984" y="23647"/>
                  </a:lnTo>
                  <a:lnTo>
                    <a:pt x="76022" y="22910"/>
                  </a:lnTo>
                  <a:lnTo>
                    <a:pt x="77635" y="17119"/>
                  </a:lnTo>
                  <a:lnTo>
                    <a:pt x="83032" y="11582"/>
                  </a:lnTo>
                  <a:lnTo>
                    <a:pt x="92329" y="7620"/>
                  </a:lnTo>
                  <a:lnTo>
                    <a:pt x="105765" y="6096"/>
                  </a:lnTo>
                  <a:lnTo>
                    <a:pt x="119202" y="7696"/>
                  </a:lnTo>
                  <a:lnTo>
                    <a:pt x="128282" y="11798"/>
                  </a:lnTo>
                  <a:lnTo>
                    <a:pt x="133426" y="17322"/>
                  </a:lnTo>
                  <a:lnTo>
                    <a:pt x="134962" y="22910"/>
                  </a:lnTo>
                  <a:lnTo>
                    <a:pt x="134988" y="23368"/>
                  </a:lnTo>
                  <a:lnTo>
                    <a:pt x="134988" y="4724"/>
                  </a:lnTo>
                  <a:lnTo>
                    <a:pt x="125361" y="1676"/>
                  </a:lnTo>
                  <a:lnTo>
                    <a:pt x="106172" y="0"/>
                  </a:lnTo>
                  <a:lnTo>
                    <a:pt x="87274" y="1600"/>
                  </a:lnTo>
                  <a:lnTo>
                    <a:pt x="71882" y="6248"/>
                  </a:lnTo>
                  <a:lnTo>
                    <a:pt x="61518" y="13677"/>
                  </a:lnTo>
                  <a:lnTo>
                    <a:pt x="57721" y="23647"/>
                  </a:lnTo>
                  <a:lnTo>
                    <a:pt x="61353" y="33210"/>
                  </a:lnTo>
                  <a:lnTo>
                    <a:pt x="71297" y="40449"/>
                  </a:lnTo>
                  <a:lnTo>
                    <a:pt x="86169" y="45046"/>
                  </a:lnTo>
                  <a:lnTo>
                    <a:pt x="104559" y="46647"/>
                  </a:lnTo>
                  <a:lnTo>
                    <a:pt x="122047" y="45262"/>
                  </a:lnTo>
                  <a:lnTo>
                    <a:pt x="137668" y="40982"/>
                  </a:lnTo>
                  <a:lnTo>
                    <a:pt x="138315" y="40551"/>
                  </a:lnTo>
                  <a:lnTo>
                    <a:pt x="148907" y="33591"/>
                  </a:lnTo>
                  <a:lnTo>
                    <a:pt x="153212" y="22910"/>
                  </a:lnTo>
                  <a:close/>
                </a:path>
                <a:path extrusionOk="0" h="46989" w="258445">
                  <a:moveTo>
                    <a:pt x="258178" y="45631"/>
                  </a:moveTo>
                  <a:lnTo>
                    <a:pt x="257581" y="42125"/>
                  </a:lnTo>
                  <a:lnTo>
                    <a:pt x="257378" y="38061"/>
                  </a:lnTo>
                  <a:lnTo>
                    <a:pt x="257378" y="33350"/>
                  </a:lnTo>
                  <a:lnTo>
                    <a:pt x="257378" y="927"/>
                  </a:lnTo>
                  <a:lnTo>
                    <a:pt x="239610" y="927"/>
                  </a:lnTo>
                  <a:lnTo>
                    <a:pt x="239610" y="29845"/>
                  </a:lnTo>
                  <a:lnTo>
                    <a:pt x="239001" y="31318"/>
                  </a:lnTo>
                  <a:lnTo>
                    <a:pt x="234772" y="36118"/>
                  </a:lnTo>
                  <a:lnTo>
                    <a:pt x="226491" y="39903"/>
                  </a:lnTo>
                  <a:lnTo>
                    <a:pt x="214579" y="39903"/>
                  </a:lnTo>
                  <a:lnTo>
                    <a:pt x="204444" y="38862"/>
                  </a:lnTo>
                  <a:lnTo>
                    <a:pt x="197688" y="35928"/>
                  </a:lnTo>
                  <a:lnTo>
                    <a:pt x="193941" y="31407"/>
                  </a:lnTo>
                  <a:lnTo>
                    <a:pt x="192773" y="25590"/>
                  </a:lnTo>
                  <a:lnTo>
                    <a:pt x="192773" y="927"/>
                  </a:lnTo>
                  <a:lnTo>
                    <a:pt x="175018" y="927"/>
                  </a:lnTo>
                  <a:lnTo>
                    <a:pt x="175018" y="27063"/>
                  </a:lnTo>
                  <a:lnTo>
                    <a:pt x="178130" y="36715"/>
                  </a:lnTo>
                  <a:lnTo>
                    <a:pt x="186118" y="42710"/>
                  </a:lnTo>
                  <a:lnTo>
                    <a:pt x="196989" y="45783"/>
                  </a:lnTo>
                  <a:lnTo>
                    <a:pt x="208724" y="46647"/>
                  </a:lnTo>
                  <a:lnTo>
                    <a:pt x="220472" y="45859"/>
                  </a:lnTo>
                  <a:lnTo>
                    <a:pt x="229717" y="43840"/>
                  </a:lnTo>
                  <a:lnTo>
                    <a:pt x="236550" y="41148"/>
                  </a:lnTo>
                  <a:lnTo>
                    <a:pt x="241020" y="38341"/>
                  </a:lnTo>
                  <a:lnTo>
                    <a:pt x="241427" y="38341"/>
                  </a:lnTo>
                  <a:lnTo>
                    <a:pt x="242443" y="45631"/>
                  </a:lnTo>
                  <a:lnTo>
                    <a:pt x="258178" y="45631"/>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4" name="Google Shape;294;p8"/>
            <p:cNvPicPr preferRelativeResize="0"/>
            <p:nvPr/>
          </p:nvPicPr>
          <p:blipFill rotWithShape="1">
            <a:blip r:embed="rId5">
              <a:alphaModFix/>
            </a:blip>
            <a:srcRect b="0" l="0" r="0" t="0"/>
            <a:stretch/>
          </p:blipFill>
          <p:spPr>
            <a:xfrm>
              <a:off x="4400508" y="4478321"/>
              <a:ext cx="93459" cy="63919"/>
            </a:xfrm>
            <a:prstGeom prst="rect">
              <a:avLst/>
            </a:prstGeom>
            <a:noFill/>
            <a:ln>
              <a:noFill/>
            </a:ln>
          </p:spPr>
        </p:pic>
        <p:sp>
          <p:nvSpPr>
            <p:cNvPr id="295" name="Google Shape;295;p8"/>
            <p:cNvSpPr/>
            <p:nvPr/>
          </p:nvSpPr>
          <p:spPr>
            <a:xfrm>
              <a:off x="3021335" y="4171811"/>
              <a:ext cx="628650" cy="285115"/>
            </a:xfrm>
            <a:custGeom>
              <a:rect b="b" l="l" r="r" t="t"/>
              <a:pathLst>
                <a:path extrusionOk="0" h="285114" w="628650">
                  <a:moveTo>
                    <a:pt x="318706" y="0"/>
                  </a:moveTo>
                  <a:lnTo>
                    <a:pt x="253923" y="2476"/>
                  </a:lnTo>
                  <a:lnTo>
                    <a:pt x="193840" y="9781"/>
                  </a:lnTo>
                  <a:lnTo>
                    <a:pt x="139669" y="21730"/>
                  </a:lnTo>
                  <a:lnTo>
                    <a:pt x="92625" y="38139"/>
                  </a:lnTo>
                  <a:lnTo>
                    <a:pt x="53923" y="58823"/>
                  </a:lnTo>
                  <a:lnTo>
                    <a:pt x="24775" y="83597"/>
                  </a:lnTo>
                  <a:lnTo>
                    <a:pt x="0" y="144678"/>
                  </a:lnTo>
                  <a:lnTo>
                    <a:pt x="6102" y="175426"/>
                  </a:lnTo>
                  <a:lnTo>
                    <a:pt x="51611" y="226870"/>
                  </a:lnTo>
                  <a:lnTo>
                    <a:pt x="88807" y="247051"/>
                  </a:lnTo>
                  <a:lnTo>
                    <a:pt x="134158" y="263196"/>
                  </a:lnTo>
                  <a:lnTo>
                    <a:pt x="186559" y="275046"/>
                  </a:lnTo>
                  <a:lnTo>
                    <a:pt x="244904" y="282345"/>
                  </a:lnTo>
                  <a:lnTo>
                    <a:pt x="308089" y="284835"/>
                  </a:lnTo>
                  <a:lnTo>
                    <a:pt x="366449" y="282752"/>
                  </a:lnTo>
                  <a:lnTo>
                    <a:pt x="423643" y="276401"/>
                  </a:lnTo>
                  <a:lnTo>
                    <a:pt x="477630" y="265630"/>
                  </a:lnTo>
                  <a:lnTo>
                    <a:pt x="526373" y="250288"/>
                  </a:lnTo>
                  <a:lnTo>
                    <a:pt x="531746" y="247688"/>
                  </a:lnTo>
                  <a:lnTo>
                    <a:pt x="313397" y="247688"/>
                  </a:lnTo>
                  <a:lnTo>
                    <a:pt x="249238" y="242527"/>
                  </a:lnTo>
                  <a:lnTo>
                    <a:pt x="195344" y="228017"/>
                  </a:lnTo>
                  <a:lnTo>
                    <a:pt x="154005" y="205615"/>
                  </a:lnTo>
                  <a:lnTo>
                    <a:pt x="127523" y="176789"/>
                  </a:lnTo>
                  <a:lnTo>
                    <a:pt x="118186" y="142989"/>
                  </a:lnTo>
                  <a:lnTo>
                    <a:pt x="125505" y="112095"/>
                  </a:lnTo>
                  <a:lnTo>
                    <a:pt x="148058" y="83363"/>
                  </a:lnTo>
                  <a:lnTo>
                    <a:pt x="186738" y="59496"/>
                  </a:lnTo>
                  <a:lnTo>
                    <a:pt x="242438" y="43194"/>
                  </a:lnTo>
                  <a:lnTo>
                    <a:pt x="316052" y="37160"/>
                  </a:lnTo>
                  <a:lnTo>
                    <a:pt x="538049" y="37160"/>
                  </a:lnTo>
                  <a:lnTo>
                    <a:pt x="497730" y="22383"/>
                  </a:lnTo>
                  <a:lnTo>
                    <a:pt x="444929" y="10185"/>
                  </a:lnTo>
                  <a:lnTo>
                    <a:pt x="385000" y="2605"/>
                  </a:lnTo>
                  <a:lnTo>
                    <a:pt x="318706" y="0"/>
                  </a:lnTo>
                  <a:close/>
                </a:path>
                <a:path extrusionOk="0" h="285114" w="628650">
                  <a:moveTo>
                    <a:pt x="538049" y="37160"/>
                  </a:moveTo>
                  <a:lnTo>
                    <a:pt x="316052" y="37160"/>
                  </a:lnTo>
                  <a:lnTo>
                    <a:pt x="389113" y="43617"/>
                  </a:lnTo>
                  <a:lnTo>
                    <a:pt x="443497" y="60718"/>
                  </a:lnTo>
                  <a:lnTo>
                    <a:pt x="480605" y="85061"/>
                  </a:lnTo>
                  <a:lnTo>
                    <a:pt x="501842" y="113243"/>
                  </a:lnTo>
                  <a:lnTo>
                    <a:pt x="508609" y="141858"/>
                  </a:lnTo>
                  <a:lnTo>
                    <a:pt x="499017" y="176425"/>
                  </a:lnTo>
                  <a:lnTo>
                    <a:pt x="472018" y="205618"/>
                  </a:lnTo>
                  <a:lnTo>
                    <a:pt x="430304" y="228106"/>
                  </a:lnTo>
                  <a:lnTo>
                    <a:pt x="376537" y="242571"/>
                  </a:lnTo>
                  <a:lnTo>
                    <a:pt x="313397" y="247688"/>
                  </a:lnTo>
                  <a:lnTo>
                    <a:pt x="531746" y="247688"/>
                  </a:lnTo>
                  <a:lnTo>
                    <a:pt x="567833" y="230223"/>
                  </a:lnTo>
                  <a:lnTo>
                    <a:pt x="599972" y="205282"/>
                  </a:lnTo>
                  <a:lnTo>
                    <a:pt x="620750" y="175315"/>
                  </a:lnTo>
                  <a:lnTo>
                    <a:pt x="628129" y="140169"/>
                  </a:lnTo>
                  <a:lnTo>
                    <a:pt x="622405" y="110227"/>
                  </a:lnTo>
                  <a:lnTo>
                    <a:pt x="605740" y="83121"/>
                  </a:lnTo>
                  <a:lnTo>
                    <a:pt x="578898" y="59207"/>
                  </a:lnTo>
                  <a:lnTo>
                    <a:pt x="542640" y="38842"/>
                  </a:lnTo>
                  <a:lnTo>
                    <a:pt x="538049" y="3716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6" name="Google Shape;296;p8"/>
          <p:cNvPicPr preferRelativeResize="0"/>
          <p:nvPr/>
        </p:nvPicPr>
        <p:blipFill rotWithShape="1">
          <a:blip r:embed="rId6">
            <a:alphaModFix/>
          </a:blip>
          <a:srcRect b="0" l="0" r="0" t="0"/>
          <a:stretch/>
        </p:blipFill>
        <p:spPr>
          <a:xfrm>
            <a:off x="4556859" y="7250970"/>
            <a:ext cx="79908" cy="79908"/>
          </a:xfrm>
          <a:prstGeom prst="rect">
            <a:avLst/>
          </a:prstGeom>
          <a:noFill/>
          <a:ln>
            <a:noFill/>
          </a:ln>
        </p:spPr>
      </p:pic>
      <p:sp>
        <p:nvSpPr>
          <p:cNvPr id="297" name="Google Shape;297;p8"/>
          <p:cNvSpPr txBox="1"/>
          <p:nvPr/>
        </p:nvSpPr>
        <p:spPr>
          <a:xfrm>
            <a:off x="2858562" y="8839100"/>
            <a:ext cx="2055300" cy="305400"/>
          </a:xfrm>
          <a:prstGeom prst="rect">
            <a:avLst/>
          </a:prstGeom>
          <a:noFill/>
          <a:ln>
            <a:noFill/>
          </a:ln>
        </p:spPr>
        <p:txBody>
          <a:bodyPr anchorCtr="0" anchor="t" bIns="0" lIns="0" spcFirstLastPara="1" rIns="0" wrap="square" tIns="12700">
            <a:spAutoFit/>
          </a:bodyPr>
          <a:lstStyle/>
          <a:p>
            <a:pPr indent="0" lvl="0" marL="12700" marR="0" rtl="0" algn="ctr">
              <a:lnSpc>
                <a:spcPct val="100000"/>
              </a:lnSpc>
              <a:spcBef>
                <a:spcPts val="0"/>
              </a:spcBef>
              <a:spcAft>
                <a:spcPts val="0"/>
              </a:spcAft>
              <a:buClr>
                <a:srgbClr val="000000"/>
              </a:buClr>
              <a:buSzPts val="1900"/>
              <a:buFont typeface="Arial"/>
              <a:buNone/>
            </a:pPr>
            <a:r>
              <a:rPr b="1" i="0" lang="en-US" sz="1900" u="none" cap="none" strike="noStrike">
                <a:solidFill>
                  <a:srgbClr val="FFFFFF"/>
                </a:solidFill>
                <a:uFill>
                  <a:noFill/>
                </a:uFill>
                <a:latin typeface="Arial"/>
                <a:ea typeface="Arial"/>
                <a:cs typeface="Arial"/>
                <a:sym typeface="Arial"/>
                <a:hlinkClick r:id="rId7">
                  <a:extLst>
                    <a:ext uri="{A12FA001-AC4F-418D-AE19-62706E023703}">
                      <ahyp:hlinkClr val="tx"/>
                    </a:ext>
                  </a:extLst>
                </a:hlinkClick>
              </a:rPr>
              <a:t>ONNI.COM</a:t>
            </a:r>
            <a:endParaRPr b="0" i="0" sz="1900" u="none" cap="none" strike="noStrike">
              <a:solidFill>
                <a:srgbClr val="000000"/>
              </a:solidFill>
              <a:latin typeface="Arial"/>
              <a:ea typeface="Arial"/>
              <a:cs typeface="Arial"/>
              <a:sym typeface="Arial"/>
            </a:endParaRPr>
          </a:p>
        </p:txBody>
      </p:sp>
      <p:sp>
        <p:nvSpPr>
          <p:cNvPr id="298" name="Google Shape;298;p8"/>
          <p:cNvSpPr txBox="1"/>
          <p:nvPr/>
        </p:nvSpPr>
        <p:spPr>
          <a:xfrm>
            <a:off x="2948919" y="7949459"/>
            <a:ext cx="1910100" cy="320700"/>
          </a:xfrm>
          <a:prstGeom prst="rect">
            <a:avLst/>
          </a:prstGeom>
          <a:noFill/>
          <a:ln>
            <a:noFill/>
          </a:ln>
        </p:spPr>
        <p:txBody>
          <a:bodyPr anchorCtr="0" anchor="t" bIns="0" lIns="0" spcFirstLastPara="1" rIns="0" wrap="square" tIns="12700">
            <a:spAutoFit/>
          </a:bodyPr>
          <a:lstStyle/>
          <a:p>
            <a:pPr indent="-114935" lvl="0" marL="127000" marR="5080" rtl="0" algn="l">
              <a:lnSpc>
                <a:spcPct val="100000"/>
              </a:lnSpc>
              <a:spcBef>
                <a:spcPts val="0"/>
              </a:spcBef>
              <a:spcAft>
                <a:spcPts val="0"/>
              </a:spcAft>
              <a:buClr>
                <a:srgbClr val="000000"/>
              </a:buClr>
              <a:buSzPts val="1000"/>
              <a:buFont typeface="Arial"/>
              <a:buNone/>
            </a:pPr>
            <a:r>
              <a:rPr b="0" i="0" lang="en-US" sz="1000" u="none" cap="none" strike="noStrike">
                <a:solidFill>
                  <a:srgbClr val="FFFFFF"/>
                </a:solidFill>
                <a:latin typeface="Arial"/>
                <a:ea typeface="Arial"/>
                <a:cs typeface="Arial"/>
                <a:sym typeface="Arial"/>
              </a:rPr>
              <a:t>200 - 1010 SEYMOUR STREET VANCOUVER, BC V6B 3M6</a:t>
            </a:r>
            <a:endParaRPr b="0" i="0" sz="1000" u="none" cap="none" strike="noStrike">
              <a:solidFill>
                <a:srgbClr val="000000"/>
              </a:solidFill>
              <a:latin typeface="Arial"/>
              <a:ea typeface="Arial"/>
              <a:cs typeface="Arial"/>
              <a:sym typeface="Arial"/>
            </a:endParaRPr>
          </a:p>
        </p:txBody>
      </p:sp>
      <p:sp>
        <p:nvSpPr>
          <p:cNvPr id="299" name="Google Shape;299;p8"/>
          <p:cNvSpPr/>
          <p:nvPr/>
        </p:nvSpPr>
        <p:spPr>
          <a:xfrm>
            <a:off x="3672840" y="8584217"/>
            <a:ext cx="426720" cy="0"/>
          </a:xfrm>
          <a:custGeom>
            <a:rect b="b" l="l" r="r" t="t"/>
            <a:pathLst>
              <a:path extrusionOk="0" h="120000" w="426720">
                <a:moveTo>
                  <a:pt x="0" y="0"/>
                </a:moveTo>
                <a:lnTo>
                  <a:pt x="426720" y="0"/>
                </a:lnTo>
              </a:path>
            </a:pathLst>
          </a:custGeom>
          <a:noFill/>
          <a:ln cap="flat" cmpd="sng" w="12700">
            <a:solidFill>
              <a:schemeClr val="lt1"/>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8"/>
          <p:cNvSpPr txBox="1"/>
          <p:nvPr/>
        </p:nvSpPr>
        <p:spPr>
          <a:xfrm>
            <a:off x="785426" y="9415376"/>
            <a:ext cx="6249670" cy="208279"/>
          </a:xfrm>
          <a:prstGeom prst="rect">
            <a:avLst/>
          </a:prstGeom>
          <a:noFill/>
          <a:ln>
            <a:noFill/>
          </a:ln>
        </p:spPr>
        <p:txBody>
          <a:bodyPr anchorCtr="0" anchor="t" bIns="0" lIns="0" spcFirstLastPara="1" rIns="0" wrap="square" tIns="12700">
            <a:spAutoFit/>
          </a:bodyPr>
          <a:lstStyle/>
          <a:p>
            <a:pPr indent="-295275" lvl="0" marL="307340" marR="5080" rtl="0" algn="l">
              <a:lnSpc>
                <a:spcPct val="100000"/>
              </a:lnSpc>
              <a:spcBef>
                <a:spcPts val="0"/>
              </a:spcBef>
              <a:spcAft>
                <a:spcPts val="0"/>
              </a:spcAft>
              <a:buClr>
                <a:srgbClr val="000000"/>
              </a:buClr>
              <a:buSzPts val="600"/>
              <a:buFont typeface="Arial"/>
              <a:buNone/>
            </a:pPr>
            <a:r>
              <a:rPr b="0" i="0" lang="en-US" sz="600" u="none" cap="none" strike="noStrike">
                <a:solidFill>
                  <a:srgbClr val="FFFFFF"/>
                </a:solidFill>
                <a:latin typeface="Arial"/>
                <a:ea typeface="Arial"/>
                <a:cs typeface="Arial"/>
                <a:sym typeface="Arial"/>
              </a:rPr>
              <a:t>Availabilities may vary. Please speak with an Onni Representative for details. Developer reserves the right to make modifications to floorplans, project design, materials, features and specifications without notification. All maps, renderings and illustrations reflect the artist’s interpretation only and may differ from the final product. E. &amp; O. E.</a:t>
            </a:r>
            <a:endParaRPr b="0" i="0" sz="600" u="none" cap="none" strike="noStrike">
              <a:solidFill>
                <a:srgbClr val="000000"/>
              </a:solidFill>
              <a:latin typeface="Arial"/>
              <a:ea typeface="Arial"/>
              <a:cs typeface="Arial"/>
              <a:sym typeface="Arial"/>
            </a:endParaRPr>
          </a:p>
        </p:txBody>
      </p:sp>
      <p:sp>
        <p:nvSpPr>
          <p:cNvPr id="301" name="Google Shape;301;p8"/>
          <p:cNvSpPr txBox="1"/>
          <p:nvPr/>
        </p:nvSpPr>
        <p:spPr>
          <a:xfrm>
            <a:off x="0" y="4425300"/>
            <a:ext cx="7772400" cy="1789800"/>
          </a:xfrm>
          <a:prstGeom prst="rect">
            <a:avLst/>
          </a:prstGeom>
          <a:noFill/>
          <a:ln>
            <a:noFill/>
          </a:ln>
        </p:spPr>
        <p:txBody>
          <a:bodyPr anchorCtr="0" anchor="t" bIns="0" lIns="0" spcFirstLastPara="1" rIns="0" wrap="square" tIns="0">
            <a:spAutoFit/>
          </a:bodyPr>
          <a:lstStyle/>
          <a:p>
            <a:pPr indent="0" lvl="0" marL="12700" marR="5080" rtl="0" algn="ctr">
              <a:lnSpc>
                <a:spcPct val="141700"/>
              </a:lnSpc>
              <a:spcBef>
                <a:spcPts val="5"/>
              </a:spcBef>
              <a:spcAft>
                <a:spcPts val="0"/>
              </a:spcAft>
              <a:buClr>
                <a:schemeClr val="dk1"/>
              </a:buClr>
              <a:buSzPts val="1100"/>
              <a:buFont typeface="Arial"/>
              <a:buNone/>
            </a:pPr>
            <a:r>
              <a:rPr b="1" i="0" lang="en-US" sz="1400" u="none" cap="none" strike="noStrike">
                <a:solidFill>
                  <a:srgbClr val="FFFFFF"/>
                </a:solidFill>
                <a:latin typeface="Arial"/>
                <a:ea typeface="Arial"/>
                <a:cs typeface="Arial"/>
                <a:sym typeface="Arial"/>
              </a:rPr>
              <a:t>PETER MCFETRIDGE</a:t>
            </a:r>
            <a:endParaRPr b="1" i="0" sz="1400" u="none" cap="none" strike="noStrike">
              <a:solidFill>
                <a:srgbClr val="FFFFFF"/>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rPr b="0" i="0" lang="en-US" sz="1000" u="none" cap="none" strike="noStrike">
                <a:solidFill>
                  <a:srgbClr val="FFFFFF"/>
                </a:solidFill>
                <a:latin typeface="Arial"/>
                <a:ea typeface="Arial"/>
                <a:cs typeface="Arial"/>
                <a:sym typeface="Arial"/>
              </a:rPr>
              <a:t>pmcfetridge@onni.com | 604.868.3274</a:t>
            </a:r>
            <a:endParaRPr b="0" i="0" sz="1000" u="none" cap="none" strike="noStrike">
              <a:solidFill>
                <a:srgbClr val="FFFFFF"/>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t/>
            </a:r>
            <a:endParaRPr b="1" i="0" sz="1400" u="none" cap="none" strike="noStrike">
              <a:solidFill>
                <a:schemeClr val="lt1"/>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rPr b="1" i="0" lang="en-US" sz="1400" u="none" cap="none" strike="noStrike">
                <a:solidFill>
                  <a:schemeClr val="lt1"/>
                </a:solidFill>
                <a:latin typeface="Arial"/>
                <a:ea typeface="Arial"/>
                <a:cs typeface="Arial"/>
                <a:sym typeface="Arial"/>
              </a:rPr>
              <a:t>SABRINA DEBONIS</a:t>
            </a:r>
            <a:endParaRPr b="1" i="0" sz="1400" u="none" cap="none" strike="noStrike">
              <a:solidFill>
                <a:schemeClr val="lt1"/>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rPr b="0" i="0" lang="en-US" sz="1000" u="none" cap="none" strike="noStrike">
                <a:solidFill>
                  <a:schemeClr val="lt1"/>
                </a:solidFill>
                <a:latin typeface="Arial"/>
                <a:ea typeface="Arial"/>
                <a:cs typeface="Arial"/>
                <a:sym typeface="Arial"/>
              </a:rPr>
              <a:t>sdebonis@onni.com | 604.839.7798</a:t>
            </a:r>
            <a:endParaRPr b="0" i="0" sz="1000" u="none" cap="none" strike="noStrike">
              <a:solidFill>
                <a:schemeClr val="lt1"/>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t/>
            </a:r>
            <a:endParaRPr b="0" i="0" sz="1000" u="none" cap="none" strike="noStrike">
              <a:solidFill>
                <a:srgbClr val="FFFFFF"/>
              </a:solidFill>
              <a:latin typeface="Arial"/>
              <a:ea typeface="Arial"/>
              <a:cs typeface="Arial"/>
              <a:sym typeface="Arial"/>
            </a:endParaRPr>
          </a:p>
          <a:p>
            <a:pPr indent="0" lvl="0" marL="12700" marR="5080" rtl="0" algn="ctr">
              <a:lnSpc>
                <a:spcPct val="141700"/>
              </a:lnSpc>
              <a:spcBef>
                <a:spcPts val="5"/>
              </a:spcBef>
              <a:spcAft>
                <a:spcPts val="0"/>
              </a:spcAft>
              <a:buClr>
                <a:schemeClr val="dk1"/>
              </a:buClr>
              <a:buSzPts val="1100"/>
              <a:buFont typeface="Arial"/>
              <a:buNone/>
            </a:pPr>
            <a:r>
              <a:t/>
            </a:r>
            <a:endParaRPr b="1" i="0" sz="1400" u="none" cap="none" strike="noStrike">
              <a:solidFill>
                <a:srgbClr val="FFFFFF"/>
              </a:solidFill>
              <a:latin typeface="Arial"/>
              <a:ea typeface="Arial"/>
              <a:cs typeface="Arial"/>
              <a:sym typeface="Arial"/>
            </a:endParaRPr>
          </a:p>
        </p:txBody>
      </p:sp>
      <p:sp>
        <p:nvSpPr>
          <p:cNvPr id="302" name="Google Shape;302;p8"/>
          <p:cNvSpPr txBox="1"/>
          <p:nvPr/>
        </p:nvSpPr>
        <p:spPr>
          <a:xfrm>
            <a:off x="743551" y="3484775"/>
            <a:ext cx="6285300" cy="400200"/>
          </a:xfrm>
          <a:prstGeom prst="rect">
            <a:avLst/>
          </a:prstGeom>
          <a:noFill/>
          <a:ln>
            <a:noFill/>
          </a:ln>
        </p:spPr>
        <p:txBody>
          <a:bodyPr anchorCtr="0" anchor="t" bIns="0" lIns="0" spcFirstLastPara="1" rIns="0" wrap="square" tIns="0">
            <a:spAutoFit/>
          </a:bodyPr>
          <a:lstStyle/>
          <a:p>
            <a:pPr indent="0" lvl="0" marL="12700" marR="0" rtl="0" algn="ctr">
              <a:lnSpc>
                <a:spcPct val="111694"/>
              </a:lnSpc>
              <a:spcBef>
                <a:spcPts val="0"/>
              </a:spcBef>
              <a:spcAft>
                <a:spcPts val="0"/>
              </a:spcAft>
              <a:buClr>
                <a:srgbClr val="000000"/>
              </a:buClr>
              <a:buSzPts val="2600"/>
              <a:buFont typeface="Arial"/>
              <a:buNone/>
            </a:pPr>
            <a:r>
              <a:rPr b="1" i="0" lang="en-US" sz="2600" u="none" cap="none" strike="noStrike">
                <a:solidFill>
                  <a:schemeClr val="lt1"/>
                </a:solidFill>
                <a:latin typeface="Montserrat"/>
                <a:ea typeface="Montserrat"/>
                <a:cs typeface="Montserrat"/>
                <a:sym typeface="Montserrat"/>
              </a:rPr>
              <a:t>CONTACT</a:t>
            </a:r>
            <a:endParaRPr b="0" i="0" sz="2600" u="none" cap="none" strike="noStrike">
              <a:solidFill>
                <a:schemeClr val="lt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2024-05-06T20:56:34Z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2024-04-30T00:00:00Z</vt:filetime>
  </property>
  <property fmtid="{D5CDD505-2E9C-101B-9397-08002B2CF9AE}" pid="3" name="Creator">
    <vt:lpwstr>Adobe InDesign 19.3 (Macintosh)</vt:lpwstr>
  </property>
  <property fmtid="{D5CDD505-2E9C-101B-9397-08002B2CF9AE}" pid="4" name="LastSaved">
    <vt:filetime>2024-05-06T00:00:00Z</vt:filetime>
  </property>
  <property fmtid="{D5CDD505-2E9C-101B-9397-08002B2CF9AE}" pid="5" name="Producer">
    <vt:lpwstr>Adobe PDF Library 17.0</vt:lpwstr>
  </property>
</Properties>
</file>