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10058400" cx="7772400"/>
  <p:notesSz cx="7772400" cy="10058400"/>
  <p:embeddedFontLst>
    <p:embeddedFont>
      <p:font typeface="Montserrat SemiBold"/>
      <p:regular r:id="rId18"/>
      <p:bold r:id="rId19"/>
      <p:italic r:id="rId20"/>
      <p:boldItalic r:id="rId21"/>
    </p:embeddedFont>
    <p:embeddedFont>
      <p:font typeface="Montserrat"/>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 uri="GoogleSlidesCustomDataVersion2">
      <go:slidesCustomData xmlns:go="http://customooxmlschemas.google.com/" r:id="rId26" roundtripDataSignature="AMtx7mjNlaaS0jQDgVCO2EsDw4IiQA261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3F023E6-4D1B-4763-8F7C-AD7BE75A847D}">
  <a:tblStyle styleId="{A3F023E6-4D1B-4763-8F7C-AD7BE75A847D}" styleName="Table_0">
    <a:wholeTbl>
      <a:tcTxStyle b="off" i="off">
        <a:font>
          <a:latin typeface="Calibri"/>
          <a:ea typeface="Calibri"/>
          <a:cs typeface="Calibri"/>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SemiBold-italic.fntdata"/><Relationship Id="rId22" Type="http://schemas.openxmlformats.org/officeDocument/2006/relationships/font" Target="fonts/Montserrat-regular.fntdata"/><Relationship Id="rId21" Type="http://schemas.openxmlformats.org/officeDocument/2006/relationships/font" Target="fonts/MontserratSemiBold-boldItalic.fntdata"/><Relationship Id="rId24" Type="http://schemas.openxmlformats.org/officeDocument/2006/relationships/font" Target="fonts/Montserrat-italic.fntdata"/><Relationship Id="rId23"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customschemas.google.com/relationships/presentationmetadata" Target="metadata"/><Relationship Id="rId25" Type="http://schemas.openxmlformats.org/officeDocument/2006/relationships/font" Target="fonts/Montserra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MontserratSemiBold-bold.fntdata"/><Relationship Id="rId18" Type="http://schemas.openxmlformats.org/officeDocument/2006/relationships/font" Target="fonts/MontserratSemiBold-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77225" y="4777725"/>
            <a:ext cx="6217900" cy="4526275"/>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txBox="1"/>
          <p:nvPr>
            <p:ph idx="1" type="body"/>
          </p:nvPr>
        </p:nvSpPr>
        <p:spPr>
          <a:xfrm>
            <a:off x="777225" y="4777725"/>
            <a:ext cx="6217900" cy="45262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 name="Google Shape;42;p1:notes"/>
          <p:cNvSpPr/>
          <p:nvPr>
            <p:ph idx="2" type="sldImg"/>
          </p:nvPr>
        </p:nvSpPr>
        <p:spPr>
          <a:xfrm>
            <a:off x="2428875" y="754063"/>
            <a:ext cx="2914650" cy="37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71b815f526_0_99:notes"/>
          <p:cNvSpPr txBox="1"/>
          <p:nvPr>
            <p:ph idx="1" type="body"/>
          </p:nvPr>
        </p:nvSpPr>
        <p:spPr>
          <a:xfrm>
            <a:off x="777225" y="4777725"/>
            <a:ext cx="6217800" cy="452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3" name="Google Shape;363;g271b815f526_0_99:notes"/>
          <p:cNvSpPr/>
          <p:nvPr>
            <p:ph idx="2" type="sldImg"/>
          </p:nvPr>
        </p:nvSpPr>
        <p:spPr>
          <a:xfrm>
            <a:off x="2428875" y="754063"/>
            <a:ext cx="2914650" cy="37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8:notes"/>
          <p:cNvSpPr txBox="1"/>
          <p:nvPr>
            <p:ph idx="1" type="body"/>
          </p:nvPr>
        </p:nvSpPr>
        <p:spPr>
          <a:xfrm>
            <a:off x="777225" y="4777725"/>
            <a:ext cx="6217900" cy="45262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2" name="Google Shape;402;p8:notes"/>
          <p:cNvSpPr/>
          <p:nvPr>
            <p:ph idx="2" type="sldImg"/>
          </p:nvPr>
        </p:nvSpPr>
        <p:spPr>
          <a:xfrm>
            <a:off x="1295650" y="754375"/>
            <a:ext cx="5181850" cy="37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708f1202fd_0_2:notes"/>
          <p:cNvSpPr txBox="1"/>
          <p:nvPr>
            <p:ph idx="1" type="body"/>
          </p:nvPr>
        </p:nvSpPr>
        <p:spPr>
          <a:xfrm>
            <a:off x="777225" y="4777725"/>
            <a:ext cx="6217800" cy="452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 name="Google Shape;62;g2708f1202fd_0_2:notes"/>
          <p:cNvSpPr/>
          <p:nvPr>
            <p:ph idx="2" type="sldImg"/>
          </p:nvPr>
        </p:nvSpPr>
        <p:spPr>
          <a:xfrm>
            <a:off x="2428875" y="754063"/>
            <a:ext cx="2914650" cy="37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71b815f526_0_270:notes"/>
          <p:cNvSpPr txBox="1"/>
          <p:nvPr>
            <p:ph idx="1" type="body"/>
          </p:nvPr>
        </p:nvSpPr>
        <p:spPr>
          <a:xfrm>
            <a:off x="777225" y="4777725"/>
            <a:ext cx="6217800" cy="452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g271b815f526_0_270:notes"/>
          <p:cNvSpPr/>
          <p:nvPr>
            <p:ph idx="2" type="sldImg"/>
          </p:nvPr>
        </p:nvSpPr>
        <p:spPr>
          <a:xfrm>
            <a:off x="2428875" y="754063"/>
            <a:ext cx="2914650" cy="37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71b815f526_0_310:notes"/>
          <p:cNvSpPr txBox="1"/>
          <p:nvPr>
            <p:ph idx="1" type="body"/>
          </p:nvPr>
        </p:nvSpPr>
        <p:spPr>
          <a:xfrm>
            <a:off x="777225" y="4777725"/>
            <a:ext cx="6217800" cy="452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1" name="Google Shape;151;g271b815f526_0_310:notes"/>
          <p:cNvSpPr/>
          <p:nvPr>
            <p:ph idx="2" type="sldImg"/>
          </p:nvPr>
        </p:nvSpPr>
        <p:spPr>
          <a:xfrm>
            <a:off x="2428875" y="754063"/>
            <a:ext cx="2914650" cy="37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d3822024c9_0_3:notes"/>
          <p:cNvSpPr/>
          <p:nvPr>
            <p:ph idx="2" type="sldImg"/>
          </p:nvPr>
        </p:nvSpPr>
        <p:spPr>
          <a:xfrm>
            <a:off x="1295650" y="754375"/>
            <a:ext cx="5181900" cy="37719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d3822024c9_0_3:notes"/>
          <p:cNvSpPr txBox="1"/>
          <p:nvPr>
            <p:ph idx="1" type="body"/>
          </p:nvPr>
        </p:nvSpPr>
        <p:spPr>
          <a:xfrm>
            <a:off x="777225" y="4777725"/>
            <a:ext cx="6217800" cy="452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71b815f526_0_166:notes"/>
          <p:cNvSpPr txBox="1"/>
          <p:nvPr>
            <p:ph idx="1" type="body"/>
          </p:nvPr>
        </p:nvSpPr>
        <p:spPr>
          <a:xfrm>
            <a:off x="777225" y="4777725"/>
            <a:ext cx="6217800" cy="452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g271b815f526_0_166:notes"/>
          <p:cNvSpPr/>
          <p:nvPr>
            <p:ph idx="2" type="sldImg"/>
          </p:nvPr>
        </p:nvSpPr>
        <p:spPr>
          <a:xfrm>
            <a:off x="2428875" y="754063"/>
            <a:ext cx="2914650" cy="37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b6a0f3c0a6_1_47:notes"/>
          <p:cNvSpPr txBox="1"/>
          <p:nvPr>
            <p:ph idx="1" type="body"/>
          </p:nvPr>
        </p:nvSpPr>
        <p:spPr>
          <a:xfrm>
            <a:off x="777225" y="4777725"/>
            <a:ext cx="6217800" cy="452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 name="Google Shape;253;g3b6a0f3c0a6_1_47:notes"/>
          <p:cNvSpPr/>
          <p:nvPr>
            <p:ph idx="2" type="sldImg"/>
          </p:nvPr>
        </p:nvSpPr>
        <p:spPr>
          <a:xfrm>
            <a:off x="2428875" y="754063"/>
            <a:ext cx="2914800" cy="37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7070a5de60_0_18:notes"/>
          <p:cNvSpPr txBox="1"/>
          <p:nvPr>
            <p:ph idx="1" type="body"/>
          </p:nvPr>
        </p:nvSpPr>
        <p:spPr>
          <a:xfrm>
            <a:off x="777225" y="4777725"/>
            <a:ext cx="6217800" cy="452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9" name="Google Shape;269;g27070a5de60_0_18:notes"/>
          <p:cNvSpPr/>
          <p:nvPr>
            <p:ph idx="2" type="sldImg"/>
          </p:nvPr>
        </p:nvSpPr>
        <p:spPr>
          <a:xfrm>
            <a:off x="1295650" y="754375"/>
            <a:ext cx="5181900" cy="37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71b815f526_0_45:notes"/>
          <p:cNvSpPr txBox="1"/>
          <p:nvPr>
            <p:ph idx="1" type="body"/>
          </p:nvPr>
        </p:nvSpPr>
        <p:spPr>
          <a:xfrm>
            <a:off x="777225" y="4777725"/>
            <a:ext cx="6217800" cy="452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g271b815f526_0_45:notes"/>
          <p:cNvSpPr/>
          <p:nvPr>
            <p:ph idx="2" type="sldImg"/>
          </p:nvPr>
        </p:nvSpPr>
        <p:spPr>
          <a:xfrm>
            <a:off x="1295650" y="754375"/>
            <a:ext cx="5181900" cy="37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2" name="Shape 12"/>
        <p:cNvGrpSpPr/>
        <p:nvPr/>
      </p:nvGrpSpPr>
      <p:grpSpPr>
        <a:xfrm>
          <a:off x="0" y="0"/>
          <a:ext cx="0" cy="0"/>
          <a:chOff x="0" y="0"/>
          <a:chExt cx="0" cy="0"/>
        </a:xfrm>
      </p:grpSpPr>
      <p:sp>
        <p:nvSpPr>
          <p:cNvPr id="13" name="Google Shape;13;p10"/>
          <p:cNvSpPr txBox="1"/>
          <p:nvPr>
            <p:ph idx="11" type="ftr"/>
          </p:nvPr>
        </p:nvSpPr>
        <p:spPr>
          <a:xfrm>
            <a:off x="2642616" y="9354312"/>
            <a:ext cx="2487168" cy="50292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0"/>
          <p:cNvSpPr txBox="1"/>
          <p:nvPr>
            <p:ph idx="10" type="dt"/>
          </p:nvPr>
        </p:nvSpPr>
        <p:spPr>
          <a:xfrm>
            <a:off x="388620" y="9354312"/>
            <a:ext cx="1787652" cy="50292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0"/>
          <p:cNvSpPr txBox="1"/>
          <p:nvPr>
            <p:ph idx="12" type="sldNum"/>
          </p:nvPr>
        </p:nvSpPr>
        <p:spPr>
          <a:xfrm>
            <a:off x="1419567" y="9806134"/>
            <a:ext cx="131444" cy="111125"/>
          </a:xfrm>
          <a:prstGeom prst="rect">
            <a:avLst/>
          </a:prstGeom>
          <a:noFill/>
          <a:ln>
            <a:noFill/>
          </a:ln>
        </p:spPr>
        <p:txBody>
          <a:bodyPr anchorCtr="0" anchor="t" bIns="0" lIns="0" spcFirstLastPara="1" rIns="0" wrap="square" tIns="0">
            <a:spAutoFit/>
          </a:bodyPr>
          <a:lstStyle>
            <a:lvl1pPr indent="0" lvl="0"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 name="Shape 16"/>
        <p:cNvGrpSpPr/>
        <p:nvPr/>
      </p:nvGrpSpPr>
      <p:grpSpPr>
        <a:xfrm>
          <a:off x="0" y="0"/>
          <a:ext cx="0" cy="0"/>
          <a:chOff x="0" y="0"/>
          <a:chExt cx="0" cy="0"/>
        </a:xfrm>
      </p:grpSpPr>
      <p:sp>
        <p:nvSpPr>
          <p:cNvPr id="17" name="Google Shape;17;p11"/>
          <p:cNvSpPr txBox="1"/>
          <p:nvPr>
            <p:ph type="ctrTitle"/>
          </p:nvPr>
        </p:nvSpPr>
        <p:spPr>
          <a:xfrm>
            <a:off x="582930" y="3118104"/>
            <a:ext cx="6606540" cy="2112264"/>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1"/>
          <p:cNvSpPr txBox="1"/>
          <p:nvPr>
            <p:ph idx="1" type="subTitle"/>
          </p:nvPr>
        </p:nvSpPr>
        <p:spPr>
          <a:xfrm>
            <a:off x="1165860" y="5632704"/>
            <a:ext cx="5440680" cy="2514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1"/>
          <p:cNvSpPr txBox="1"/>
          <p:nvPr>
            <p:ph idx="11" type="ftr"/>
          </p:nvPr>
        </p:nvSpPr>
        <p:spPr>
          <a:xfrm>
            <a:off x="2642616" y="9354312"/>
            <a:ext cx="2487168" cy="50292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1"/>
          <p:cNvSpPr txBox="1"/>
          <p:nvPr>
            <p:ph idx="10" type="dt"/>
          </p:nvPr>
        </p:nvSpPr>
        <p:spPr>
          <a:xfrm>
            <a:off x="388620" y="9354312"/>
            <a:ext cx="1787652" cy="50292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1"/>
          <p:cNvSpPr txBox="1"/>
          <p:nvPr>
            <p:ph idx="12" type="sldNum"/>
          </p:nvPr>
        </p:nvSpPr>
        <p:spPr>
          <a:xfrm>
            <a:off x="1419567" y="9806134"/>
            <a:ext cx="131444" cy="111125"/>
          </a:xfrm>
          <a:prstGeom prst="rect">
            <a:avLst/>
          </a:prstGeom>
          <a:noFill/>
          <a:ln>
            <a:noFill/>
          </a:ln>
        </p:spPr>
        <p:txBody>
          <a:bodyPr anchorCtr="0" anchor="t" bIns="0" lIns="0" spcFirstLastPara="1" rIns="0" wrap="square" tIns="0">
            <a:spAutoFit/>
          </a:bodyPr>
          <a:lstStyle>
            <a:lvl1pPr indent="0" lvl="0"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2" name="Shape 22"/>
        <p:cNvGrpSpPr/>
        <p:nvPr/>
      </p:nvGrpSpPr>
      <p:grpSpPr>
        <a:xfrm>
          <a:off x="0" y="0"/>
          <a:ext cx="0" cy="0"/>
          <a:chOff x="0" y="0"/>
          <a:chExt cx="0" cy="0"/>
        </a:xfrm>
      </p:grpSpPr>
      <p:sp>
        <p:nvSpPr>
          <p:cNvPr id="23" name="Google Shape;23;p12"/>
          <p:cNvSpPr txBox="1"/>
          <p:nvPr>
            <p:ph type="title"/>
          </p:nvPr>
        </p:nvSpPr>
        <p:spPr>
          <a:xfrm>
            <a:off x="388620" y="402336"/>
            <a:ext cx="6995160" cy="1609344"/>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2"/>
          <p:cNvSpPr txBox="1"/>
          <p:nvPr>
            <p:ph idx="1" type="body"/>
          </p:nvPr>
        </p:nvSpPr>
        <p:spPr>
          <a:xfrm>
            <a:off x="388620" y="2313432"/>
            <a:ext cx="6995160" cy="6638544"/>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5" name="Google Shape;25;p12"/>
          <p:cNvSpPr txBox="1"/>
          <p:nvPr>
            <p:ph idx="11" type="ftr"/>
          </p:nvPr>
        </p:nvSpPr>
        <p:spPr>
          <a:xfrm>
            <a:off x="2642616" y="9354312"/>
            <a:ext cx="2487168" cy="50292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2"/>
          <p:cNvSpPr txBox="1"/>
          <p:nvPr>
            <p:ph idx="10" type="dt"/>
          </p:nvPr>
        </p:nvSpPr>
        <p:spPr>
          <a:xfrm>
            <a:off x="388620" y="9354312"/>
            <a:ext cx="1787652" cy="50292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2"/>
          <p:cNvSpPr txBox="1"/>
          <p:nvPr>
            <p:ph idx="12" type="sldNum"/>
          </p:nvPr>
        </p:nvSpPr>
        <p:spPr>
          <a:xfrm>
            <a:off x="1419567" y="9806134"/>
            <a:ext cx="131444" cy="111125"/>
          </a:xfrm>
          <a:prstGeom prst="rect">
            <a:avLst/>
          </a:prstGeom>
          <a:noFill/>
          <a:ln>
            <a:noFill/>
          </a:ln>
        </p:spPr>
        <p:txBody>
          <a:bodyPr anchorCtr="0" anchor="t" bIns="0" lIns="0" spcFirstLastPara="1" rIns="0" wrap="square" tIns="0">
            <a:spAutoFit/>
          </a:bodyPr>
          <a:lstStyle>
            <a:lvl1pPr indent="0" lvl="0"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8" name="Shape 28"/>
        <p:cNvGrpSpPr/>
        <p:nvPr/>
      </p:nvGrpSpPr>
      <p:grpSpPr>
        <a:xfrm>
          <a:off x="0" y="0"/>
          <a:ext cx="0" cy="0"/>
          <a:chOff x="0" y="0"/>
          <a:chExt cx="0" cy="0"/>
        </a:xfrm>
      </p:grpSpPr>
      <p:sp>
        <p:nvSpPr>
          <p:cNvPr id="29" name="Google Shape;29;p13"/>
          <p:cNvSpPr txBox="1"/>
          <p:nvPr>
            <p:ph type="title"/>
          </p:nvPr>
        </p:nvSpPr>
        <p:spPr>
          <a:xfrm>
            <a:off x="388620" y="402336"/>
            <a:ext cx="6995160" cy="1609344"/>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3"/>
          <p:cNvSpPr txBox="1"/>
          <p:nvPr>
            <p:ph idx="1" type="body"/>
          </p:nvPr>
        </p:nvSpPr>
        <p:spPr>
          <a:xfrm>
            <a:off x="388620" y="2313432"/>
            <a:ext cx="3380994" cy="6638544"/>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1" name="Google Shape;31;p13"/>
          <p:cNvSpPr txBox="1"/>
          <p:nvPr>
            <p:ph idx="2" type="body"/>
          </p:nvPr>
        </p:nvSpPr>
        <p:spPr>
          <a:xfrm>
            <a:off x="4002786" y="2313432"/>
            <a:ext cx="3380994" cy="6638544"/>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2" name="Google Shape;32;p13"/>
          <p:cNvSpPr txBox="1"/>
          <p:nvPr>
            <p:ph idx="11" type="ftr"/>
          </p:nvPr>
        </p:nvSpPr>
        <p:spPr>
          <a:xfrm>
            <a:off x="2642616" y="9354312"/>
            <a:ext cx="2487168" cy="50292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3"/>
          <p:cNvSpPr txBox="1"/>
          <p:nvPr>
            <p:ph idx="10" type="dt"/>
          </p:nvPr>
        </p:nvSpPr>
        <p:spPr>
          <a:xfrm>
            <a:off x="388620" y="9354312"/>
            <a:ext cx="1787652" cy="50292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3"/>
          <p:cNvSpPr txBox="1"/>
          <p:nvPr>
            <p:ph idx="12" type="sldNum"/>
          </p:nvPr>
        </p:nvSpPr>
        <p:spPr>
          <a:xfrm>
            <a:off x="1419567" y="9806134"/>
            <a:ext cx="131444" cy="111125"/>
          </a:xfrm>
          <a:prstGeom prst="rect">
            <a:avLst/>
          </a:prstGeom>
          <a:noFill/>
          <a:ln>
            <a:noFill/>
          </a:ln>
        </p:spPr>
        <p:txBody>
          <a:bodyPr anchorCtr="0" anchor="t" bIns="0" lIns="0" spcFirstLastPara="1" rIns="0" wrap="square" tIns="0">
            <a:spAutoFit/>
          </a:bodyPr>
          <a:lstStyle>
            <a:lvl1pPr indent="0" lvl="0"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5" name="Shape 35"/>
        <p:cNvGrpSpPr/>
        <p:nvPr/>
      </p:nvGrpSpPr>
      <p:grpSpPr>
        <a:xfrm>
          <a:off x="0" y="0"/>
          <a:ext cx="0" cy="0"/>
          <a:chOff x="0" y="0"/>
          <a:chExt cx="0" cy="0"/>
        </a:xfrm>
      </p:grpSpPr>
      <p:sp>
        <p:nvSpPr>
          <p:cNvPr id="36" name="Google Shape;36;p14"/>
          <p:cNvSpPr txBox="1"/>
          <p:nvPr>
            <p:ph type="title"/>
          </p:nvPr>
        </p:nvSpPr>
        <p:spPr>
          <a:xfrm>
            <a:off x="388620" y="402336"/>
            <a:ext cx="6995160" cy="1609344"/>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4"/>
          <p:cNvSpPr txBox="1"/>
          <p:nvPr>
            <p:ph idx="11" type="ftr"/>
          </p:nvPr>
        </p:nvSpPr>
        <p:spPr>
          <a:xfrm>
            <a:off x="2642616" y="9354312"/>
            <a:ext cx="2487168" cy="50292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4"/>
          <p:cNvSpPr txBox="1"/>
          <p:nvPr>
            <p:ph idx="10" type="dt"/>
          </p:nvPr>
        </p:nvSpPr>
        <p:spPr>
          <a:xfrm>
            <a:off x="388620" y="9354312"/>
            <a:ext cx="1787652" cy="50292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4"/>
          <p:cNvSpPr txBox="1"/>
          <p:nvPr>
            <p:ph idx="12" type="sldNum"/>
          </p:nvPr>
        </p:nvSpPr>
        <p:spPr>
          <a:xfrm>
            <a:off x="1419567" y="9806134"/>
            <a:ext cx="131444" cy="111125"/>
          </a:xfrm>
          <a:prstGeom prst="rect">
            <a:avLst/>
          </a:prstGeom>
          <a:noFill/>
          <a:ln>
            <a:noFill/>
          </a:ln>
        </p:spPr>
        <p:txBody>
          <a:bodyPr anchorCtr="0" anchor="t" bIns="0" lIns="0" spcFirstLastPara="1" rIns="0" wrap="square" tIns="0">
            <a:spAutoFit/>
          </a:bodyPr>
          <a:lstStyle>
            <a:lvl1pPr indent="0" lvl="0"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38100" marR="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3810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9"/>
          <p:cNvSpPr/>
          <p:nvPr/>
        </p:nvSpPr>
        <p:spPr>
          <a:xfrm>
            <a:off x="0" y="9683750"/>
            <a:ext cx="7772400" cy="374650"/>
          </a:xfrm>
          <a:custGeom>
            <a:rect b="b" l="l" r="r" t="t"/>
            <a:pathLst>
              <a:path extrusionOk="0" h="374650" w="7772400">
                <a:moveTo>
                  <a:pt x="0" y="374650"/>
                </a:moveTo>
                <a:lnTo>
                  <a:pt x="7772400" y="374650"/>
                </a:lnTo>
                <a:lnTo>
                  <a:pt x="7772400" y="0"/>
                </a:lnTo>
                <a:lnTo>
                  <a:pt x="0" y="0"/>
                </a:lnTo>
                <a:lnTo>
                  <a:pt x="0" y="374650"/>
                </a:lnTo>
                <a:close/>
              </a:path>
            </a:pathLst>
          </a:custGeom>
          <a:solidFill>
            <a:srgbClr val="E7E8E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 name="Google Shape;7;p9"/>
          <p:cNvSpPr txBox="1"/>
          <p:nvPr>
            <p:ph type="title"/>
          </p:nvPr>
        </p:nvSpPr>
        <p:spPr>
          <a:xfrm>
            <a:off x="388620" y="402336"/>
            <a:ext cx="6995160" cy="1609344"/>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9"/>
          <p:cNvSpPr txBox="1"/>
          <p:nvPr>
            <p:ph idx="1" type="body"/>
          </p:nvPr>
        </p:nvSpPr>
        <p:spPr>
          <a:xfrm>
            <a:off x="388620" y="2313432"/>
            <a:ext cx="6995160" cy="663854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9" name="Google Shape;9;p9"/>
          <p:cNvSpPr txBox="1"/>
          <p:nvPr>
            <p:ph idx="11" type="ftr"/>
          </p:nvPr>
        </p:nvSpPr>
        <p:spPr>
          <a:xfrm>
            <a:off x="2642616" y="9354312"/>
            <a:ext cx="2487168" cy="50292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9"/>
          <p:cNvSpPr txBox="1"/>
          <p:nvPr>
            <p:ph idx="10" type="dt"/>
          </p:nvPr>
        </p:nvSpPr>
        <p:spPr>
          <a:xfrm>
            <a:off x="388620" y="9354312"/>
            <a:ext cx="1787652" cy="50292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
          <p:cNvSpPr txBox="1"/>
          <p:nvPr>
            <p:ph idx="12" type="sldNum"/>
          </p:nvPr>
        </p:nvSpPr>
        <p:spPr>
          <a:xfrm>
            <a:off x="1419567" y="9806134"/>
            <a:ext cx="131444" cy="111125"/>
          </a:xfrm>
          <a:prstGeom prst="rect">
            <a:avLst/>
          </a:prstGeom>
          <a:noFill/>
          <a:ln>
            <a:noFill/>
          </a:ln>
        </p:spPr>
        <p:txBody>
          <a:bodyPr anchorCtr="0" anchor="t" bIns="0" lIns="0" spcFirstLastPara="1" rIns="0" wrap="square" tIns="0">
            <a:spAutoFit/>
          </a:bodyPr>
          <a:lstStyle>
            <a:lvl1pPr indent="0" lvl="0" marL="38100" marR="0" rtl="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38100" marR="0" rtl="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38100" marR="0" rtl="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38100" marR="0" rtl="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38100" marR="0" rtl="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38100" marR="0" rtl="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38100" marR="0" rtl="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38100" marR="0" rtl="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38100" marR="0" rtl="0" algn="l">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38100" rtl="0" algn="l">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hyperlink" Target="mailto:LEASING@ONNI.COM" TargetMode="External"/><Relationship Id="rId8" Type="http://schemas.openxmlformats.org/officeDocument/2006/relationships/image" Target="../media/image5.jpg"/></Relationships>
</file>

<file path=ppt/slides/_rels/slide10.xml.rels><?xml version="1.0" encoding="UTF-8" standalone="yes"?><Relationships xmlns="http://schemas.openxmlformats.org/package/2006/relationships"><Relationship Id="rId11" Type="http://schemas.openxmlformats.org/officeDocument/2006/relationships/hyperlink" Target="https://onni.com/property/commercial/30223030-granville-street/" TargetMode="External"/><Relationship Id="rId10" Type="http://schemas.openxmlformats.org/officeDocument/2006/relationships/image" Target="../media/image14.png"/><Relationship Id="rId13" Type="http://schemas.openxmlformats.org/officeDocument/2006/relationships/hyperlink" Target="https://onni.com/property/commercial/the-yards-retail/" TargetMode="External"/><Relationship Id="rId12" Type="http://schemas.openxmlformats.org/officeDocument/2006/relationships/image" Target="../media/image52.jp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mailto:LEASING@ONNI.COM" TargetMode="External"/><Relationship Id="rId4" Type="http://schemas.openxmlformats.org/officeDocument/2006/relationships/image" Target="../media/image59.jpg"/><Relationship Id="rId9" Type="http://schemas.openxmlformats.org/officeDocument/2006/relationships/hyperlink" Target="https://onni.com/property/commercial/westlake-village-retail/" TargetMode="External"/><Relationship Id="rId15" Type="http://schemas.openxmlformats.org/officeDocument/2006/relationships/hyperlink" Target="https://onni.com/property/commercial/the-drive-retail/" TargetMode="External"/><Relationship Id="rId14" Type="http://schemas.openxmlformats.org/officeDocument/2006/relationships/image" Target="../media/image58.png"/><Relationship Id="rId16" Type="http://schemas.openxmlformats.org/officeDocument/2006/relationships/image" Target="../media/image56.jpg"/><Relationship Id="rId5" Type="http://schemas.openxmlformats.org/officeDocument/2006/relationships/image" Target="../media/image61.jpg"/><Relationship Id="rId6" Type="http://schemas.openxmlformats.org/officeDocument/2006/relationships/image" Target="../media/image44.jpg"/><Relationship Id="rId7" Type="http://schemas.openxmlformats.org/officeDocument/2006/relationships/image" Target="../media/image49.jpg"/><Relationship Id="rId8" Type="http://schemas.openxmlformats.org/officeDocument/2006/relationships/image" Target="../media/image60.png"/></Relationships>
</file>

<file path=ppt/slides/_rels/slide11.xml.rels><?xml version="1.0" encoding="UTF-8" standalone="yes"?><Relationships xmlns="http://schemas.openxmlformats.org/package/2006/relationships"><Relationship Id="rId10" Type="http://schemas.openxmlformats.org/officeDocument/2006/relationships/hyperlink" Target="mailto:PMCFETRIDGE@ONNI.COM" TargetMode="External"/><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mailto:MREID@ONNI.COM" TargetMode="External"/><Relationship Id="rId5" Type="http://schemas.openxmlformats.org/officeDocument/2006/relationships/image" Target="../media/image46.png"/><Relationship Id="rId6" Type="http://schemas.openxmlformats.org/officeDocument/2006/relationships/image" Target="../media/image55.png"/><Relationship Id="rId7" Type="http://schemas.openxmlformats.org/officeDocument/2006/relationships/hyperlink" Target="https://www.onni.com/property/commercial/535-thurlow/" TargetMode="External"/><Relationship Id="rId8" Type="http://schemas.openxmlformats.org/officeDocument/2006/relationships/hyperlink" Target="mailto:HTURNBULL@ONNI.COM" TargetMode="External"/></Relationships>
</file>

<file path=ppt/slides/_rels/slide2.xml.rels><?xml version="1.0" encoding="UTF-8" standalone="yes"?><Relationships xmlns="http://schemas.openxmlformats.org/package/2006/relationships"><Relationship Id="rId11" Type="http://schemas.openxmlformats.org/officeDocument/2006/relationships/hyperlink" Target="https://onni.com/property/commercial/ora-retail/" TargetMode="External"/><Relationship Id="rId10" Type="http://schemas.openxmlformats.org/officeDocument/2006/relationships/image" Target="../media/image8.jpg"/><Relationship Id="rId13" Type="http://schemas.openxmlformats.org/officeDocument/2006/relationships/image" Target="../media/image9.jpg"/><Relationship Id="rId12" Type="http://schemas.openxmlformats.org/officeDocument/2006/relationships/hyperlink" Target="https://www.onni.com/property/commercial/cityview-shopping-centre/"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mailto:LEASING@ONNI.COM" TargetMode="External"/><Relationship Id="rId4" Type="http://schemas.openxmlformats.org/officeDocument/2006/relationships/hyperlink" Target="https://onni.com/property/commercial/1278-hastings/" TargetMode="External"/><Relationship Id="rId9" Type="http://schemas.openxmlformats.org/officeDocument/2006/relationships/image" Target="../media/image18.png"/><Relationship Id="rId14" Type="http://schemas.openxmlformats.org/officeDocument/2006/relationships/hyperlink" Target="https://onni.com/property/commercial/the-point-retail/" TargetMode="External"/><Relationship Id="rId5" Type="http://schemas.openxmlformats.org/officeDocument/2006/relationships/image" Target="../media/image14.png"/><Relationship Id="rId6" Type="http://schemas.openxmlformats.org/officeDocument/2006/relationships/image" Target="../media/image6.png"/><Relationship Id="rId7" Type="http://schemas.openxmlformats.org/officeDocument/2006/relationships/hyperlink" Target="https://onni.com/property/commercial/gilmore-place-retail/" TargetMode="External"/><Relationship Id="rId8" Type="http://schemas.openxmlformats.org/officeDocument/2006/relationships/image" Target="../media/image17.jpg"/></Relationships>
</file>

<file path=ppt/slides/_rels/slide3.xml.rels><?xml version="1.0" encoding="UTF-8" standalone="yes"?><Relationships xmlns="http://schemas.openxmlformats.org/package/2006/relationships"><Relationship Id="rId11" Type="http://schemas.openxmlformats.org/officeDocument/2006/relationships/hyperlink" Target="https://onni.com/property/commercial/richards-pender/" TargetMode="External"/><Relationship Id="rId10" Type="http://schemas.openxmlformats.org/officeDocument/2006/relationships/image" Target="../media/image25.jpg"/><Relationship Id="rId13" Type="http://schemas.openxmlformats.org/officeDocument/2006/relationships/hyperlink" Target="https://onni.com/property/commercial/northwest-retail/" TargetMode="External"/><Relationship Id="rId12" Type="http://schemas.openxmlformats.org/officeDocument/2006/relationships/image" Target="../media/image19.jp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mailto:LEASING@ONNI.COM" TargetMode="External"/><Relationship Id="rId4" Type="http://schemas.openxmlformats.org/officeDocument/2006/relationships/image" Target="../media/image7.jpg"/><Relationship Id="rId9" Type="http://schemas.openxmlformats.org/officeDocument/2006/relationships/image" Target="../media/image10.jpg"/><Relationship Id="rId5" Type="http://schemas.openxmlformats.org/officeDocument/2006/relationships/image" Target="../media/image11.png"/><Relationship Id="rId6" Type="http://schemas.openxmlformats.org/officeDocument/2006/relationships/hyperlink" Target="https://onni.com/property/commercial/colwood-corners-retail/" TargetMode="External"/><Relationship Id="rId7" Type="http://schemas.openxmlformats.org/officeDocument/2006/relationships/image" Target="../media/image14.png"/><Relationship Id="rId8" Type="http://schemas.openxmlformats.org/officeDocument/2006/relationships/image" Target="../media/image12.jpg"/></Relationships>
</file>

<file path=ppt/slides/_rels/slide4.xml.rels><?xml version="1.0" encoding="UTF-8" standalone="yes"?><Relationships xmlns="http://schemas.openxmlformats.org/package/2006/relationships"><Relationship Id="rId11" Type="http://schemas.openxmlformats.org/officeDocument/2006/relationships/hyperlink" Target="https://onni.com/property/commercial/the-brunswick-2/" TargetMode="External"/><Relationship Id="rId10" Type="http://schemas.openxmlformats.org/officeDocument/2006/relationships/image" Target="../media/image26.jpg"/><Relationship Id="rId13" Type="http://schemas.openxmlformats.org/officeDocument/2006/relationships/image" Target="../media/image34.jpg"/><Relationship Id="rId12" Type="http://schemas.openxmlformats.org/officeDocument/2006/relationships/hyperlink" Target="https://www.onni.com/property/commercial/cityview-shopping-centre/" TargetMode="External"/><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mailto:LEASING@ONNI.COM" TargetMode="External"/><Relationship Id="rId4" Type="http://schemas.openxmlformats.org/officeDocument/2006/relationships/image" Target="../media/image16.jpg"/><Relationship Id="rId9" Type="http://schemas.openxmlformats.org/officeDocument/2006/relationships/hyperlink" Target="https://www.onni.com/property/commercial/cityview-shopping-centre/" TargetMode="External"/><Relationship Id="rId14" Type="http://schemas.openxmlformats.org/officeDocument/2006/relationships/hyperlink" Target="https://onni.com/property/commercial/fremont-village/" TargetMode="External"/><Relationship Id="rId5" Type="http://schemas.openxmlformats.org/officeDocument/2006/relationships/hyperlink" Target="https://onni.com/property/commercial/3355-north-road-office-retail/" TargetMode="External"/><Relationship Id="rId6" Type="http://schemas.openxmlformats.org/officeDocument/2006/relationships/image" Target="../media/image14.png"/><Relationship Id="rId7" Type="http://schemas.openxmlformats.org/officeDocument/2006/relationships/image" Target="../media/image15.jpg"/><Relationship Id="rId8" Type="http://schemas.openxmlformats.org/officeDocument/2006/relationships/hyperlink" Target="https://onni.com/property/commercial/the-brunswick-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4.jpg"/><Relationship Id="rId4" Type="http://schemas.openxmlformats.org/officeDocument/2006/relationships/hyperlink" Target="https://onni.com/property/commercial/cityview-shopping-centre/" TargetMode="External"/><Relationship Id="rId5" Type="http://schemas.openxmlformats.org/officeDocument/2006/relationships/image" Target="../media/image14.png"/><Relationship Id="rId6" Type="http://schemas.openxmlformats.org/officeDocument/2006/relationships/hyperlink" Target="https://onni.com/property/commercial/the-drive-2-retail/" TargetMode="External"/><Relationship Id="rId7" Type="http://schemas.openxmlformats.org/officeDocument/2006/relationships/image" Target="../media/image21.jpg"/></Relationships>
</file>

<file path=ppt/slides/_rels/slide6.xml.rels><?xml version="1.0" encoding="UTF-8" standalone="yes"?><Relationships xmlns="http://schemas.openxmlformats.org/package/2006/relationships"><Relationship Id="rId11" Type="http://schemas.openxmlformats.org/officeDocument/2006/relationships/hyperlink" Target="https://www.onni.com/icsc/icsc-ca-fremont_p2.pdf" TargetMode="External"/><Relationship Id="rId10" Type="http://schemas.openxmlformats.org/officeDocument/2006/relationships/image" Target="../media/image23.jpg"/><Relationship Id="rId13" Type="http://schemas.openxmlformats.org/officeDocument/2006/relationships/hyperlink" Target="https://www.rentrivaresidences.com/" TargetMode="External"/><Relationship Id="rId12" Type="http://schemas.openxmlformats.org/officeDocument/2006/relationships/image" Target="../media/image31.jp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mailto:LEASING@ONNI.COM" TargetMode="External"/><Relationship Id="rId4" Type="http://schemas.openxmlformats.org/officeDocument/2006/relationships/image" Target="../media/image20.jpg"/><Relationship Id="rId9" Type="http://schemas.openxmlformats.org/officeDocument/2006/relationships/image" Target="../media/image48.jpg"/><Relationship Id="rId5" Type="http://schemas.openxmlformats.org/officeDocument/2006/relationships/hyperlink" Target="https://onni.com/property/commercial/375-east-1st-avenue-office-retail/" TargetMode="External"/><Relationship Id="rId6" Type="http://schemas.openxmlformats.org/officeDocument/2006/relationships/image" Target="../media/image14.png"/><Relationship Id="rId7" Type="http://schemas.openxmlformats.org/officeDocument/2006/relationships/image" Target="../media/image30.jpg"/><Relationship Id="rId8" Type="http://schemas.openxmlformats.org/officeDocument/2006/relationships/hyperlink" Target="https://pineandglen.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mailto:LEASING@ONNI.COM" TargetMode="External"/><Relationship Id="rId4" Type="http://schemas.openxmlformats.org/officeDocument/2006/relationships/hyperlink" Target="https://onni.com/property/commercial/northwest-retail/" TargetMode="External"/><Relationship Id="rId5" Type="http://schemas.openxmlformats.org/officeDocument/2006/relationships/image" Target="../media/image14.png"/><Relationship Id="rId6" Type="http://schemas.openxmlformats.org/officeDocument/2006/relationships/image" Target="../media/image37.png"/></Relationships>
</file>

<file path=ppt/slides/_rels/slide8.xml.rels><?xml version="1.0" encoding="UTF-8" standalone="yes"?><Relationships xmlns="http://schemas.openxmlformats.org/package/2006/relationships"><Relationship Id="rId20" Type="http://schemas.openxmlformats.org/officeDocument/2006/relationships/image" Target="../media/image28.jpg"/><Relationship Id="rId11" Type="http://schemas.openxmlformats.org/officeDocument/2006/relationships/image" Target="../media/image29.jpg"/><Relationship Id="rId22" Type="http://schemas.openxmlformats.org/officeDocument/2006/relationships/image" Target="../media/image36.jpg"/><Relationship Id="rId10" Type="http://schemas.openxmlformats.org/officeDocument/2006/relationships/image" Target="../media/image32.jpg"/><Relationship Id="rId21" Type="http://schemas.openxmlformats.org/officeDocument/2006/relationships/hyperlink" Target="https://onni.com/property/commercial/westlake-village-retail/" TargetMode="External"/><Relationship Id="rId13" Type="http://schemas.openxmlformats.org/officeDocument/2006/relationships/image" Target="../media/image14.png"/><Relationship Id="rId12" Type="http://schemas.openxmlformats.org/officeDocument/2006/relationships/hyperlink" Target="https://onni.com/property/commercial/1123-westwood-office-retail/" TargetMode="External"/><Relationship Id="rId23" Type="http://schemas.openxmlformats.org/officeDocument/2006/relationships/hyperlink" Target="https://onni.com/property/commercial/1022-seymour/" TargetMode="External"/><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mailto:LEASING@ONNI.COM" TargetMode="External"/><Relationship Id="rId4" Type="http://schemas.openxmlformats.org/officeDocument/2006/relationships/image" Target="../media/image22.jpg"/><Relationship Id="rId9" Type="http://schemas.openxmlformats.org/officeDocument/2006/relationships/image" Target="../media/image27.jpg"/><Relationship Id="rId15" Type="http://schemas.openxmlformats.org/officeDocument/2006/relationships/hyperlink" Target="https://onni.com/property/commercial/brookmere-retail/" TargetMode="External"/><Relationship Id="rId14" Type="http://schemas.openxmlformats.org/officeDocument/2006/relationships/hyperlink" Target="https://onni.com/property/commercial/the-shaughnessy-retail/" TargetMode="External"/><Relationship Id="rId17" Type="http://schemas.openxmlformats.org/officeDocument/2006/relationships/hyperlink" Target="https://onni.com/property/commercial/oasis-office-retail/" TargetMode="External"/><Relationship Id="rId16" Type="http://schemas.openxmlformats.org/officeDocument/2006/relationships/hyperlink" Target="https://onni.com/property/commercial/the-capri-retail/" TargetMode="External"/><Relationship Id="rId5" Type="http://schemas.openxmlformats.org/officeDocument/2006/relationships/image" Target="../media/image47.jpg"/><Relationship Id="rId19" Type="http://schemas.openxmlformats.org/officeDocument/2006/relationships/hyperlink" Target="https://onni.com/property/commercial/charlton-park/" TargetMode="External"/><Relationship Id="rId6" Type="http://schemas.openxmlformats.org/officeDocument/2006/relationships/image" Target="../media/image42.jpg"/><Relationship Id="rId18" Type="http://schemas.openxmlformats.org/officeDocument/2006/relationships/hyperlink" Target="https://onni.com/property/commercial/centreview-office-retail/" TargetMode="External"/><Relationship Id="rId7" Type="http://schemas.openxmlformats.org/officeDocument/2006/relationships/image" Target="../media/image38.jpg"/><Relationship Id="rId8" Type="http://schemas.openxmlformats.org/officeDocument/2006/relationships/image" Target="../media/image39.jpg"/></Relationships>
</file>

<file path=ppt/slides/_rels/slide9.xml.rels><?xml version="1.0" encoding="UTF-8" standalone="yes"?><Relationships xmlns="http://schemas.openxmlformats.org/package/2006/relationships"><Relationship Id="rId11" Type="http://schemas.openxmlformats.org/officeDocument/2006/relationships/hyperlink" Target="https://onni.com/property/commercial/charlton-park/" TargetMode="External"/><Relationship Id="rId10" Type="http://schemas.openxmlformats.org/officeDocument/2006/relationships/image" Target="../media/image35.jpg"/><Relationship Id="rId13" Type="http://schemas.openxmlformats.org/officeDocument/2006/relationships/hyperlink" Target="https://onni.com/property/commercial/v6a-retail/" TargetMode="External"/><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mailto:LEASING@ONNI.COM" TargetMode="External"/><Relationship Id="rId4" Type="http://schemas.openxmlformats.org/officeDocument/2006/relationships/image" Target="../media/image33.jpg"/><Relationship Id="rId9" Type="http://schemas.openxmlformats.org/officeDocument/2006/relationships/image" Target="../media/image53.jpg"/><Relationship Id="rId15" Type="http://schemas.openxmlformats.org/officeDocument/2006/relationships/hyperlink" Target="https://onni.com/property/commercial/northwest-retail/" TargetMode="External"/><Relationship Id="rId14" Type="http://schemas.openxmlformats.org/officeDocument/2006/relationships/hyperlink" Target="https://onni.com/property/commercial/block-100-retail/" TargetMode="External"/><Relationship Id="rId17" Type="http://schemas.openxmlformats.org/officeDocument/2006/relationships/image" Target="../media/image57.jpg"/><Relationship Id="rId16" Type="http://schemas.openxmlformats.org/officeDocument/2006/relationships/hyperlink" Target="https://onni.com/property/commercial/suter-brook-village/" TargetMode="External"/><Relationship Id="rId5" Type="http://schemas.openxmlformats.org/officeDocument/2006/relationships/image" Target="../media/image40.jpg"/><Relationship Id="rId19" Type="http://schemas.openxmlformats.org/officeDocument/2006/relationships/hyperlink" Target="https://onni.com/property/commercial/1335-howe-2/" TargetMode="External"/><Relationship Id="rId6" Type="http://schemas.openxmlformats.org/officeDocument/2006/relationships/image" Target="../media/image43.jpg"/><Relationship Id="rId18" Type="http://schemas.openxmlformats.org/officeDocument/2006/relationships/image" Target="../media/image51.jpg"/><Relationship Id="rId7" Type="http://schemas.openxmlformats.org/officeDocument/2006/relationships/image" Target="../media/image50.jpg"/><Relationship Id="rId8" Type="http://schemas.openxmlformats.org/officeDocument/2006/relationships/image" Target="../media/image5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3" name="Shape 43"/>
        <p:cNvGrpSpPr/>
        <p:nvPr/>
      </p:nvGrpSpPr>
      <p:grpSpPr>
        <a:xfrm>
          <a:off x="0" y="0"/>
          <a:ext cx="0" cy="0"/>
          <a:chOff x="0" y="0"/>
          <a:chExt cx="0" cy="0"/>
        </a:xfrm>
      </p:grpSpPr>
      <p:sp>
        <p:nvSpPr>
          <p:cNvPr id="44" name="Google Shape;44;p1"/>
          <p:cNvSpPr/>
          <p:nvPr/>
        </p:nvSpPr>
        <p:spPr>
          <a:xfrm>
            <a:off x="0" y="8069398"/>
            <a:ext cx="7772400" cy="1988039"/>
          </a:xfrm>
          <a:custGeom>
            <a:rect b="b" l="l" r="r" t="t"/>
            <a:pathLst>
              <a:path extrusionOk="0" h="1677670" w="7772400">
                <a:moveTo>
                  <a:pt x="7772400" y="0"/>
                </a:moveTo>
                <a:lnTo>
                  <a:pt x="0" y="0"/>
                </a:lnTo>
                <a:lnTo>
                  <a:pt x="0" y="1677670"/>
                </a:lnTo>
                <a:lnTo>
                  <a:pt x="7772400" y="1677670"/>
                </a:lnTo>
                <a:lnTo>
                  <a:pt x="7772400" y="0"/>
                </a:lnTo>
                <a:close/>
              </a:path>
            </a:pathLst>
          </a:custGeom>
          <a:solidFill>
            <a:srgbClr val="0C213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1"/>
          <p:cNvSpPr txBox="1"/>
          <p:nvPr/>
        </p:nvSpPr>
        <p:spPr>
          <a:xfrm>
            <a:off x="444500" y="550488"/>
            <a:ext cx="4863000" cy="663900"/>
          </a:xfrm>
          <a:prstGeom prst="rect">
            <a:avLst/>
          </a:prstGeom>
          <a:noFill/>
          <a:ln>
            <a:noFill/>
          </a:ln>
        </p:spPr>
        <p:txBody>
          <a:bodyPr anchorCtr="0" anchor="t" bIns="0" lIns="0" spcFirstLastPara="1" rIns="0" wrap="square" tIns="38100">
            <a:spAutoFit/>
          </a:bodyPr>
          <a:lstStyle/>
          <a:p>
            <a:pPr indent="0" lvl="0" marL="0" marR="5080" rtl="0" algn="l">
              <a:lnSpc>
                <a:spcPct val="108400"/>
              </a:lnSpc>
              <a:spcBef>
                <a:spcPts val="80"/>
              </a:spcBef>
              <a:spcAft>
                <a:spcPts val="0"/>
              </a:spcAft>
              <a:buClr>
                <a:srgbClr val="000000"/>
              </a:buClr>
              <a:buSzPts val="1950"/>
              <a:buFont typeface="Arial"/>
              <a:buNone/>
            </a:pPr>
            <a:r>
              <a:rPr b="1" i="0" lang="en-US" sz="1950" u="none" cap="none" strike="noStrike">
                <a:solidFill>
                  <a:srgbClr val="0D213E"/>
                </a:solidFill>
                <a:latin typeface="Montserrat"/>
                <a:ea typeface="Montserrat"/>
                <a:cs typeface="Montserrat"/>
                <a:sym typeface="Montserrat"/>
              </a:rPr>
              <a:t>CANADA COMMERCIAL LEASING RETAIL AVAILABILITIES</a:t>
            </a:r>
            <a:endParaRPr b="1" i="0" sz="1950" u="none" cap="none" strike="noStrike">
              <a:solidFill>
                <a:srgbClr val="0D213E"/>
              </a:solidFill>
              <a:latin typeface="Montserrat"/>
              <a:ea typeface="Montserrat"/>
              <a:cs typeface="Montserrat"/>
              <a:sym typeface="Montserrat"/>
            </a:endParaRPr>
          </a:p>
        </p:txBody>
      </p:sp>
      <p:grpSp>
        <p:nvGrpSpPr>
          <p:cNvPr id="46" name="Google Shape;46;p1"/>
          <p:cNvGrpSpPr/>
          <p:nvPr/>
        </p:nvGrpSpPr>
        <p:grpSpPr>
          <a:xfrm>
            <a:off x="5699765" y="9003575"/>
            <a:ext cx="1615432" cy="502117"/>
            <a:chOff x="5699765" y="553725"/>
            <a:chExt cx="1615432" cy="502117"/>
          </a:xfrm>
        </p:grpSpPr>
        <p:pic>
          <p:nvPicPr>
            <p:cNvPr id="47" name="Google Shape;47;p1"/>
            <p:cNvPicPr preferRelativeResize="0"/>
            <p:nvPr/>
          </p:nvPicPr>
          <p:blipFill rotWithShape="1">
            <a:blip r:embed="rId3">
              <a:alphaModFix/>
            </a:blip>
            <a:srcRect b="0" l="0" r="0" t="0"/>
            <a:stretch/>
          </p:blipFill>
          <p:spPr>
            <a:xfrm>
              <a:off x="7029711" y="555053"/>
              <a:ext cx="181991" cy="77241"/>
            </a:xfrm>
            <a:prstGeom prst="rect">
              <a:avLst/>
            </a:prstGeom>
            <a:noFill/>
            <a:ln>
              <a:noFill/>
            </a:ln>
          </p:spPr>
        </p:pic>
        <p:sp>
          <p:nvSpPr>
            <p:cNvPr id="48" name="Google Shape;48;p1"/>
            <p:cNvSpPr/>
            <p:nvPr/>
          </p:nvSpPr>
          <p:spPr>
            <a:xfrm>
              <a:off x="6269850" y="683030"/>
              <a:ext cx="894080" cy="279400"/>
            </a:xfrm>
            <a:custGeom>
              <a:rect b="b" l="l" r="r" t="t"/>
              <a:pathLst>
                <a:path extrusionOk="0" h="279400" w="894079">
                  <a:moveTo>
                    <a:pt x="392557" y="116547"/>
                  </a:moveTo>
                  <a:lnTo>
                    <a:pt x="381850" y="68364"/>
                  </a:lnTo>
                  <a:lnTo>
                    <a:pt x="353961" y="34950"/>
                  </a:lnTo>
                  <a:lnTo>
                    <a:pt x="315302" y="13982"/>
                  </a:lnTo>
                  <a:lnTo>
                    <a:pt x="272249" y="3098"/>
                  </a:lnTo>
                  <a:lnTo>
                    <a:pt x="231190" y="0"/>
                  </a:lnTo>
                  <a:lnTo>
                    <a:pt x="178943" y="4381"/>
                  </a:lnTo>
                  <a:lnTo>
                    <a:pt x="135890" y="15989"/>
                  </a:lnTo>
                  <a:lnTo>
                    <a:pt x="102743" y="32461"/>
                  </a:lnTo>
                  <a:lnTo>
                    <a:pt x="80213" y="51485"/>
                  </a:lnTo>
                  <a:lnTo>
                    <a:pt x="78320" y="51485"/>
                  </a:lnTo>
                  <a:lnTo>
                    <a:pt x="73596" y="6223"/>
                  </a:lnTo>
                  <a:lnTo>
                    <a:pt x="0" y="6223"/>
                  </a:lnTo>
                  <a:lnTo>
                    <a:pt x="1181" y="16840"/>
                  </a:lnTo>
                  <a:lnTo>
                    <a:pt x="2819" y="38722"/>
                  </a:lnTo>
                  <a:lnTo>
                    <a:pt x="3314" y="50203"/>
                  </a:lnTo>
                  <a:lnTo>
                    <a:pt x="30111" y="69570"/>
                  </a:lnTo>
                  <a:lnTo>
                    <a:pt x="49822" y="91376"/>
                  </a:lnTo>
                  <a:lnTo>
                    <a:pt x="62001" y="115417"/>
                  </a:lnTo>
                  <a:lnTo>
                    <a:pt x="66154" y="141465"/>
                  </a:lnTo>
                  <a:lnTo>
                    <a:pt x="61810" y="169202"/>
                  </a:lnTo>
                  <a:lnTo>
                    <a:pt x="49364" y="193890"/>
                  </a:lnTo>
                  <a:lnTo>
                    <a:pt x="29730" y="215607"/>
                  </a:lnTo>
                  <a:lnTo>
                    <a:pt x="3771" y="234429"/>
                  </a:lnTo>
                  <a:lnTo>
                    <a:pt x="3771" y="279387"/>
                  </a:lnTo>
                  <a:lnTo>
                    <a:pt x="86817" y="279387"/>
                  </a:lnTo>
                  <a:lnTo>
                    <a:pt x="86817" y="106934"/>
                  </a:lnTo>
                  <a:lnTo>
                    <a:pt x="88696" y="98437"/>
                  </a:lnTo>
                  <a:lnTo>
                    <a:pt x="132930" y="56362"/>
                  </a:lnTo>
                  <a:lnTo>
                    <a:pt x="203822" y="41300"/>
                  </a:lnTo>
                  <a:lnTo>
                    <a:pt x="253377" y="47739"/>
                  </a:lnTo>
                  <a:lnTo>
                    <a:pt x="286042" y="65201"/>
                  </a:lnTo>
                  <a:lnTo>
                    <a:pt x="304012" y="90944"/>
                  </a:lnTo>
                  <a:lnTo>
                    <a:pt x="309511" y="122199"/>
                  </a:lnTo>
                  <a:lnTo>
                    <a:pt x="309511" y="279387"/>
                  </a:lnTo>
                  <a:lnTo>
                    <a:pt x="392557" y="279387"/>
                  </a:lnTo>
                  <a:lnTo>
                    <a:pt x="392557" y="116547"/>
                  </a:lnTo>
                  <a:close/>
                </a:path>
                <a:path extrusionOk="0" h="279400" w="894079">
                  <a:moveTo>
                    <a:pt x="795680" y="116547"/>
                  </a:moveTo>
                  <a:lnTo>
                    <a:pt x="784974" y="68364"/>
                  </a:lnTo>
                  <a:lnTo>
                    <a:pt x="757085" y="34950"/>
                  </a:lnTo>
                  <a:lnTo>
                    <a:pt x="718426" y="13982"/>
                  </a:lnTo>
                  <a:lnTo>
                    <a:pt x="675373" y="3098"/>
                  </a:lnTo>
                  <a:lnTo>
                    <a:pt x="634314" y="0"/>
                  </a:lnTo>
                  <a:lnTo>
                    <a:pt x="582066" y="4381"/>
                  </a:lnTo>
                  <a:lnTo>
                    <a:pt x="539013" y="15989"/>
                  </a:lnTo>
                  <a:lnTo>
                    <a:pt x="505866" y="32461"/>
                  </a:lnTo>
                  <a:lnTo>
                    <a:pt x="483336" y="51485"/>
                  </a:lnTo>
                  <a:lnTo>
                    <a:pt x="481444" y="51485"/>
                  </a:lnTo>
                  <a:lnTo>
                    <a:pt x="476719" y="6223"/>
                  </a:lnTo>
                  <a:lnTo>
                    <a:pt x="403123" y="6223"/>
                  </a:lnTo>
                  <a:lnTo>
                    <a:pt x="404914" y="23368"/>
                  </a:lnTo>
                  <a:lnTo>
                    <a:pt x="406069" y="41160"/>
                  </a:lnTo>
                  <a:lnTo>
                    <a:pt x="406704" y="60007"/>
                  </a:lnTo>
                  <a:lnTo>
                    <a:pt x="406895" y="80340"/>
                  </a:lnTo>
                  <a:lnTo>
                    <a:pt x="406895" y="279387"/>
                  </a:lnTo>
                  <a:lnTo>
                    <a:pt x="489940" y="279387"/>
                  </a:lnTo>
                  <a:lnTo>
                    <a:pt x="489940" y="106934"/>
                  </a:lnTo>
                  <a:lnTo>
                    <a:pt x="491820" y="98437"/>
                  </a:lnTo>
                  <a:lnTo>
                    <a:pt x="536067" y="56362"/>
                  </a:lnTo>
                  <a:lnTo>
                    <a:pt x="606945" y="41300"/>
                  </a:lnTo>
                  <a:lnTo>
                    <a:pt x="656501" y="47739"/>
                  </a:lnTo>
                  <a:lnTo>
                    <a:pt x="689165" y="65201"/>
                  </a:lnTo>
                  <a:lnTo>
                    <a:pt x="707136" y="90944"/>
                  </a:lnTo>
                  <a:lnTo>
                    <a:pt x="712635" y="122199"/>
                  </a:lnTo>
                  <a:lnTo>
                    <a:pt x="712635" y="279387"/>
                  </a:lnTo>
                  <a:lnTo>
                    <a:pt x="795680" y="279387"/>
                  </a:lnTo>
                  <a:lnTo>
                    <a:pt x="795680" y="116547"/>
                  </a:lnTo>
                  <a:close/>
                </a:path>
                <a:path extrusionOk="0" h="279400" w="894079">
                  <a:moveTo>
                    <a:pt x="893533" y="3771"/>
                  </a:moveTo>
                  <a:lnTo>
                    <a:pt x="809015" y="3771"/>
                  </a:lnTo>
                  <a:lnTo>
                    <a:pt x="809015" y="279374"/>
                  </a:lnTo>
                  <a:lnTo>
                    <a:pt x="893533" y="279374"/>
                  </a:lnTo>
                  <a:lnTo>
                    <a:pt x="893533" y="3771"/>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 name="Google Shape;49;p1"/>
            <p:cNvPicPr preferRelativeResize="0"/>
            <p:nvPr/>
          </p:nvPicPr>
          <p:blipFill rotWithShape="1">
            <a:blip r:embed="rId4">
              <a:alphaModFix/>
            </a:blip>
            <a:srcRect b="0" l="0" r="0" t="0"/>
            <a:stretch/>
          </p:blipFill>
          <p:spPr>
            <a:xfrm>
              <a:off x="6674999" y="990907"/>
              <a:ext cx="91439" cy="64935"/>
            </a:xfrm>
            <a:prstGeom prst="rect">
              <a:avLst/>
            </a:prstGeom>
            <a:noFill/>
            <a:ln>
              <a:noFill/>
            </a:ln>
          </p:spPr>
        </p:pic>
        <p:sp>
          <p:nvSpPr>
            <p:cNvPr id="50" name="Google Shape;50;p1"/>
            <p:cNvSpPr/>
            <p:nvPr/>
          </p:nvSpPr>
          <p:spPr>
            <a:xfrm>
              <a:off x="6792887" y="990904"/>
              <a:ext cx="258445" cy="46990"/>
            </a:xfrm>
            <a:custGeom>
              <a:rect b="b" l="l" r="r" t="t"/>
              <a:pathLst>
                <a:path extrusionOk="0" h="46990" w="258445">
                  <a:moveTo>
                    <a:pt x="49047" y="190"/>
                  </a:moveTo>
                  <a:lnTo>
                    <a:pt x="46024" y="0"/>
                  </a:lnTo>
                  <a:lnTo>
                    <a:pt x="44208" y="0"/>
                  </a:lnTo>
                  <a:lnTo>
                    <a:pt x="35547" y="685"/>
                  </a:lnTo>
                  <a:lnTo>
                    <a:pt x="27774" y="2654"/>
                  </a:lnTo>
                  <a:lnTo>
                    <a:pt x="21399" y="5727"/>
                  </a:lnTo>
                  <a:lnTo>
                    <a:pt x="16954" y="9791"/>
                  </a:lnTo>
                  <a:lnTo>
                    <a:pt x="16344" y="9791"/>
                  </a:lnTo>
                  <a:lnTo>
                    <a:pt x="15532" y="927"/>
                  </a:lnTo>
                  <a:lnTo>
                    <a:pt x="0" y="927"/>
                  </a:lnTo>
                  <a:lnTo>
                    <a:pt x="596" y="5080"/>
                  </a:lnTo>
                  <a:lnTo>
                    <a:pt x="800" y="9601"/>
                  </a:lnTo>
                  <a:lnTo>
                    <a:pt x="800" y="14871"/>
                  </a:lnTo>
                  <a:lnTo>
                    <a:pt x="800" y="45631"/>
                  </a:lnTo>
                  <a:lnTo>
                    <a:pt x="18567" y="45631"/>
                  </a:lnTo>
                  <a:lnTo>
                    <a:pt x="18567" y="20497"/>
                  </a:lnTo>
                  <a:lnTo>
                    <a:pt x="18770" y="19113"/>
                  </a:lnTo>
                  <a:lnTo>
                    <a:pt x="42989" y="7658"/>
                  </a:lnTo>
                  <a:lnTo>
                    <a:pt x="47231" y="7658"/>
                  </a:lnTo>
                  <a:lnTo>
                    <a:pt x="49047" y="7848"/>
                  </a:lnTo>
                  <a:lnTo>
                    <a:pt x="49047" y="190"/>
                  </a:lnTo>
                  <a:close/>
                </a:path>
                <a:path extrusionOk="0" h="46990" w="258445">
                  <a:moveTo>
                    <a:pt x="153212" y="22910"/>
                  </a:moveTo>
                  <a:lnTo>
                    <a:pt x="149809" y="13601"/>
                  </a:lnTo>
                  <a:lnTo>
                    <a:pt x="140220" y="6362"/>
                  </a:lnTo>
                  <a:lnTo>
                    <a:pt x="139369" y="6096"/>
                  </a:lnTo>
                  <a:lnTo>
                    <a:pt x="134988" y="4724"/>
                  </a:lnTo>
                  <a:lnTo>
                    <a:pt x="134988" y="23368"/>
                  </a:lnTo>
                  <a:lnTo>
                    <a:pt x="132791" y="30149"/>
                  </a:lnTo>
                  <a:lnTo>
                    <a:pt x="126568" y="35648"/>
                  </a:lnTo>
                  <a:lnTo>
                    <a:pt x="117157" y="39255"/>
                  </a:lnTo>
                  <a:lnTo>
                    <a:pt x="105371" y="40551"/>
                  </a:lnTo>
                  <a:lnTo>
                    <a:pt x="93446" y="39243"/>
                  </a:lnTo>
                  <a:lnTo>
                    <a:pt x="84124" y="35636"/>
                  </a:lnTo>
                  <a:lnTo>
                    <a:pt x="78066" y="30187"/>
                  </a:lnTo>
                  <a:lnTo>
                    <a:pt x="75984" y="23647"/>
                  </a:lnTo>
                  <a:lnTo>
                    <a:pt x="76022" y="22910"/>
                  </a:lnTo>
                  <a:lnTo>
                    <a:pt x="77635" y="17119"/>
                  </a:lnTo>
                  <a:lnTo>
                    <a:pt x="83032" y="11582"/>
                  </a:lnTo>
                  <a:lnTo>
                    <a:pt x="92329" y="7620"/>
                  </a:lnTo>
                  <a:lnTo>
                    <a:pt x="105765" y="6096"/>
                  </a:lnTo>
                  <a:lnTo>
                    <a:pt x="119202" y="7696"/>
                  </a:lnTo>
                  <a:lnTo>
                    <a:pt x="128282" y="11798"/>
                  </a:lnTo>
                  <a:lnTo>
                    <a:pt x="133426" y="17322"/>
                  </a:lnTo>
                  <a:lnTo>
                    <a:pt x="134962" y="22910"/>
                  </a:lnTo>
                  <a:lnTo>
                    <a:pt x="134988" y="23368"/>
                  </a:lnTo>
                  <a:lnTo>
                    <a:pt x="134988" y="4724"/>
                  </a:lnTo>
                  <a:lnTo>
                    <a:pt x="125361" y="1676"/>
                  </a:lnTo>
                  <a:lnTo>
                    <a:pt x="106172" y="0"/>
                  </a:lnTo>
                  <a:lnTo>
                    <a:pt x="87274" y="1600"/>
                  </a:lnTo>
                  <a:lnTo>
                    <a:pt x="71882" y="6248"/>
                  </a:lnTo>
                  <a:lnTo>
                    <a:pt x="61518" y="13677"/>
                  </a:lnTo>
                  <a:lnTo>
                    <a:pt x="57721" y="23647"/>
                  </a:lnTo>
                  <a:lnTo>
                    <a:pt x="61353" y="33210"/>
                  </a:lnTo>
                  <a:lnTo>
                    <a:pt x="71297" y="40449"/>
                  </a:lnTo>
                  <a:lnTo>
                    <a:pt x="86169" y="45046"/>
                  </a:lnTo>
                  <a:lnTo>
                    <a:pt x="104559" y="46647"/>
                  </a:lnTo>
                  <a:lnTo>
                    <a:pt x="122047" y="45262"/>
                  </a:lnTo>
                  <a:lnTo>
                    <a:pt x="137668" y="40982"/>
                  </a:lnTo>
                  <a:lnTo>
                    <a:pt x="138315" y="40551"/>
                  </a:lnTo>
                  <a:lnTo>
                    <a:pt x="148907" y="33591"/>
                  </a:lnTo>
                  <a:lnTo>
                    <a:pt x="153212" y="22910"/>
                  </a:lnTo>
                  <a:close/>
                </a:path>
                <a:path extrusionOk="0" h="46990" w="258445">
                  <a:moveTo>
                    <a:pt x="258178" y="45631"/>
                  </a:moveTo>
                  <a:lnTo>
                    <a:pt x="257581" y="42125"/>
                  </a:lnTo>
                  <a:lnTo>
                    <a:pt x="257378" y="38061"/>
                  </a:lnTo>
                  <a:lnTo>
                    <a:pt x="257378" y="33350"/>
                  </a:lnTo>
                  <a:lnTo>
                    <a:pt x="257378" y="927"/>
                  </a:lnTo>
                  <a:lnTo>
                    <a:pt x="239610" y="927"/>
                  </a:lnTo>
                  <a:lnTo>
                    <a:pt x="239610" y="29845"/>
                  </a:lnTo>
                  <a:lnTo>
                    <a:pt x="239001" y="31318"/>
                  </a:lnTo>
                  <a:lnTo>
                    <a:pt x="234772" y="36118"/>
                  </a:lnTo>
                  <a:lnTo>
                    <a:pt x="226491" y="39903"/>
                  </a:lnTo>
                  <a:lnTo>
                    <a:pt x="214579" y="39903"/>
                  </a:lnTo>
                  <a:lnTo>
                    <a:pt x="204444" y="38862"/>
                  </a:lnTo>
                  <a:lnTo>
                    <a:pt x="197688" y="35928"/>
                  </a:lnTo>
                  <a:lnTo>
                    <a:pt x="193941" y="31407"/>
                  </a:lnTo>
                  <a:lnTo>
                    <a:pt x="192773" y="25590"/>
                  </a:lnTo>
                  <a:lnTo>
                    <a:pt x="192773" y="927"/>
                  </a:lnTo>
                  <a:lnTo>
                    <a:pt x="175018" y="927"/>
                  </a:lnTo>
                  <a:lnTo>
                    <a:pt x="175018" y="27063"/>
                  </a:lnTo>
                  <a:lnTo>
                    <a:pt x="178130" y="36715"/>
                  </a:lnTo>
                  <a:lnTo>
                    <a:pt x="186118" y="42710"/>
                  </a:lnTo>
                  <a:lnTo>
                    <a:pt x="196989" y="45783"/>
                  </a:lnTo>
                  <a:lnTo>
                    <a:pt x="208724" y="46647"/>
                  </a:lnTo>
                  <a:lnTo>
                    <a:pt x="220472" y="45859"/>
                  </a:lnTo>
                  <a:lnTo>
                    <a:pt x="229717" y="43840"/>
                  </a:lnTo>
                  <a:lnTo>
                    <a:pt x="236550" y="41148"/>
                  </a:lnTo>
                  <a:lnTo>
                    <a:pt x="241020" y="38341"/>
                  </a:lnTo>
                  <a:lnTo>
                    <a:pt x="241427" y="38341"/>
                  </a:lnTo>
                  <a:lnTo>
                    <a:pt x="242443" y="45631"/>
                  </a:lnTo>
                  <a:lnTo>
                    <a:pt x="258178" y="45631"/>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 name="Google Shape;51;p1"/>
            <p:cNvPicPr preferRelativeResize="0"/>
            <p:nvPr/>
          </p:nvPicPr>
          <p:blipFill rotWithShape="1">
            <a:blip r:embed="rId5">
              <a:alphaModFix/>
            </a:blip>
            <a:srcRect b="0" l="0" r="0" t="0"/>
            <a:stretch/>
          </p:blipFill>
          <p:spPr>
            <a:xfrm>
              <a:off x="7078938" y="990900"/>
              <a:ext cx="93459" cy="63919"/>
            </a:xfrm>
            <a:prstGeom prst="rect">
              <a:avLst/>
            </a:prstGeom>
            <a:noFill/>
            <a:ln>
              <a:noFill/>
            </a:ln>
          </p:spPr>
        </p:pic>
        <p:sp>
          <p:nvSpPr>
            <p:cNvPr id="52" name="Google Shape;52;p1"/>
            <p:cNvSpPr/>
            <p:nvPr/>
          </p:nvSpPr>
          <p:spPr>
            <a:xfrm>
              <a:off x="5699765" y="684391"/>
              <a:ext cx="628650" cy="285115"/>
            </a:xfrm>
            <a:custGeom>
              <a:rect b="b" l="l" r="r" t="t"/>
              <a:pathLst>
                <a:path extrusionOk="0" h="285115" w="628650">
                  <a:moveTo>
                    <a:pt x="318706" y="0"/>
                  </a:moveTo>
                  <a:lnTo>
                    <a:pt x="253923" y="2476"/>
                  </a:lnTo>
                  <a:lnTo>
                    <a:pt x="193840" y="9781"/>
                  </a:lnTo>
                  <a:lnTo>
                    <a:pt x="139669" y="21730"/>
                  </a:lnTo>
                  <a:lnTo>
                    <a:pt x="92625" y="38139"/>
                  </a:lnTo>
                  <a:lnTo>
                    <a:pt x="53923" y="58823"/>
                  </a:lnTo>
                  <a:lnTo>
                    <a:pt x="24775" y="83597"/>
                  </a:lnTo>
                  <a:lnTo>
                    <a:pt x="0" y="144678"/>
                  </a:lnTo>
                  <a:lnTo>
                    <a:pt x="6102" y="175426"/>
                  </a:lnTo>
                  <a:lnTo>
                    <a:pt x="51611" y="226870"/>
                  </a:lnTo>
                  <a:lnTo>
                    <a:pt x="88807" y="247051"/>
                  </a:lnTo>
                  <a:lnTo>
                    <a:pt x="134158" y="263196"/>
                  </a:lnTo>
                  <a:lnTo>
                    <a:pt x="186559" y="275046"/>
                  </a:lnTo>
                  <a:lnTo>
                    <a:pt x="244904" y="282345"/>
                  </a:lnTo>
                  <a:lnTo>
                    <a:pt x="308089" y="284835"/>
                  </a:lnTo>
                  <a:lnTo>
                    <a:pt x="366449" y="282752"/>
                  </a:lnTo>
                  <a:lnTo>
                    <a:pt x="423643" y="276401"/>
                  </a:lnTo>
                  <a:lnTo>
                    <a:pt x="477630" y="265630"/>
                  </a:lnTo>
                  <a:lnTo>
                    <a:pt x="526373" y="250288"/>
                  </a:lnTo>
                  <a:lnTo>
                    <a:pt x="531746" y="247688"/>
                  </a:lnTo>
                  <a:lnTo>
                    <a:pt x="313397" y="247688"/>
                  </a:lnTo>
                  <a:lnTo>
                    <a:pt x="249238" y="242527"/>
                  </a:lnTo>
                  <a:lnTo>
                    <a:pt x="195344" y="228017"/>
                  </a:lnTo>
                  <a:lnTo>
                    <a:pt x="154005" y="205615"/>
                  </a:lnTo>
                  <a:lnTo>
                    <a:pt x="127523" y="176789"/>
                  </a:lnTo>
                  <a:lnTo>
                    <a:pt x="118186" y="142989"/>
                  </a:lnTo>
                  <a:lnTo>
                    <a:pt x="125505" y="112095"/>
                  </a:lnTo>
                  <a:lnTo>
                    <a:pt x="148058" y="83363"/>
                  </a:lnTo>
                  <a:lnTo>
                    <a:pt x="186738" y="59496"/>
                  </a:lnTo>
                  <a:lnTo>
                    <a:pt x="242438" y="43194"/>
                  </a:lnTo>
                  <a:lnTo>
                    <a:pt x="316052" y="37160"/>
                  </a:lnTo>
                  <a:lnTo>
                    <a:pt x="538049" y="37160"/>
                  </a:lnTo>
                  <a:lnTo>
                    <a:pt x="497730" y="22383"/>
                  </a:lnTo>
                  <a:lnTo>
                    <a:pt x="444929" y="10185"/>
                  </a:lnTo>
                  <a:lnTo>
                    <a:pt x="385000" y="2605"/>
                  </a:lnTo>
                  <a:lnTo>
                    <a:pt x="318706" y="0"/>
                  </a:lnTo>
                  <a:close/>
                </a:path>
                <a:path extrusionOk="0" h="285115" w="628650">
                  <a:moveTo>
                    <a:pt x="538049" y="37160"/>
                  </a:moveTo>
                  <a:lnTo>
                    <a:pt x="316052" y="37160"/>
                  </a:lnTo>
                  <a:lnTo>
                    <a:pt x="389113" y="43617"/>
                  </a:lnTo>
                  <a:lnTo>
                    <a:pt x="443497" y="60718"/>
                  </a:lnTo>
                  <a:lnTo>
                    <a:pt x="480605" y="85061"/>
                  </a:lnTo>
                  <a:lnTo>
                    <a:pt x="501842" y="113243"/>
                  </a:lnTo>
                  <a:lnTo>
                    <a:pt x="508609" y="141859"/>
                  </a:lnTo>
                  <a:lnTo>
                    <a:pt x="499017" y="176425"/>
                  </a:lnTo>
                  <a:lnTo>
                    <a:pt x="472018" y="205618"/>
                  </a:lnTo>
                  <a:lnTo>
                    <a:pt x="430304" y="228106"/>
                  </a:lnTo>
                  <a:lnTo>
                    <a:pt x="376537" y="242571"/>
                  </a:lnTo>
                  <a:lnTo>
                    <a:pt x="313397" y="247688"/>
                  </a:lnTo>
                  <a:lnTo>
                    <a:pt x="531746" y="247688"/>
                  </a:lnTo>
                  <a:lnTo>
                    <a:pt x="567833" y="230223"/>
                  </a:lnTo>
                  <a:lnTo>
                    <a:pt x="599972" y="205282"/>
                  </a:lnTo>
                  <a:lnTo>
                    <a:pt x="620750" y="175315"/>
                  </a:lnTo>
                  <a:lnTo>
                    <a:pt x="628129" y="140169"/>
                  </a:lnTo>
                  <a:lnTo>
                    <a:pt x="622405" y="110227"/>
                  </a:lnTo>
                  <a:lnTo>
                    <a:pt x="605740" y="83121"/>
                  </a:lnTo>
                  <a:lnTo>
                    <a:pt x="578898" y="59207"/>
                  </a:lnTo>
                  <a:lnTo>
                    <a:pt x="542640" y="38842"/>
                  </a:lnTo>
                  <a:lnTo>
                    <a:pt x="538049" y="3716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 name="Google Shape;53;p1"/>
            <p:cNvPicPr preferRelativeResize="0"/>
            <p:nvPr/>
          </p:nvPicPr>
          <p:blipFill rotWithShape="1">
            <a:blip r:embed="rId6">
              <a:alphaModFix/>
            </a:blip>
            <a:srcRect b="0" l="0" r="0" t="0"/>
            <a:stretch/>
          </p:blipFill>
          <p:spPr>
            <a:xfrm>
              <a:off x="7235289" y="553725"/>
              <a:ext cx="79908" cy="79908"/>
            </a:xfrm>
            <a:prstGeom prst="rect">
              <a:avLst/>
            </a:prstGeom>
            <a:noFill/>
            <a:ln>
              <a:noFill/>
            </a:ln>
          </p:spPr>
        </p:pic>
      </p:grpSp>
      <p:sp>
        <p:nvSpPr>
          <p:cNvPr id="54" name="Google Shape;54;p1"/>
          <p:cNvSpPr txBox="1"/>
          <p:nvPr/>
        </p:nvSpPr>
        <p:spPr>
          <a:xfrm>
            <a:off x="403276" y="6976250"/>
            <a:ext cx="6285300" cy="1408500"/>
          </a:xfrm>
          <a:prstGeom prst="rect">
            <a:avLst/>
          </a:prstGeom>
          <a:noFill/>
          <a:ln>
            <a:noFill/>
          </a:ln>
        </p:spPr>
        <p:txBody>
          <a:bodyPr anchorCtr="0" anchor="t" bIns="0" lIns="0" spcFirstLastPara="1" rIns="0" wrap="square" tIns="0">
            <a:spAutoFit/>
          </a:bodyPr>
          <a:lstStyle/>
          <a:p>
            <a:pPr indent="0" lvl="0" marL="12700" marR="0" rtl="0" algn="l">
              <a:lnSpc>
                <a:spcPct val="111693"/>
              </a:lnSpc>
              <a:spcBef>
                <a:spcPts val="0"/>
              </a:spcBef>
              <a:spcAft>
                <a:spcPts val="0"/>
              </a:spcAft>
              <a:buClr>
                <a:srgbClr val="000000"/>
              </a:buClr>
              <a:buSzPts val="9150"/>
              <a:buFont typeface="Arial"/>
              <a:buNone/>
            </a:pPr>
            <a:r>
              <a:rPr b="1" i="0" lang="en-US" sz="9150" u="none" cap="none" strike="noStrike">
                <a:solidFill>
                  <a:srgbClr val="0D213E"/>
                </a:solidFill>
                <a:latin typeface="Montserrat"/>
                <a:ea typeface="Montserrat"/>
                <a:cs typeface="Montserrat"/>
                <a:sym typeface="Montserrat"/>
              </a:rPr>
              <a:t>RETAIL</a:t>
            </a:r>
            <a:endParaRPr b="0" i="0" sz="9150" u="none" cap="none" strike="noStrike">
              <a:solidFill>
                <a:srgbClr val="0D213E"/>
              </a:solidFill>
              <a:latin typeface="Montserrat"/>
              <a:ea typeface="Montserrat"/>
              <a:cs typeface="Montserrat"/>
              <a:sym typeface="Montserrat"/>
            </a:endParaRPr>
          </a:p>
        </p:txBody>
      </p:sp>
      <p:sp>
        <p:nvSpPr>
          <p:cNvPr id="55" name="Google Shape;55;p1"/>
          <p:cNvSpPr txBox="1"/>
          <p:nvPr/>
        </p:nvSpPr>
        <p:spPr>
          <a:xfrm>
            <a:off x="403279" y="9142333"/>
            <a:ext cx="2037600" cy="3669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FFFFFF"/>
                </a:solidFill>
                <a:latin typeface="Arial"/>
                <a:ea typeface="Arial"/>
                <a:cs typeface="Arial"/>
                <a:sym typeface="Arial"/>
              </a:rPr>
              <a:t>ONNI.COM</a:t>
            </a:r>
            <a:endParaRPr b="0" i="0" sz="2300" u="none" cap="none" strike="noStrike">
              <a:solidFill>
                <a:srgbClr val="000000"/>
              </a:solidFill>
              <a:latin typeface="Arial"/>
              <a:ea typeface="Arial"/>
              <a:cs typeface="Arial"/>
              <a:sym typeface="Arial"/>
            </a:endParaRPr>
          </a:p>
        </p:txBody>
      </p:sp>
      <p:sp>
        <p:nvSpPr>
          <p:cNvPr id="56" name="Google Shape;56;p1"/>
          <p:cNvSpPr txBox="1"/>
          <p:nvPr/>
        </p:nvSpPr>
        <p:spPr>
          <a:xfrm>
            <a:off x="403279" y="8548908"/>
            <a:ext cx="3111000" cy="3207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Arial"/>
                <a:ea typeface="Arial"/>
                <a:cs typeface="Arial"/>
                <a:sym typeface="Arial"/>
              </a:rPr>
              <a:t>200 - 1010 SEYMOUR STREET, VANCOUVER, BC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Arial"/>
                <a:ea typeface="Arial"/>
                <a:cs typeface="Arial"/>
                <a:sym typeface="Arial"/>
              </a:rPr>
              <a:t>604.688.8783  |  </a:t>
            </a:r>
            <a:r>
              <a:rPr b="0" i="0" lang="en-US" sz="1000" u="sng" cap="none" strike="noStrike">
                <a:solidFill>
                  <a:srgbClr val="FFFFFF"/>
                </a:solidFill>
                <a:latin typeface="Arial"/>
                <a:ea typeface="Arial"/>
                <a:cs typeface="Arial"/>
                <a:sym typeface="Arial"/>
                <a:hlinkClick r:id="rId7">
                  <a:extLst>
                    <a:ext uri="{A12FA001-AC4F-418D-AE19-62706E023703}">
                      <ahyp:hlinkClr val="tx"/>
                    </a:ext>
                  </a:extLst>
                </a:hlinkClick>
              </a:rPr>
              <a:t>LEASING@ONNI.COM </a:t>
            </a:r>
            <a:endParaRPr b="0" i="0" sz="1000" u="none" cap="none" strike="noStrike">
              <a:solidFill>
                <a:srgbClr val="000000"/>
              </a:solidFill>
              <a:latin typeface="Arial"/>
              <a:ea typeface="Arial"/>
              <a:cs typeface="Arial"/>
              <a:sym typeface="Arial"/>
            </a:endParaRPr>
          </a:p>
        </p:txBody>
      </p:sp>
      <p:cxnSp>
        <p:nvCxnSpPr>
          <p:cNvPr id="57" name="Google Shape;57;p1"/>
          <p:cNvCxnSpPr/>
          <p:nvPr/>
        </p:nvCxnSpPr>
        <p:spPr>
          <a:xfrm>
            <a:off x="6492625" y="1155163"/>
            <a:ext cx="1279800" cy="0"/>
          </a:xfrm>
          <a:prstGeom prst="straightConnector1">
            <a:avLst/>
          </a:prstGeom>
          <a:noFill/>
          <a:ln cap="flat" cmpd="sng" w="9525">
            <a:solidFill>
              <a:schemeClr val="dk2"/>
            </a:solidFill>
            <a:prstDash val="solid"/>
            <a:round/>
            <a:headEnd len="sm" w="sm" type="none"/>
            <a:tailEnd len="sm" w="sm" type="none"/>
          </a:ln>
        </p:spPr>
      </p:cxnSp>
      <p:pic>
        <p:nvPicPr>
          <p:cNvPr id="58" name="Google Shape;58;p1"/>
          <p:cNvPicPr preferRelativeResize="0"/>
          <p:nvPr>
            <p:ph idx="2" type="pic"/>
          </p:nvPr>
        </p:nvPicPr>
        <p:blipFill rotWithShape="1">
          <a:blip r:embed="rId8">
            <a:alphaModFix/>
          </a:blip>
          <a:srcRect b="0" l="21780" r="21780" t="0"/>
          <a:stretch/>
        </p:blipFill>
        <p:spPr>
          <a:xfrm>
            <a:off x="0" y="1556175"/>
            <a:ext cx="6152402" cy="5205601"/>
          </a:xfrm>
          <a:prstGeom prst="rect">
            <a:avLst/>
          </a:prstGeom>
          <a:noFill/>
          <a:ln cap="flat" cmpd="sng" w="9525">
            <a:solidFill>
              <a:schemeClr val="lt1"/>
            </a:solidFill>
            <a:prstDash val="solid"/>
            <a:round/>
            <a:headEnd len="sm" w="sm" type="none"/>
            <a:tailEnd len="sm" w="sm" type="none"/>
          </a:ln>
        </p:spPr>
      </p:pic>
      <p:sp>
        <p:nvSpPr>
          <p:cNvPr id="59" name="Google Shape;59;p1"/>
          <p:cNvSpPr txBox="1"/>
          <p:nvPr/>
        </p:nvSpPr>
        <p:spPr>
          <a:xfrm>
            <a:off x="6402900" y="847375"/>
            <a:ext cx="1935300" cy="307800"/>
          </a:xfrm>
          <a:prstGeom prst="rect">
            <a:avLst/>
          </a:prstGeom>
          <a:solidFill>
            <a:schemeClr val="lt1"/>
          </a:solidFill>
          <a:ln>
            <a:noFill/>
          </a:ln>
        </p:spPr>
        <p:txBody>
          <a:bodyPr anchorCtr="0" anchor="t" bIns="91425" lIns="91425" spcFirstLastPara="1" rIns="91425" wrap="square" tIns="0">
            <a:spAutoFit/>
          </a:bodyPr>
          <a:lstStyle/>
          <a:p>
            <a:pPr indent="0" lvl="0" marL="0" marR="0" rtl="0" algn="l">
              <a:lnSpc>
                <a:spcPct val="100000"/>
              </a:lnSpc>
              <a:spcBef>
                <a:spcPts val="0"/>
              </a:spcBef>
              <a:spcAft>
                <a:spcPts val="0"/>
              </a:spcAft>
              <a:buNone/>
            </a:pPr>
            <a:r>
              <a:rPr b="1" lang="en-US">
                <a:solidFill>
                  <a:srgbClr val="0D213E"/>
                </a:solidFill>
                <a:highlight>
                  <a:schemeClr val="lt1"/>
                </a:highlight>
              </a:rPr>
              <a:t>MAY 2026</a:t>
            </a:r>
            <a:endParaRPr b="0" i="0" sz="1400" u="none" cap="none" strike="noStrike">
              <a:solidFill>
                <a:srgbClr val="0D213E"/>
              </a:solidFill>
              <a:highlight>
                <a:schemeClr val="lt1"/>
              </a:highlight>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271b815f526_0_99"/>
          <p:cNvSpPr/>
          <p:nvPr/>
        </p:nvSpPr>
        <p:spPr>
          <a:xfrm>
            <a:off x="0" y="-1"/>
            <a:ext cx="7772400" cy="658485"/>
          </a:xfrm>
          <a:custGeom>
            <a:rect b="b" l="l" r="r" t="t"/>
            <a:pathLst>
              <a:path extrusionOk="0" h="1677670" w="7772400">
                <a:moveTo>
                  <a:pt x="7772400" y="0"/>
                </a:moveTo>
                <a:lnTo>
                  <a:pt x="0" y="0"/>
                </a:lnTo>
                <a:lnTo>
                  <a:pt x="0" y="1677670"/>
                </a:lnTo>
                <a:lnTo>
                  <a:pt x="7772400" y="1677670"/>
                </a:lnTo>
                <a:lnTo>
                  <a:pt x="7772400"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271b815f526_0_99"/>
          <p:cNvSpPr txBox="1"/>
          <p:nvPr/>
        </p:nvSpPr>
        <p:spPr>
          <a:xfrm>
            <a:off x="399026" y="132500"/>
            <a:ext cx="6285300" cy="400200"/>
          </a:xfrm>
          <a:prstGeom prst="rect">
            <a:avLst/>
          </a:prstGeom>
          <a:noFill/>
          <a:ln>
            <a:noFill/>
          </a:ln>
        </p:spPr>
        <p:txBody>
          <a:bodyPr anchorCtr="0" anchor="t" bIns="0" lIns="0" spcFirstLastPara="1" rIns="0" wrap="square" tIns="0">
            <a:spAutoFit/>
          </a:bodyPr>
          <a:lstStyle/>
          <a:p>
            <a:pPr indent="0" lvl="0" marL="12700" marR="0" rtl="0" algn="l">
              <a:lnSpc>
                <a:spcPct val="111694"/>
              </a:lnSpc>
              <a:spcBef>
                <a:spcPts val="0"/>
              </a:spcBef>
              <a:spcAft>
                <a:spcPts val="0"/>
              </a:spcAft>
              <a:buClr>
                <a:srgbClr val="000000"/>
              </a:buClr>
              <a:buSzPts val="2600"/>
              <a:buFont typeface="Arial"/>
              <a:buNone/>
            </a:pPr>
            <a:r>
              <a:rPr b="1" i="0" lang="en-US" sz="2600" u="none" cap="none" strike="noStrike">
                <a:solidFill>
                  <a:schemeClr val="lt1"/>
                </a:solidFill>
                <a:latin typeface="Montserrat"/>
                <a:ea typeface="Montserrat"/>
                <a:cs typeface="Montserrat"/>
                <a:sym typeface="Montserrat"/>
              </a:rPr>
              <a:t>FULLY LEASED</a:t>
            </a:r>
            <a:endParaRPr b="0" i="0" sz="2600" u="none" cap="none" strike="noStrike">
              <a:solidFill>
                <a:schemeClr val="lt1"/>
              </a:solidFill>
              <a:latin typeface="Montserrat"/>
              <a:ea typeface="Montserrat"/>
              <a:cs typeface="Montserrat"/>
              <a:sym typeface="Montserrat"/>
            </a:endParaRPr>
          </a:p>
        </p:txBody>
      </p:sp>
      <p:sp>
        <p:nvSpPr>
          <p:cNvPr id="367" name="Google Shape;367;g271b815f526_0_99"/>
          <p:cNvSpPr txBox="1"/>
          <p:nvPr/>
        </p:nvSpPr>
        <p:spPr>
          <a:xfrm>
            <a:off x="457898" y="9803882"/>
            <a:ext cx="4345800" cy="111600"/>
          </a:xfrm>
          <a:prstGeom prst="rect">
            <a:avLst/>
          </a:prstGeom>
          <a:noFill/>
          <a:ln>
            <a:noFill/>
          </a:ln>
        </p:spPr>
        <p:txBody>
          <a:bodyPr anchorCtr="0" anchor="t" bIns="0" lIns="0" spcFirstLastPara="1" rIns="0" wrap="square" tIns="38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200 - 1010 SEYMOUR STREET, VANCOUVER, BC | 604.688.8783 | </a:t>
            </a:r>
            <a:r>
              <a:rPr b="0" i="0" lang="en-US" sz="700" u="sng" cap="none" strike="noStrike">
                <a:solidFill>
                  <a:schemeClr val="hlink"/>
                </a:solidFill>
                <a:latin typeface="Arial"/>
                <a:ea typeface="Arial"/>
                <a:cs typeface="Arial"/>
                <a:sym typeface="Arial"/>
                <a:hlinkClick r:id="rId3"/>
              </a:rPr>
              <a:t>LEASING@ONNI.COM </a:t>
            </a:r>
            <a:endParaRPr b="0" i="0" sz="700" u="none" cap="none" strike="noStrike">
              <a:solidFill>
                <a:srgbClr val="000000"/>
              </a:solidFill>
              <a:latin typeface="Arial"/>
              <a:ea typeface="Arial"/>
              <a:cs typeface="Arial"/>
              <a:sym typeface="Arial"/>
            </a:endParaRPr>
          </a:p>
        </p:txBody>
      </p:sp>
      <p:sp>
        <p:nvSpPr>
          <p:cNvPr id="368" name="Google Shape;368;g271b815f526_0_99"/>
          <p:cNvSpPr txBox="1"/>
          <p:nvPr/>
        </p:nvSpPr>
        <p:spPr>
          <a:xfrm>
            <a:off x="1723204" y="1299294"/>
            <a:ext cx="2622600" cy="413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chemeClr val="dk1"/>
              </a:buClr>
              <a:buSzPts val="1300"/>
              <a:buFont typeface="Arial"/>
              <a:buNone/>
            </a:pPr>
            <a:r>
              <a:rPr b="0" i="0" lang="en-US" sz="1300" u="none" cap="none" strike="noStrike">
                <a:solidFill>
                  <a:srgbClr val="0C213E"/>
                </a:solidFill>
                <a:latin typeface="Montserrat SemiBold"/>
                <a:ea typeface="Montserrat SemiBold"/>
                <a:cs typeface="Montserrat SemiBold"/>
                <a:sym typeface="Montserrat SemiBold"/>
              </a:rPr>
              <a:t>The Royal</a:t>
            </a:r>
            <a:endParaRPr b="0" i="0" sz="1300" u="none" cap="none" strike="noStrike">
              <a:solidFill>
                <a:srgbClr val="0C213E"/>
              </a:solidFill>
              <a:latin typeface="Montserrat SemiBold"/>
              <a:ea typeface="Montserrat SemiBold"/>
              <a:cs typeface="Montserrat SemiBold"/>
              <a:sym typeface="Montserrat SemiBold"/>
            </a:endParaRPr>
          </a:p>
          <a:p>
            <a:pPr indent="0" lvl="0" marL="12700" marR="0" rtl="0" algn="l">
              <a:lnSpc>
                <a:spcPct val="100000"/>
              </a:lnSpc>
              <a:spcBef>
                <a:spcPts val="0"/>
              </a:spcBef>
              <a:spcAft>
                <a:spcPts val="0"/>
              </a:spcAft>
              <a:buClr>
                <a:schemeClr val="dk1"/>
              </a:buClr>
              <a:buSzPts val="1300"/>
              <a:buFont typeface="Arial"/>
              <a:buNone/>
            </a:pPr>
            <a:r>
              <a:rPr b="0" i="0" lang="en-US" sz="1300" u="none" cap="none" strike="noStrike">
                <a:solidFill>
                  <a:srgbClr val="0C213E"/>
                </a:solidFill>
                <a:latin typeface="Montserrat SemiBold"/>
                <a:ea typeface="Montserrat SemiBold"/>
                <a:cs typeface="Montserrat SemiBold"/>
                <a:sym typeface="Montserrat SemiBold"/>
              </a:rPr>
              <a:t>East 26th Royal Avenue</a:t>
            </a:r>
            <a:endParaRPr b="0" i="0" sz="1300" u="none" cap="none" strike="noStrike">
              <a:solidFill>
                <a:srgbClr val="0C213E"/>
              </a:solidFill>
              <a:latin typeface="Montserrat SemiBold"/>
              <a:ea typeface="Montserrat SemiBold"/>
              <a:cs typeface="Montserrat SemiBold"/>
              <a:sym typeface="Montserrat SemiBold"/>
            </a:endParaRPr>
          </a:p>
        </p:txBody>
      </p:sp>
      <p:sp>
        <p:nvSpPr>
          <p:cNvPr id="369" name="Google Shape;369;g271b815f526_0_99"/>
          <p:cNvSpPr txBox="1"/>
          <p:nvPr/>
        </p:nvSpPr>
        <p:spPr>
          <a:xfrm>
            <a:off x="1777275" y="940375"/>
            <a:ext cx="1283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NEW WESTMINSTER, BC</a:t>
            </a:r>
            <a:endParaRPr b="1" i="0" sz="700" u="none" cap="none" strike="noStrike">
              <a:solidFill>
                <a:srgbClr val="FFFFFF"/>
              </a:solidFill>
              <a:latin typeface="Arial"/>
              <a:ea typeface="Arial"/>
              <a:cs typeface="Arial"/>
              <a:sym typeface="Arial"/>
            </a:endParaRPr>
          </a:p>
        </p:txBody>
      </p:sp>
      <p:cxnSp>
        <p:nvCxnSpPr>
          <p:cNvPr id="370" name="Google Shape;370;g271b815f526_0_99"/>
          <p:cNvCxnSpPr/>
          <p:nvPr/>
        </p:nvCxnSpPr>
        <p:spPr>
          <a:xfrm>
            <a:off x="443150" y="2200925"/>
            <a:ext cx="6909900" cy="0"/>
          </a:xfrm>
          <a:prstGeom prst="straightConnector1">
            <a:avLst/>
          </a:prstGeom>
          <a:noFill/>
          <a:ln cap="flat" cmpd="sng" w="9525">
            <a:solidFill>
              <a:srgbClr val="1F497D"/>
            </a:solidFill>
            <a:prstDash val="solid"/>
            <a:round/>
            <a:headEnd len="sm" w="sm" type="none"/>
            <a:tailEnd len="sm" w="sm" type="none"/>
          </a:ln>
        </p:spPr>
      </p:cxnSp>
      <p:cxnSp>
        <p:nvCxnSpPr>
          <p:cNvPr id="371" name="Google Shape;371;g271b815f526_0_99"/>
          <p:cNvCxnSpPr/>
          <p:nvPr/>
        </p:nvCxnSpPr>
        <p:spPr>
          <a:xfrm>
            <a:off x="443150" y="3818925"/>
            <a:ext cx="6909900" cy="0"/>
          </a:xfrm>
          <a:prstGeom prst="straightConnector1">
            <a:avLst/>
          </a:prstGeom>
          <a:noFill/>
          <a:ln cap="flat" cmpd="sng" w="9525">
            <a:solidFill>
              <a:srgbClr val="1F497D"/>
            </a:solidFill>
            <a:prstDash val="solid"/>
            <a:round/>
            <a:headEnd len="sm" w="sm" type="none"/>
            <a:tailEnd len="sm" w="sm" type="none"/>
          </a:ln>
        </p:spPr>
      </p:cxnSp>
      <p:sp>
        <p:nvSpPr>
          <p:cNvPr id="372" name="Google Shape;372;g271b815f526_0_99"/>
          <p:cNvSpPr txBox="1"/>
          <p:nvPr/>
        </p:nvSpPr>
        <p:spPr>
          <a:xfrm>
            <a:off x="1774729" y="2804344"/>
            <a:ext cx="2622600" cy="413700"/>
          </a:xfrm>
          <a:prstGeom prst="rect">
            <a:avLst/>
          </a:prstGeom>
          <a:noFill/>
          <a:ln>
            <a:noFill/>
          </a:ln>
        </p:spPr>
        <p:txBody>
          <a:bodyPr anchorCtr="0" anchor="t" bIns="0" lIns="0" spcFirstLastPara="1" rIns="0" wrap="square" tIns="12700">
            <a:spAutoFit/>
          </a:bodyPr>
          <a:lstStyle/>
          <a:p>
            <a:pPr indent="0" lvl="0" marL="12700" marR="663575" rtl="0" algn="l">
              <a:lnSpc>
                <a:spcPct val="100000"/>
              </a:lnSpc>
              <a:spcBef>
                <a:spcPts val="5"/>
              </a:spcBef>
              <a:spcAft>
                <a:spcPts val="0"/>
              </a:spcAft>
              <a:buClr>
                <a:schemeClr val="dk1"/>
              </a:buClr>
              <a:buSzPts val="1300"/>
              <a:buFont typeface="Arial"/>
              <a:buNone/>
            </a:pPr>
            <a:r>
              <a:rPr b="0" i="0" lang="en-US" sz="1300" u="none" cap="none" strike="noStrike">
                <a:solidFill>
                  <a:srgbClr val="0C213E"/>
                </a:solidFill>
                <a:latin typeface="Montserrat SemiBold"/>
                <a:ea typeface="Montserrat SemiBold"/>
                <a:cs typeface="Montserrat SemiBold"/>
                <a:sym typeface="Montserrat SemiBold"/>
              </a:rPr>
              <a:t>The Jasper</a:t>
            </a:r>
            <a:endParaRPr b="0" i="0" sz="1300" u="none" cap="none" strike="noStrike">
              <a:solidFill>
                <a:srgbClr val="0C213E"/>
              </a:solidFill>
              <a:latin typeface="Montserrat SemiBold"/>
              <a:ea typeface="Montserrat SemiBold"/>
              <a:cs typeface="Montserrat SemiBold"/>
              <a:sym typeface="Montserrat SemiBold"/>
            </a:endParaRPr>
          </a:p>
          <a:p>
            <a:pPr indent="0" lvl="0" marL="12700" marR="663575" rtl="0" algn="l">
              <a:lnSpc>
                <a:spcPct val="100000"/>
              </a:lnSpc>
              <a:spcBef>
                <a:spcPts val="5"/>
              </a:spcBef>
              <a:spcAft>
                <a:spcPts val="0"/>
              </a:spcAft>
              <a:buClr>
                <a:schemeClr val="dk1"/>
              </a:buClr>
              <a:buSzPts val="1300"/>
              <a:buFont typeface="Arial"/>
              <a:buNone/>
            </a:pPr>
            <a:r>
              <a:rPr b="0" i="0" lang="en-US" sz="1300" u="none" cap="none" strike="noStrike">
                <a:solidFill>
                  <a:srgbClr val="0C213E"/>
                </a:solidFill>
                <a:latin typeface="Montserrat SemiBold"/>
                <a:ea typeface="Montserrat SemiBold"/>
                <a:cs typeface="Montserrat SemiBold"/>
                <a:sym typeface="Montserrat SemiBold"/>
              </a:rPr>
              <a:t> 10115 - 100A Street</a:t>
            </a:r>
            <a:endParaRPr b="0" i="0" sz="1200" u="none" cap="none" strike="noStrike">
              <a:solidFill>
                <a:srgbClr val="000000"/>
              </a:solidFill>
              <a:latin typeface="Montserrat SemiBold"/>
              <a:ea typeface="Montserrat SemiBold"/>
              <a:cs typeface="Montserrat SemiBold"/>
              <a:sym typeface="Montserrat SemiBold"/>
            </a:endParaRPr>
          </a:p>
        </p:txBody>
      </p:sp>
      <p:sp>
        <p:nvSpPr>
          <p:cNvPr id="373" name="Google Shape;373;g271b815f526_0_99"/>
          <p:cNvSpPr txBox="1"/>
          <p:nvPr/>
        </p:nvSpPr>
        <p:spPr>
          <a:xfrm>
            <a:off x="1774738" y="250832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EDMONTON, AB</a:t>
            </a:r>
            <a:endParaRPr b="1" i="0" sz="700" u="none" cap="none" strike="noStrike">
              <a:solidFill>
                <a:srgbClr val="FFFFFF"/>
              </a:solidFill>
              <a:latin typeface="Arial"/>
              <a:ea typeface="Arial"/>
              <a:cs typeface="Arial"/>
              <a:sym typeface="Arial"/>
            </a:endParaRPr>
          </a:p>
        </p:txBody>
      </p:sp>
      <p:pic>
        <p:nvPicPr>
          <p:cNvPr id="374" name="Google Shape;374;g271b815f526_0_99"/>
          <p:cNvPicPr preferRelativeResize="0"/>
          <p:nvPr>
            <p:ph idx="2" type="pic"/>
          </p:nvPr>
        </p:nvPicPr>
        <p:blipFill rotWithShape="1">
          <a:blip r:embed="rId4">
            <a:alphaModFix/>
          </a:blip>
          <a:srcRect b="0" l="11620" r="11627" t="0"/>
          <a:stretch/>
        </p:blipFill>
        <p:spPr>
          <a:xfrm>
            <a:off x="440613" y="2508325"/>
            <a:ext cx="1154401" cy="1003201"/>
          </a:xfrm>
          <a:prstGeom prst="rect">
            <a:avLst/>
          </a:prstGeom>
          <a:noFill/>
          <a:ln cap="flat" cmpd="sng" w="9525">
            <a:solidFill>
              <a:srgbClr val="FFFFFF"/>
            </a:solidFill>
            <a:prstDash val="solid"/>
            <a:round/>
            <a:headEnd len="sm" w="sm" type="none"/>
            <a:tailEnd len="sm" w="sm" type="none"/>
          </a:ln>
        </p:spPr>
      </p:pic>
      <p:pic>
        <p:nvPicPr>
          <p:cNvPr id="375" name="Google Shape;375;g271b815f526_0_99"/>
          <p:cNvPicPr preferRelativeResize="0"/>
          <p:nvPr>
            <p:ph idx="3" type="pic"/>
          </p:nvPr>
        </p:nvPicPr>
        <p:blipFill rotWithShape="1">
          <a:blip r:embed="rId5">
            <a:alphaModFix/>
          </a:blip>
          <a:srcRect b="0" l="15475" r="15468" t="0"/>
          <a:stretch/>
        </p:blipFill>
        <p:spPr>
          <a:xfrm>
            <a:off x="443150" y="940375"/>
            <a:ext cx="1154401" cy="1003199"/>
          </a:xfrm>
          <a:prstGeom prst="rect">
            <a:avLst/>
          </a:prstGeom>
          <a:noFill/>
          <a:ln cap="flat" cmpd="sng" w="9525">
            <a:solidFill>
              <a:srgbClr val="FFFFFF"/>
            </a:solidFill>
            <a:prstDash val="solid"/>
            <a:round/>
            <a:headEnd len="sm" w="sm" type="none"/>
            <a:tailEnd len="sm" w="sm" type="none"/>
          </a:ln>
        </p:spPr>
      </p:pic>
      <p:pic>
        <p:nvPicPr>
          <p:cNvPr id="376" name="Google Shape;376;g271b815f526_0_99"/>
          <p:cNvPicPr preferRelativeResize="0"/>
          <p:nvPr>
            <p:ph idx="4" type="pic"/>
          </p:nvPr>
        </p:nvPicPr>
        <p:blipFill rotWithShape="1">
          <a:blip r:embed="rId6">
            <a:alphaModFix/>
          </a:blip>
          <a:srcRect b="0" l="21231" r="21231" t="0"/>
          <a:stretch/>
        </p:blipFill>
        <p:spPr>
          <a:xfrm>
            <a:off x="4091375" y="4100825"/>
            <a:ext cx="1154400" cy="1003200"/>
          </a:xfrm>
          <a:prstGeom prst="rect">
            <a:avLst/>
          </a:prstGeom>
          <a:noFill/>
          <a:ln cap="flat" cmpd="sng" w="9525">
            <a:solidFill>
              <a:srgbClr val="FFFFFF"/>
            </a:solidFill>
            <a:prstDash val="solid"/>
            <a:round/>
            <a:headEnd len="sm" w="sm" type="none"/>
            <a:tailEnd len="sm" w="sm" type="none"/>
          </a:ln>
        </p:spPr>
      </p:pic>
      <p:sp>
        <p:nvSpPr>
          <p:cNvPr id="377" name="Google Shape;377;g271b815f526_0_99"/>
          <p:cNvSpPr txBox="1"/>
          <p:nvPr/>
        </p:nvSpPr>
        <p:spPr>
          <a:xfrm>
            <a:off x="1777267" y="4396844"/>
            <a:ext cx="2622600" cy="3822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Westlake Village</a:t>
            </a:r>
            <a:endParaRPr b="0" i="0" sz="1200" u="none" cap="none" strike="noStrike">
              <a:solidFill>
                <a:srgbClr val="0C213E"/>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2200 Lakeshore Blvd</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378" name="Google Shape;378;g271b815f526_0_99"/>
          <p:cNvSpPr txBox="1"/>
          <p:nvPr/>
        </p:nvSpPr>
        <p:spPr>
          <a:xfrm>
            <a:off x="1777275" y="410082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TORONTO, ON</a:t>
            </a:r>
            <a:endParaRPr b="1" i="0" sz="700" u="none" cap="none" strike="noStrike">
              <a:solidFill>
                <a:srgbClr val="FFFFFF"/>
              </a:solidFill>
              <a:latin typeface="Arial"/>
              <a:ea typeface="Arial"/>
              <a:cs typeface="Arial"/>
              <a:sym typeface="Arial"/>
            </a:endParaRPr>
          </a:p>
        </p:txBody>
      </p:sp>
      <p:cxnSp>
        <p:nvCxnSpPr>
          <p:cNvPr id="379" name="Google Shape;379;g271b815f526_0_99"/>
          <p:cNvCxnSpPr/>
          <p:nvPr/>
        </p:nvCxnSpPr>
        <p:spPr>
          <a:xfrm>
            <a:off x="443150" y="5361375"/>
            <a:ext cx="6909900" cy="0"/>
          </a:xfrm>
          <a:prstGeom prst="straightConnector1">
            <a:avLst/>
          </a:prstGeom>
          <a:noFill/>
          <a:ln cap="flat" cmpd="sng" w="9525">
            <a:solidFill>
              <a:srgbClr val="1F497D"/>
            </a:solidFill>
            <a:prstDash val="solid"/>
            <a:round/>
            <a:headEnd len="sm" w="sm" type="none"/>
            <a:tailEnd len="sm" w="sm" type="none"/>
          </a:ln>
        </p:spPr>
      </p:cxnSp>
      <p:pic>
        <p:nvPicPr>
          <p:cNvPr id="380" name="Google Shape;380;g271b815f526_0_99"/>
          <p:cNvPicPr preferRelativeResize="0"/>
          <p:nvPr>
            <p:ph idx="5" type="pic"/>
          </p:nvPr>
        </p:nvPicPr>
        <p:blipFill rotWithShape="1">
          <a:blip r:embed="rId7">
            <a:alphaModFix/>
          </a:blip>
          <a:srcRect b="0" l="2738" r="20544" t="0"/>
          <a:stretch/>
        </p:blipFill>
        <p:spPr>
          <a:xfrm>
            <a:off x="443150" y="4100825"/>
            <a:ext cx="1154400" cy="1003200"/>
          </a:xfrm>
          <a:prstGeom prst="rect">
            <a:avLst/>
          </a:prstGeom>
          <a:noFill/>
          <a:ln cap="flat" cmpd="sng" w="9525">
            <a:solidFill>
              <a:srgbClr val="FFFFFF"/>
            </a:solidFill>
            <a:prstDash val="solid"/>
            <a:round/>
            <a:headEnd len="sm" w="sm" type="none"/>
            <a:tailEnd len="sm" w="sm" type="none"/>
          </a:ln>
        </p:spPr>
      </p:pic>
      <p:sp>
        <p:nvSpPr>
          <p:cNvPr id="381" name="Google Shape;381;g271b815f526_0_99"/>
          <p:cNvSpPr txBox="1"/>
          <p:nvPr/>
        </p:nvSpPr>
        <p:spPr>
          <a:xfrm>
            <a:off x="5425492" y="4396844"/>
            <a:ext cx="2622600" cy="1974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3022-3030 Granville Street</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382" name="Google Shape;382;g271b815f526_0_99"/>
          <p:cNvSpPr txBox="1"/>
          <p:nvPr/>
        </p:nvSpPr>
        <p:spPr>
          <a:xfrm>
            <a:off x="5425500" y="410082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chemeClr val="dk1"/>
              </a:buClr>
              <a:buSzPts val="700"/>
              <a:buFont typeface="Arial"/>
              <a:buNone/>
            </a:pPr>
            <a:r>
              <a:rPr b="1" i="0" lang="en-US" sz="700" u="none" cap="none" strike="noStrike">
                <a:solidFill>
                  <a:schemeClr val="lt1"/>
                </a:solidFill>
                <a:latin typeface="Arial"/>
                <a:ea typeface="Arial"/>
                <a:cs typeface="Arial"/>
                <a:sym typeface="Arial"/>
              </a:rPr>
              <a:t>VANCOUVER, BC</a:t>
            </a:r>
            <a:endParaRPr b="1" i="0" sz="700" u="none" cap="none" strike="noStrike">
              <a:solidFill>
                <a:srgbClr val="FFFFFF"/>
              </a:solidFill>
              <a:latin typeface="Arial"/>
              <a:ea typeface="Arial"/>
              <a:cs typeface="Arial"/>
              <a:sym typeface="Arial"/>
            </a:endParaRPr>
          </a:p>
        </p:txBody>
      </p:sp>
      <p:sp>
        <p:nvSpPr>
          <p:cNvPr id="383" name="Google Shape;383;g271b815f526_0_99"/>
          <p:cNvSpPr txBox="1"/>
          <p:nvPr/>
        </p:nvSpPr>
        <p:spPr>
          <a:xfrm>
            <a:off x="1833192" y="6071682"/>
            <a:ext cx="2622600" cy="1974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3215 St John’s Street</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384" name="Google Shape;384;g271b815f526_0_99"/>
          <p:cNvSpPr txBox="1"/>
          <p:nvPr/>
        </p:nvSpPr>
        <p:spPr>
          <a:xfrm>
            <a:off x="1777275" y="571882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chemeClr val="dk1"/>
              </a:buClr>
              <a:buSzPts val="700"/>
              <a:buFont typeface="Arial"/>
              <a:buNone/>
            </a:pPr>
            <a:r>
              <a:rPr b="1" i="0" lang="en-US" sz="700" u="none" cap="none" strike="noStrike">
                <a:solidFill>
                  <a:schemeClr val="lt1"/>
                </a:solidFill>
                <a:latin typeface="Arial"/>
                <a:ea typeface="Arial"/>
                <a:cs typeface="Arial"/>
                <a:sym typeface="Arial"/>
              </a:rPr>
              <a:t>PORT MOODY, BC</a:t>
            </a:r>
            <a:endParaRPr b="1" i="0" sz="700" u="none" cap="none" strike="noStrike">
              <a:solidFill>
                <a:srgbClr val="FFFFFF"/>
              </a:solidFill>
              <a:latin typeface="Arial"/>
              <a:ea typeface="Arial"/>
              <a:cs typeface="Arial"/>
              <a:sym typeface="Arial"/>
            </a:endParaRPr>
          </a:p>
        </p:txBody>
      </p:sp>
      <p:cxnSp>
        <p:nvCxnSpPr>
          <p:cNvPr id="385" name="Google Shape;385;g271b815f526_0_99"/>
          <p:cNvCxnSpPr/>
          <p:nvPr/>
        </p:nvCxnSpPr>
        <p:spPr>
          <a:xfrm>
            <a:off x="443150" y="6979375"/>
            <a:ext cx="6909900" cy="0"/>
          </a:xfrm>
          <a:prstGeom prst="straightConnector1">
            <a:avLst/>
          </a:prstGeom>
          <a:noFill/>
          <a:ln cap="flat" cmpd="sng" w="9525">
            <a:solidFill>
              <a:srgbClr val="1F497D"/>
            </a:solidFill>
            <a:prstDash val="solid"/>
            <a:round/>
            <a:headEnd len="sm" w="sm" type="none"/>
            <a:tailEnd len="sm" w="sm" type="none"/>
          </a:ln>
        </p:spPr>
      </p:cxnSp>
      <p:pic>
        <p:nvPicPr>
          <p:cNvPr id="386" name="Google Shape;386;g271b815f526_0_99"/>
          <p:cNvPicPr preferRelativeResize="0"/>
          <p:nvPr>
            <p:ph idx="6" type="pic"/>
          </p:nvPr>
        </p:nvPicPr>
        <p:blipFill rotWithShape="1">
          <a:blip r:embed="rId8">
            <a:alphaModFix/>
          </a:blip>
          <a:srcRect b="0" l="4561" r="4561" t="0"/>
          <a:stretch/>
        </p:blipFill>
        <p:spPr>
          <a:xfrm>
            <a:off x="443150" y="5718825"/>
            <a:ext cx="1154400" cy="1003198"/>
          </a:xfrm>
          <a:prstGeom prst="rect">
            <a:avLst/>
          </a:prstGeom>
          <a:noFill/>
          <a:ln cap="flat" cmpd="sng" w="9525">
            <a:solidFill>
              <a:srgbClr val="FFFFFF"/>
            </a:solidFill>
            <a:prstDash val="solid"/>
            <a:round/>
            <a:headEnd len="sm" w="sm" type="none"/>
            <a:tailEnd len="sm" w="sm" type="none"/>
          </a:ln>
        </p:spPr>
      </p:pic>
      <p:pic>
        <p:nvPicPr>
          <p:cNvPr id="387" name="Google Shape;387;g271b815f526_0_99">
            <a:hlinkClick r:id="rId9"/>
          </p:cNvPr>
          <p:cNvPicPr preferRelativeResize="0"/>
          <p:nvPr/>
        </p:nvPicPr>
        <p:blipFill rotWithShape="1">
          <a:blip r:embed="rId10">
            <a:alphaModFix/>
          </a:blip>
          <a:srcRect b="0" l="0" r="0" t="0"/>
          <a:stretch/>
        </p:blipFill>
        <p:spPr>
          <a:xfrm>
            <a:off x="1833205" y="4903925"/>
            <a:ext cx="1042545" cy="200100"/>
          </a:xfrm>
          <a:prstGeom prst="rect">
            <a:avLst/>
          </a:prstGeom>
          <a:noFill/>
          <a:ln>
            <a:noFill/>
          </a:ln>
        </p:spPr>
      </p:pic>
      <p:pic>
        <p:nvPicPr>
          <p:cNvPr id="388" name="Google Shape;388;g271b815f526_0_99">
            <a:hlinkClick r:id="rId11"/>
          </p:cNvPr>
          <p:cNvPicPr preferRelativeResize="0"/>
          <p:nvPr/>
        </p:nvPicPr>
        <p:blipFill rotWithShape="1">
          <a:blip r:embed="rId10">
            <a:alphaModFix/>
          </a:blip>
          <a:srcRect b="0" l="0" r="0" t="0"/>
          <a:stretch/>
        </p:blipFill>
        <p:spPr>
          <a:xfrm>
            <a:off x="5425505" y="4903925"/>
            <a:ext cx="1042545" cy="200100"/>
          </a:xfrm>
          <a:prstGeom prst="rect">
            <a:avLst/>
          </a:prstGeom>
          <a:noFill/>
          <a:ln>
            <a:noFill/>
          </a:ln>
        </p:spPr>
      </p:pic>
      <p:pic>
        <p:nvPicPr>
          <p:cNvPr id="389" name="Google Shape;389;g271b815f526_0_99"/>
          <p:cNvPicPr preferRelativeResize="0"/>
          <p:nvPr>
            <p:ph idx="7" type="pic"/>
          </p:nvPr>
        </p:nvPicPr>
        <p:blipFill rotWithShape="1">
          <a:blip r:embed="rId12">
            <a:alphaModFix/>
          </a:blip>
          <a:srcRect b="0" l="11632" r="11632" t="0"/>
          <a:stretch/>
        </p:blipFill>
        <p:spPr>
          <a:xfrm>
            <a:off x="4091375" y="2508325"/>
            <a:ext cx="1154403" cy="1003198"/>
          </a:xfrm>
          <a:prstGeom prst="rect">
            <a:avLst/>
          </a:prstGeom>
          <a:noFill/>
          <a:ln cap="flat" cmpd="sng" w="9525">
            <a:solidFill>
              <a:srgbClr val="FFFFFF"/>
            </a:solidFill>
            <a:prstDash val="solid"/>
            <a:round/>
            <a:headEnd len="sm" w="sm" type="none"/>
            <a:tailEnd len="sm" w="sm" type="none"/>
          </a:ln>
        </p:spPr>
      </p:pic>
      <p:sp>
        <p:nvSpPr>
          <p:cNvPr id="390" name="Google Shape;390;g271b815f526_0_99"/>
          <p:cNvSpPr txBox="1"/>
          <p:nvPr/>
        </p:nvSpPr>
        <p:spPr>
          <a:xfrm>
            <a:off x="5425492" y="2804344"/>
            <a:ext cx="2622600" cy="1974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The Yards (Toronto)</a:t>
            </a:r>
            <a:endParaRPr b="0" i="0" sz="1200" u="none" cap="none" strike="noStrike">
              <a:solidFill>
                <a:srgbClr val="000000"/>
              </a:solidFill>
              <a:latin typeface="Montserrat SemiBold"/>
              <a:ea typeface="Montserrat SemiBold"/>
              <a:cs typeface="Montserrat SemiBold"/>
              <a:sym typeface="Montserrat SemiBold"/>
            </a:endParaRPr>
          </a:p>
        </p:txBody>
      </p:sp>
      <p:sp>
        <p:nvSpPr>
          <p:cNvPr id="391" name="Google Shape;391;g271b815f526_0_99"/>
          <p:cNvSpPr txBox="1"/>
          <p:nvPr/>
        </p:nvSpPr>
        <p:spPr>
          <a:xfrm>
            <a:off x="5425500" y="250832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chemeClr val="dk1"/>
              </a:buClr>
              <a:buSzPts val="700"/>
              <a:buFont typeface="Arial"/>
              <a:buNone/>
            </a:pPr>
            <a:r>
              <a:rPr b="1" i="0" lang="en-US" sz="700" u="none" cap="none" strike="noStrike">
                <a:solidFill>
                  <a:schemeClr val="lt1"/>
                </a:solidFill>
                <a:latin typeface="Arial"/>
                <a:ea typeface="Arial"/>
                <a:cs typeface="Arial"/>
                <a:sym typeface="Arial"/>
              </a:rPr>
              <a:t>TORONTO, ON</a:t>
            </a:r>
            <a:endParaRPr b="1" i="0" sz="700" u="none" cap="none" strike="noStrike">
              <a:solidFill>
                <a:srgbClr val="FFFFFF"/>
              </a:solidFill>
              <a:latin typeface="Arial"/>
              <a:ea typeface="Arial"/>
              <a:cs typeface="Arial"/>
              <a:sym typeface="Arial"/>
            </a:endParaRPr>
          </a:p>
        </p:txBody>
      </p:sp>
      <p:pic>
        <p:nvPicPr>
          <p:cNvPr id="392" name="Google Shape;392;g271b815f526_0_99">
            <a:hlinkClick r:id="rId13"/>
          </p:cNvPr>
          <p:cNvPicPr preferRelativeResize="0"/>
          <p:nvPr/>
        </p:nvPicPr>
        <p:blipFill rotWithShape="1">
          <a:blip r:embed="rId10">
            <a:alphaModFix/>
          </a:blip>
          <a:srcRect b="0" l="0" r="0" t="0"/>
          <a:stretch/>
        </p:blipFill>
        <p:spPr>
          <a:xfrm>
            <a:off x="5425505" y="3279550"/>
            <a:ext cx="1042545" cy="200100"/>
          </a:xfrm>
          <a:prstGeom prst="rect">
            <a:avLst/>
          </a:prstGeom>
          <a:noFill/>
          <a:ln>
            <a:noFill/>
          </a:ln>
        </p:spPr>
      </p:pic>
      <p:pic>
        <p:nvPicPr>
          <p:cNvPr id="393" name="Google Shape;393;g271b815f526_0_99"/>
          <p:cNvPicPr preferRelativeResize="0"/>
          <p:nvPr/>
        </p:nvPicPr>
        <p:blipFill rotWithShape="1">
          <a:blip r:embed="rId14">
            <a:alphaModFix/>
          </a:blip>
          <a:srcRect b="0" l="0" r="0" t="0"/>
          <a:stretch/>
        </p:blipFill>
        <p:spPr>
          <a:xfrm>
            <a:off x="3975438" y="984373"/>
            <a:ext cx="1167800" cy="891197"/>
          </a:xfrm>
          <a:prstGeom prst="rect">
            <a:avLst/>
          </a:prstGeom>
          <a:noFill/>
          <a:ln>
            <a:noFill/>
          </a:ln>
        </p:spPr>
      </p:pic>
      <p:sp>
        <p:nvSpPr>
          <p:cNvPr id="394" name="Google Shape;394;g271b815f526_0_99"/>
          <p:cNvSpPr txBox="1"/>
          <p:nvPr/>
        </p:nvSpPr>
        <p:spPr>
          <a:xfrm>
            <a:off x="5296163" y="983213"/>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VANCOUVER  BC</a:t>
            </a:r>
            <a:endParaRPr b="1" i="0" sz="700" u="none" cap="none" strike="noStrike">
              <a:solidFill>
                <a:srgbClr val="FFFFFF"/>
              </a:solidFill>
              <a:latin typeface="Arial"/>
              <a:ea typeface="Arial"/>
              <a:cs typeface="Arial"/>
              <a:sym typeface="Arial"/>
            </a:endParaRPr>
          </a:p>
        </p:txBody>
      </p:sp>
      <p:sp>
        <p:nvSpPr>
          <p:cNvPr id="395" name="Google Shape;395;g271b815f526_0_99"/>
          <p:cNvSpPr txBox="1"/>
          <p:nvPr/>
        </p:nvSpPr>
        <p:spPr>
          <a:xfrm>
            <a:off x="5296130" y="1205389"/>
            <a:ext cx="2317800" cy="670800"/>
          </a:xfrm>
          <a:prstGeom prst="rect">
            <a:avLst/>
          </a:prstGeom>
          <a:noFill/>
          <a:ln>
            <a:noFill/>
          </a:ln>
        </p:spPr>
        <p:txBody>
          <a:bodyPr anchorCtr="0" anchor="t" bIns="0" lIns="0" spcFirstLastPara="1" rIns="0" wrap="square" tIns="12700">
            <a:spAutoFit/>
          </a:bodyPr>
          <a:lstStyle/>
          <a:p>
            <a:pPr indent="0" lvl="0" marL="12700" marR="0" rtl="0" algn="l">
              <a:lnSpc>
                <a:spcPct val="115625"/>
              </a:lnSpc>
              <a:spcBef>
                <a:spcPts val="0"/>
              </a:spcBef>
              <a:spcAft>
                <a:spcPts val="0"/>
              </a:spcAft>
              <a:buClr>
                <a:schemeClr val="dk1"/>
              </a:buClr>
              <a:buSzPts val="1100"/>
              <a:buFont typeface="Arial"/>
              <a:buNone/>
            </a:pPr>
            <a:r>
              <a:rPr b="0" i="0" lang="en-US" sz="1200" u="none" cap="none" strike="noStrike">
                <a:solidFill>
                  <a:srgbClr val="0C213E"/>
                </a:solidFill>
                <a:latin typeface="Montserrat SemiBold"/>
                <a:ea typeface="Montserrat SemiBold"/>
                <a:cs typeface="Montserrat SemiBold"/>
                <a:sym typeface="Montserrat SemiBold"/>
              </a:rPr>
              <a:t>Central</a:t>
            </a:r>
            <a:endParaRPr b="0" i="0" sz="1200" u="none" cap="none" strike="noStrike">
              <a:solidFill>
                <a:srgbClr val="0C213E"/>
              </a:solidFill>
              <a:latin typeface="Montserrat SemiBold"/>
              <a:ea typeface="Montserrat SemiBold"/>
              <a:cs typeface="Montserrat SemiBold"/>
              <a:sym typeface="Montserrat SemiBold"/>
            </a:endParaRPr>
          </a:p>
          <a:p>
            <a:pPr indent="0" lvl="0" marL="12700" marR="0" rtl="0" algn="l">
              <a:lnSpc>
                <a:spcPct val="115625"/>
              </a:lnSpc>
              <a:spcBef>
                <a:spcPts val="0"/>
              </a:spcBef>
              <a:spcAft>
                <a:spcPts val="0"/>
              </a:spcAft>
              <a:buClr>
                <a:schemeClr val="dk1"/>
              </a:buClr>
              <a:buSzPts val="1100"/>
              <a:buFont typeface="Arial"/>
              <a:buNone/>
            </a:pPr>
            <a:r>
              <a:rPr b="0" i="0" lang="en-US" sz="1200" u="none" cap="none" strike="noStrike">
                <a:solidFill>
                  <a:srgbClr val="0C213E"/>
                </a:solidFill>
                <a:latin typeface="Montserrat SemiBold"/>
                <a:ea typeface="Montserrat SemiBold"/>
                <a:cs typeface="Montserrat SemiBold"/>
                <a:sym typeface="Montserrat SemiBold"/>
              </a:rPr>
              <a:t>1611 Main Street</a:t>
            </a:r>
            <a:endParaRPr b="0" i="0" sz="1200" u="none" cap="none" strike="noStrike">
              <a:solidFill>
                <a:srgbClr val="0C213E"/>
              </a:solidFill>
              <a:latin typeface="Montserrat SemiBold"/>
              <a:ea typeface="Montserrat SemiBold"/>
              <a:cs typeface="Montserrat SemiBold"/>
              <a:sym typeface="Montserrat SemiBold"/>
            </a:endParaRPr>
          </a:p>
          <a:p>
            <a:pPr indent="0" lvl="0" marL="12700" marR="0" rtl="0" algn="l">
              <a:lnSpc>
                <a:spcPct val="115625"/>
              </a:lnSpc>
              <a:spcBef>
                <a:spcPts val="0"/>
              </a:spcBef>
              <a:spcAft>
                <a:spcPts val="0"/>
              </a:spcAft>
              <a:buClr>
                <a:schemeClr val="dk1"/>
              </a:buClr>
              <a:buSzPts val="1500"/>
              <a:buFont typeface="Arial"/>
              <a:buNone/>
            </a:pPr>
            <a:r>
              <a:t/>
            </a:r>
            <a:endParaRPr b="0" i="0" sz="1500" u="none" cap="none" strike="noStrike">
              <a:solidFill>
                <a:srgbClr val="0C213E"/>
              </a:solidFill>
              <a:latin typeface="Montserrat SemiBold"/>
              <a:ea typeface="Montserrat SemiBold"/>
              <a:cs typeface="Montserrat SemiBold"/>
              <a:sym typeface="Montserrat SemiBold"/>
            </a:endParaRPr>
          </a:p>
        </p:txBody>
      </p:sp>
      <p:sp>
        <p:nvSpPr>
          <p:cNvPr id="396" name="Google Shape;396;g271b815f526_0_99"/>
          <p:cNvSpPr txBox="1"/>
          <p:nvPr/>
        </p:nvSpPr>
        <p:spPr>
          <a:xfrm>
            <a:off x="5523100" y="5729825"/>
            <a:ext cx="12396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lang="en-US" sz="700">
                <a:solidFill>
                  <a:schemeClr val="lt1"/>
                </a:solidFill>
              </a:rPr>
              <a:t>NORTH VANCOUVER</a:t>
            </a:r>
            <a:r>
              <a:rPr b="1" i="0" lang="en-US" sz="700" u="none" cap="none" strike="noStrike">
                <a:solidFill>
                  <a:schemeClr val="lt1"/>
                </a:solidFill>
                <a:latin typeface="Arial"/>
                <a:ea typeface="Arial"/>
                <a:cs typeface="Arial"/>
                <a:sym typeface="Arial"/>
              </a:rPr>
              <a:t>, BC</a:t>
            </a:r>
            <a:endParaRPr b="1" i="0" sz="700" u="none" cap="none" strike="noStrike">
              <a:solidFill>
                <a:schemeClr val="lt1"/>
              </a:solidFill>
              <a:latin typeface="Arial"/>
              <a:ea typeface="Arial"/>
              <a:cs typeface="Arial"/>
              <a:sym typeface="Arial"/>
            </a:endParaRPr>
          </a:p>
        </p:txBody>
      </p:sp>
      <p:sp>
        <p:nvSpPr>
          <p:cNvPr id="397" name="Google Shape;397;g271b815f526_0_99"/>
          <p:cNvSpPr txBox="1"/>
          <p:nvPr/>
        </p:nvSpPr>
        <p:spPr>
          <a:xfrm>
            <a:off x="5523107" y="5989360"/>
            <a:ext cx="1902300" cy="411000"/>
          </a:xfrm>
          <a:prstGeom prst="rect">
            <a:avLst/>
          </a:prstGeom>
          <a:noFill/>
          <a:ln>
            <a:noFill/>
          </a:ln>
        </p:spPr>
        <p:txBody>
          <a:bodyPr anchorCtr="0" anchor="t" bIns="0" lIns="0" spcFirstLastPara="1" rIns="0" wrap="square" tIns="12700">
            <a:spAutoFit/>
          </a:bodyPr>
          <a:lstStyle/>
          <a:p>
            <a:pPr indent="0" lvl="0" marL="12700" marR="0" rtl="0" algn="l">
              <a:lnSpc>
                <a:spcPct val="115625"/>
              </a:lnSpc>
              <a:spcBef>
                <a:spcPts val="0"/>
              </a:spcBef>
              <a:spcAft>
                <a:spcPts val="0"/>
              </a:spcAft>
              <a:buClr>
                <a:srgbClr val="000000"/>
              </a:buClr>
              <a:buSzPts val="1500"/>
              <a:buFont typeface="Arial"/>
              <a:buNone/>
            </a:pPr>
            <a:r>
              <a:rPr b="1" lang="en-US" sz="1200">
                <a:solidFill>
                  <a:srgbClr val="0C213E"/>
                </a:solidFill>
                <a:latin typeface="Montserrat"/>
                <a:ea typeface="Montserrat"/>
                <a:cs typeface="Montserrat"/>
                <a:sym typeface="Montserrat"/>
              </a:rPr>
              <a:t>The Drive</a:t>
            </a:r>
            <a:endParaRPr b="1" sz="1200">
              <a:solidFill>
                <a:srgbClr val="0C213E"/>
              </a:solidFill>
              <a:latin typeface="Montserrat"/>
              <a:ea typeface="Montserrat"/>
              <a:cs typeface="Montserrat"/>
              <a:sym typeface="Montserrat"/>
            </a:endParaRPr>
          </a:p>
          <a:p>
            <a:pPr indent="0" lvl="0" marL="12700" marR="0" rtl="0" algn="l">
              <a:lnSpc>
                <a:spcPct val="115625"/>
              </a:lnSpc>
              <a:spcBef>
                <a:spcPts val="0"/>
              </a:spcBef>
              <a:spcAft>
                <a:spcPts val="0"/>
              </a:spcAft>
              <a:buClr>
                <a:srgbClr val="000000"/>
              </a:buClr>
              <a:buSzPts val="1500"/>
              <a:buFont typeface="Arial"/>
              <a:buNone/>
            </a:pPr>
            <a:r>
              <a:rPr b="1" lang="en-US" sz="1200">
                <a:solidFill>
                  <a:srgbClr val="0C213E"/>
                </a:solidFill>
                <a:latin typeface="Montserrat"/>
                <a:ea typeface="Montserrat"/>
                <a:cs typeface="Montserrat"/>
                <a:sym typeface="Montserrat"/>
              </a:rPr>
              <a:t>1300 Marine Drive</a:t>
            </a:r>
            <a:endParaRPr b="1" sz="1200">
              <a:solidFill>
                <a:srgbClr val="0C213E"/>
              </a:solidFill>
              <a:latin typeface="Montserrat"/>
              <a:ea typeface="Montserrat"/>
              <a:cs typeface="Montserrat"/>
              <a:sym typeface="Montserrat"/>
            </a:endParaRPr>
          </a:p>
        </p:txBody>
      </p:sp>
      <p:pic>
        <p:nvPicPr>
          <p:cNvPr id="398" name="Google Shape;398;g271b815f526_0_99">
            <a:hlinkClick r:id="rId15"/>
          </p:cNvPr>
          <p:cNvPicPr preferRelativeResize="0"/>
          <p:nvPr/>
        </p:nvPicPr>
        <p:blipFill rotWithShape="1">
          <a:blip r:embed="rId10">
            <a:alphaModFix/>
          </a:blip>
          <a:srcRect b="0" l="0" r="0" t="0"/>
          <a:stretch/>
        </p:blipFill>
        <p:spPr>
          <a:xfrm>
            <a:off x="5425498" y="6459781"/>
            <a:ext cx="1042545" cy="200100"/>
          </a:xfrm>
          <a:prstGeom prst="rect">
            <a:avLst/>
          </a:prstGeom>
          <a:noFill/>
          <a:ln>
            <a:noFill/>
          </a:ln>
        </p:spPr>
      </p:pic>
      <p:pic>
        <p:nvPicPr>
          <p:cNvPr id="399" name="Google Shape;399;g271b815f526_0_99" title="DSC_0703-3000x2000-1-1024x683.jpg"/>
          <p:cNvPicPr preferRelativeResize="0"/>
          <p:nvPr/>
        </p:nvPicPr>
        <p:blipFill>
          <a:blip r:embed="rId16">
            <a:alphaModFix/>
          </a:blip>
          <a:stretch>
            <a:fillRect/>
          </a:stretch>
        </p:blipFill>
        <p:spPr>
          <a:xfrm>
            <a:off x="4091375" y="5761651"/>
            <a:ext cx="1262049" cy="841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3" name="Shape 403"/>
        <p:cNvGrpSpPr/>
        <p:nvPr/>
      </p:nvGrpSpPr>
      <p:grpSpPr>
        <a:xfrm>
          <a:off x="0" y="0"/>
          <a:ext cx="0" cy="0"/>
          <a:chOff x="0" y="0"/>
          <a:chExt cx="0" cy="0"/>
        </a:xfrm>
      </p:grpSpPr>
      <p:sp>
        <p:nvSpPr>
          <p:cNvPr id="404" name="Google Shape;404;p8"/>
          <p:cNvSpPr/>
          <p:nvPr/>
        </p:nvSpPr>
        <p:spPr>
          <a:xfrm>
            <a:off x="0" y="0"/>
            <a:ext cx="7772400" cy="10058400"/>
          </a:xfrm>
          <a:custGeom>
            <a:rect b="b" l="l" r="r" t="t"/>
            <a:pathLst>
              <a:path extrusionOk="0" h="10058400" w="7772400">
                <a:moveTo>
                  <a:pt x="7772400" y="0"/>
                </a:moveTo>
                <a:lnTo>
                  <a:pt x="0" y="0"/>
                </a:lnTo>
                <a:lnTo>
                  <a:pt x="0" y="10058400"/>
                </a:lnTo>
                <a:lnTo>
                  <a:pt x="7772400" y="10058400"/>
                </a:lnTo>
                <a:lnTo>
                  <a:pt x="7772400" y="0"/>
                </a:lnTo>
                <a:close/>
              </a:path>
            </a:pathLst>
          </a:custGeom>
          <a:solidFill>
            <a:srgbClr val="001F3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5" name="Google Shape;405;p8"/>
          <p:cNvPicPr preferRelativeResize="0"/>
          <p:nvPr/>
        </p:nvPicPr>
        <p:blipFill rotWithShape="1">
          <a:blip r:embed="rId3">
            <a:alphaModFix/>
          </a:blip>
          <a:srcRect b="0" l="0" r="0" t="0"/>
          <a:stretch/>
        </p:blipFill>
        <p:spPr>
          <a:xfrm>
            <a:off x="4351282" y="7252298"/>
            <a:ext cx="181990" cy="77241"/>
          </a:xfrm>
          <a:prstGeom prst="rect">
            <a:avLst/>
          </a:prstGeom>
          <a:noFill/>
          <a:ln>
            <a:noFill/>
          </a:ln>
        </p:spPr>
      </p:pic>
      <p:grpSp>
        <p:nvGrpSpPr>
          <p:cNvPr id="406" name="Google Shape;406;p8"/>
          <p:cNvGrpSpPr/>
          <p:nvPr/>
        </p:nvGrpSpPr>
        <p:grpSpPr>
          <a:xfrm>
            <a:off x="3021335" y="7380276"/>
            <a:ext cx="1472632" cy="372811"/>
            <a:chOff x="3021335" y="4170451"/>
            <a:chExt cx="1472632" cy="372811"/>
          </a:xfrm>
        </p:grpSpPr>
        <p:sp>
          <p:nvSpPr>
            <p:cNvPr id="407" name="Google Shape;407;p8"/>
            <p:cNvSpPr/>
            <p:nvPr/>
          </p:nvSpPr>
          <p:spPr>
            <a:xfrm>
              <a:off x="3591420" y="4170451"/>
              <a:ext cx="894080" cy="279400"/>
            </a:xfrm>
            <a:custGeom>
              <a:rect b="b" l="l" r="r" t="t"/>
              <a:pathLst>
                <a:path extrusionOk="0" h="279400" w="894079">
                  <a:moveTo>
                    <a:pt x="392557" y="116547"/>
                  </a:moveTo>
                  <a:lnTo>
                    <a:pt x="381850" y="68364"/>
                  </a:lnTo>
                  <a:lnTo>
                    <a:pt x="353961" y="34950"/>
                  </a:lnTo>
                  <a:lnTo>
                    <a:pt x="315302" y="13982"/>
                  </a:lnTo>
                  <a:lnTo>
                    <a:pt x="272249" y="3098"/>
                  </a:lnTo>
                  <a:lnTo>
                    <a:pt x="231190" y="0"/>
                  </a:lnTo>
                  <a:lnTo>
                    <a:pt x="178943" y="4381"/>
                  </a:lnTo>
                  <a:lnTo>
                    <a:pt x="135890" y="15989"/>
                  </a:lnTo>
                  <a:lnTo>
                    <a:pt x="102743" y="32461"/>
                  </a:lnTo>
                  <a:lnTo>
                    <a:pt x="80213" y="51485"/>
                  </a:lnTo>
                  <a:lnTo>
                    <a:pt x="78320" y="51485"/>
                  </a:lnTo>
                  <a:lnTo>
                    <a:pt x="73596" y="6223"/>
                  </a:lnTo>
                  <a:lnTo>
                    <a:pt x="0" y="6223"/>
                  </a:lnTo>
                  <a:lnTo>
                    <a:pt x="1181" y="16840"/>
                  </a:lnTo>
                  <a:lnTo>
                    <a:pt x="2819" y="38722"/>
                  </a:lnTo>
                  <a:lnTo>
                    <a:pt x="3314" y="50190"/>
                  </a:lnTo>
                  <a:lnTo>
                    <a:pt x="30111" y="69557"/>
                  </a:lnTo>
                  <a:lnTo>
                    <a:pt x="49822" y="91376"/>
                  </a:lnTo>
                  <a:lnTo>
                    <a:pt x="62001" y="115417"/>
                  </a:lnTo>
                  <a:lnTo>
                    <a:pt x="66154" y="141465"/>
                  </a:lnTo>
                  <a:lnTo>
                    <a:pt x="61810" y="169202"/>
                  </a:lnTo>
                  <a:lnTo>
                    <a:pt x="49364" y="193890"/>
                  </a:lnTo>
                  <a:lnTo>
                    <a:pt x="29730" y="215607"/>
                  </a:lnTo>
                  <a:lnTo>
                    <a:pt x="3771" y="234429"/>
                  </a:lnTo>
                  <a:lnTo>
                    <a:pt x="3771" y="279387"/>
                  </a:lnTo>
                  <a:lnTo>
                    <a:pt x="86817" y="279387"/>
                  </a:lnTo>
                  <a:lnTo>
                    <a:pt x="86817" y="106934"/>
                  </a:lnTo>
                  <a:lnTo>
                    <a:pt x="88696" y="98437"/>
                  </a:lnTo>
                  <a:lnTo>
                    <a:pt x="132930" y="56362"/>
                  </a:lnTo>
                  <a:lnTo>
                    <a:pt x="203822" y="41300"/>
                  </a:lnTo>
                  <a:lnTo>
                    <a:pt x="253377" y="47739"/>
                  </a:lnTo>
                  <a:lnTo>
                    <a:pt x="286042" y="65201"/>
                  </a:lnTo>
                  <a:lnTo>
                    <a:pt x="304012" y="90944"/>
                  </a:lnTo>
                  <a:lnTo>
                    <a:pt x="309511" y="122199"/>
                  </a:lnTo>
                  <a:lnTo>
                    <a:pt x="309511" y="279387"/>
                  </a:lnTo>
                  <a:lnTo>
                    <a:pt x="392557" y="279387"/>
                  </a:lnTo>
                  <a:lnTo>
                    <a:pt x="392557" y="116547"/>
                  </a:lnTo>
                  <a:close/>
                </a:path>
                <a:path extrusionOk="0" h="279400" w="894079">
                  <a:moveTo>
                    <a:pt x="795680" y="116547"/>
                  </a:moveTo>
                  <a:lnTo>
                    <a:pt x="784974" y="68364"/>
                  </a:lnTo>
                  <a:lnTo>
                    <a:pt x="757085" y="34950"/>
                  </a:lnTo>
                  <a:lnTo>
                    <a:pt x="718426" y="13982"/>
                  </a:lnTo>
                  <a:lnTo>
                    <a:pt x="675373" y="3098"/>
                  </a:lnTo>
                  <a:lnTo>
                    <a:pt x="634314" y="0"/>
                  </a:lnTo>
                  <a:lnTo>
                    <a:pt x="582066" y="4381"/>
                  </a:lnTo>
                  <a:lnTo>
                    <a:pt x="539013" y="15989"/>
                  </a:lnTo>
                  <a:lnTo>
                    <a:pt x="505866" y="32461"/>
                  </a:lnTo>
                  <a:lnTo>
                    <a:pt x="483336" y="51485"/>
                  </a:lnTo>
                  <a:lnTo>
                    <a:pt x="481444" y="51485"/>
                  </a:lnTo>
                  <a:lnTo>
                    <a:pt x="476719" y="6223"/>
                  </a:lnTo>
                  <a:lnTo>
                    <a:pt x="403123" y="6223"/>
                  </a:lnTo>
                  <a:lnTo>
                    <a:pt x="404914" y="23368"/>
                  </a:lnTo>
                  <a:lnTo>
                    <a:pt x="406069" y="41160"/>
                  </a:lnTo>
                  <a:lnTo>
                    <a:pt x="406704" y="60007"/>
                  </a:lnTo>
                  <a:lnTo>
                    <a:pt x="406895" y="80340"/>
                  </a:lnTo>
                  <a:lnTo>
                    <a:pt x="406895" y="279387"/>
                  </a:lnTo>
                  <a:lnTo>
                    <a:pt x="489940" y="279387"/>
                  </a:lnTo>
                  <a:lnTo>
                    <a:pt x="489940" y="106934"/>
                  </a:lnTo>
                  <a:lnTo>
                    <a:pt x="491820" y="98437"/>
                  </a:lnTo>
                  <a:lnTo>
                    <a:pt x="536067" y="56362"/>
                  </a:lnTo>
                  <a:lnTo>
                    <a:pt x="606945" y="41300"/>
                  </a:lnTo>
                  <a:lnTo>
                    <a:pt x="656501" y="47739"/>
                  </a:lnTo>
                  <a:lnTo>
                    <a:pt x="689165" y="65201"/>
                  </a:lnTo>
                  <a:lnTo>
                    <a:pt x="707136" y="90944"/>
                  </a:lnTo>
                  <a:lnTo>
                    <a:pt x="712635" y="122199"/>
                  </a:lnTo>
                  <a:lnTo>
                    <a:pt x="712635" y="279387"/>
                  </a:lnTo>
                  <a:lnTo>
                    <a:pt x="795680" y="279387"/>
                  </a:lnTo>
                  <a:lnTo>
                    <a:pt x="795680" y="116547"/>
                  </a:lnTo>
                  <a:close/>
                </a:path>
                <a:path extrusionOk="0" h="279400" w="894079">
                  <a:moveTo>
                    <a:pt x="893533" y="3771"/>
                  </a:moveTo>
                  <a:lnTo>
                    <a:pt x="809015" y="3771"/>
                  </a:lnTo>
                  <a:lnTo>
                    <a:pt x="809015" y="279374"/>
                  </a:lnTo>
                  <a:lnTo>
                    <a:pt x="893533" y="279374"/>
                  </a:lnTo>
                  <a:lnTo>
                    <a:pt x="893533" y="3771"/>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8" name="Google Shape;408;p8"/>
            <p:cNvPicPr preferRelativeResize="0"/>
            <p:nvPr/>
          </p:nvPicPr>
          <p:blipFill rotWithShape="1">
            <a:blip r:embed="rId4">
              <a:alphaModFix/>
            </a:blip>
            <a:srcRect b="0" l="0" r="0" t="0"/>
            <a:stretch/>
          </p:blipFill>
          <p:spPr>
            <a:xfrm>
              <a:off x="3996569" y="4478327"/>
              <a:ext cx="91439" cy="64935"/>
            </a:xfrm>
            <a:prstGeom prst="rect">
              <a:avLst/>
            </a:prstGeom>
            <a:noFill/>
            <a:ln>
              <a:noFill/>
            </a:ln>
          </p:spPr>
        </p:pic>
        <p:sp>
          <p:nvSpPr>
            <p:cNvPr id="409" name="Google Shape;409;p8"/>
            <p:cNvSpPr/>
            <p:nvPr/>
          </p:nvSpPr>
          <p:spPr>
            <a:xfrm>
              <a:off x="4114457" y="4478324"/>
              <a:ext cx="258445" cy="46990"/>
            </a:xfrm>
            <a:custGeom>
              <a:rect b="b" l="l" r="r" t="t"/>
              <a:pathLst>
                <a:path extrusionOk="0" h="46989" w="258445">
                  <a:moveTo>
                    <a:pt x="49047" y="190"/>
                  </a:moveTo>
                  <a:lnTo>
                    <a:pt x="46024" y="0"/>
                  </a:lnTo>
                  <a:lnTo>
                    <a:pt x="44208" y="0"/>
                  </a:lnTo>
                  <a:lnTo>
                    <a:pt x="35547" y="685"/>
                  </a:lnTo>
                  <a:lnTo>
                    <a:pt x="27774" y="2654"/>
                  </a:lnTo>
                  <a:lnTo>
                    <a:pt x="21399" y="5727"/>
                  </a:lnTo>
                  <a:lnTo>
                    <a:pt x="16954" y="9791"/>
                  </a:lnTo>
                  <a:lnTo>
                    <a:pt x="16344" y="9791"/>
                  </a:lnTo>
                  <a:lnTo>
                    <a:pt x="15532" y="927"/>
                  </a:lnTo>
                  <a:lnTo>
                    <a:pt x="0" y="927"/>
                  </a:lnTo>
                  <a:lnTo>
                    <a:pt x="596" y="5080"/>
                  </a:lnTo>
                  <a:lnTo>
                    <a:pt x="800" y="9601"/>
                  </a:lnTo>
                  <a:lnTo>
                    <a:pt x="800" y="14871"/>
                  </a:lnTo>
                  <a:lnTo>
                    <a:pt x="800" y="45631"/>
                  </a:lnTo>
                  <a:lnTo>
                    <a:pt x="18567" y="45631"/>
                  </a:lnTo>
                  <a:lnTo>
                    <a:pt x="18567" y="20497"/>
                  </a:lnTo>
                  <a:lnTo>
                    <a:pt x="18770" y="19113"/>
                  </a:lnTo>
                  <a:lnTo>
                    <a:pt x="42989" y="7658"/>
                  </a:lnTo>
                  <a:lnTo>
                    <a:pt x="47231" y="7658"/>
                  </a:lnTo>
                  <a:lnTo>
                    <a:pt x="49047" y="7848"/>
                  </a:lnTo>
                  <a:lnTo>
                    <a:pt x="49047" y="190"/>
                  </a:lnTo>
                  <a:close/>
                </a:path>
                <a:path extrusionOk="0" h="46989" w="258445">
                  <a:moveTo>
                    <a:pt x="153212" y="22910"/>
                  </a:moveTo>
                  <a:lnTo>
                    <a:pt x="149809" y="13601"/>
                  </a:lnTo>
                  <a:lnTo>
                    <a:pt x="140220" y="6362"/>
                  </a:lnTo>
                  <a:lnTo>
                    <a:pt x="139369" y="6096"/>
                  </a:lnTo>
                  <a:lnTo>
                    <a:pt x="134988" y="4724"/>
                  </a:lnTo>
                  <a:lnTo>
                    <a:pt x="134988" y="23368"/>
                  </a:lnTo>
                  <a:lnTo>
                    <a:pt x="132791" y="30149"/>
                  </a:lnTo>
                  <a:lnTo>
                    <a:pt x="126568" y="35648"/>
                  </a:lnTo>
                  <a:lnTo>
                    <a:pt x="117157" y="39255"/>
                  </a:lnTo>
                  <a:lnTo>
                    <a:pt x="105371" y="40551"/>
                  </a:lnTo>
                  <a:lnTo>
                    <a:pt x="93446" y="39243"/>
                  </a:lnTo>
                  <a:lnTo>
                    <a:pt x="84124" y="35636"/>
                  </a:lnTo>
                  <a:lnTo>
                    <a:pt x="78066" y="30187"/>
                  </a:lnTo>
                  <a:lnTo>
                    <a:pt x="75984" y="23647"/>
                  </a:lnTo>
                  <a:lnTo>
                    <a:pt x="76022" y="22910"/>
                  </a:lnTo>
                  <a:lnTo>
                    <a:pt x="77635" y="17119"/>
                  </a:lnTo>
                  <a:lnTo>
                    <a:pt x="83032" y="11582"/>
                  </a:lnTo>
                  <a:lnTo>
                    <a:pt x="92329" y="7620"/>
                  </a:lnTo>
                  <a:lnTo>
                    <a:pt x="105765" y="6096"/>
                  </a:lnTo>
                  <a:lnTo>
                    <a:pt x="119202" y="7696"/>
                  </a:lnTo>
                  <a:lnTo>
                    <a:pt x="128282" y="11798"/>
                  </a:lnTo>
                  <a:lnTo>
                    <a:pt x="133426" y="17322"/>
                  </a:lnTo>
                  <a:lnTo>
                    <a:pt x="134962" y="22910"/>
                  </a:lnTo>
                  <a:lnTo>
                    <a:pt x="134988" y="23368"/>
                  </a:lnTo>
                  <a:lnTo>
                    <a:pt x="134988" y="4724"/>
                  </a:lnTo>
                  <a:lnTo>
                    <a:pt x="125361" y="1676"/>
                  </a:lnTo>
                  <a:lnTo>
                    <a:pt x="106172" y="0"/>
                  </a:lnTo>
                  <a:lnTo>
                    <a:pt x="87274" y="1600"/>
                  </a:lnTo>
                  <a:lnTo>
                    <a:pt x="71882" y="6248"/>
                  </a:lnTo>
                  <a:lnTo>
                    <a:pt x="61518" y="13677"/>
                  </a:lnTo>
                  <a:lnTo>
                    <a:pt x="57721" y="23647"/>
                  </a:lnTo>
                  <a:lnTo>
                    <a:pt x="61353" y="33210"/>
                  </a:lnTo>
                  <a:lnTo>
                    <a:pt x="71297" y="40449"/>
                  </a:lnTo>
                  <a:lnTo>
                    <a:pt x="86169" y="45046"/>
                  </a:lnTo>
                  <a:lnTo>
                    <a:pt x="104559" y="46647"/>
                  </a:lnTo>
                  <a:lnTo>
                    <a:pt x="122047" y="45262"/>
                  </a:lnTo>
                  <a:lnTo>
                    <a:pt x="137668" y="40982"/>
                  </a:lnTo>
                  <a:lnTo>
                    <a:pt x="138315" y="40551"/>
                  </a:lnTo>
                  <a:lnTo>
                    <a:pt x="148907" y="33591"/>
                  </a:lnTo>
                  <a:lnTo>
                    <a:pt x="153212" y="22910"/>
                  </a:lnTo>
                  <a:close/>
                </a:path>
                <a:path extrusionOk="0" h="46989" w="258445">
                  <a:moveTo>
                    <a:pt x="258178" y="45631"/>
                  </a:moveTo>
                  <a:lnTo>
                    <a:pt x="257581" y="42125"/>
                  </a:lnTo>
                  <a:lnTo>
                    <a:pt x="257378" y="38061"/>
                  </a:lnTo>
                  <a:lnTo>
                    <a:pt x="257378" y="33350"/>
                  </a:lnTo>
                  <a:lnTo>
                    <a:pt x="257378" y="927"/>
                  </a:lnTo>
                  <a:lnTo>
                    <a:pt x="239610" y="927"/>
                  </a:lnTo>
                  <a:lnTo>
                    <a:pt x="239610" y="29845"/>
                  </a:lnTo>
                  <a:lnTo>
                    <a:pt x="239001" y="31318"/>
                  </a:lnTo>
                  <a:lnTo>
                    <a:pt x="234772" y="36118"/>
                  </a:lnTo>
                  <a:lnTo>
                    <a:pt x="226491" y="39903"/>
                  </a:lnTo>
                  <a:lnTo>
                    <a:pt x="214579" y="39903"/>
                  </a:lnTo>
                  <a:lnTo>
                    <a:pt x="204444" y="38862"/>
                  </a:lnTo>
                  <a:lnTo>
                    <a:pt x="197688" y="35928"/>
                  </a:lnTo>
                  <a:lnTo>
                    <a:pt x="193941" y="31407"/>
                  </a:lnTo>
                  <a:lnTo>
                    <a:pt x="192773" y="25590"/>
                  </a:lnTo>
                  <a:lnTo>
                    <a:pt x="192773" y="927"/>
                  </a:lnTo>
                  <a:lnTo>
                    <a:pt x="175018" y="927"/>
                  </a:lnTo>
                  <a:lnTo>
                    <a:pt x="175018" y="27063"/>
                  </a:lnTo>
                  <a:lnTo>
                    <a:pt x="178130" y="36715"/>
                  </a:lnTo>
                  <a:lnTo>
                    <a:pt x="186118" y="42710"/>
                  </a:lnTo>
                  <a:lnTo>
                    <a:pt x="196989" y="45783"/>
                  </a:lnTo>
                  <a:lnTo>
                    <a:pt x="208724" y="46647"/>
                  </a:lnTo>
                  <a:lnTo>
                    <a:pt x="220472" y="45859"/>
                  </a:lnTo>
                  <a:lnTo>
                    <a:pt x="229717" y="43840"/>
                  </a:lnTo>
                  <a:lnTo>
                    <a:pt x="236550" y="41148"/>
                  </a:lnTo>
                  <a:lnTo>
                    <a:pt x="241020" y="38341"/>
                  </a:lnTo>
                  <a:lnTo>
                    <a:pt x="241427" y="38341"/>
                  </a:lnTo>
                  <a:lnTo>
                    <a:pt x="242443" y="45631"/>
                  </a:lnTo>
                  <a:lnTo>
                    <a:pt x="258178" y="45631"/>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0" name="Google Shape;410;p8"/>
            <p:cNvPicPr preferRelativeResize="0"/>
            <p:nvPr/>
          </p:nvPicPr>
          <p:blipFill rotWithShape="1">
            <a:blip r:embed="rId5">
              <a:alphaModFix/>
            </a:blip>
            <a:srcRect b="0" l="0" r="0" t="0"/>
            <a:stretch/>
          </p:blipFill>
          <p:spPr>
            <a:xfrm>
              <a:off x="4400508" y="4478321"/>
              <a:ext cx="93459" cy="63919"/>
            </a:xfrm>
            <a:prstGeom prst="rect">
              <a:avLst/>
            </a:prstGeom>
            <a:noFill/>
            <a:ln>
              <a:noFill/>
            </a:ln>
          </p:spPr>
        </p:pic>
        <p:sp>
          <p:nvSpPr>
            <p:cNvPr id="411" name="Google Shape;411;p8"/>
            <p:cNvSpPr/>
            <p:nvPr/>
          </p:nvSpPr>
          <p:spPr>
            <a:xfrm>
              <a:off x="3021335" y="4171811"/>
              <a:ext cx="628650" cy="285115"/>
            </a:xfrm>
            <a:custGeom>
              <a:rect b="b" l="l" r="r" t="t"/>
              <a:pathLst>
                <a:path extrusionOk="0" h="285114" w="628650">
                  <a:moveTo>
                    <a:pt x="318706" y="0"/>
                  </a:moveTo>
                  <a:lnTo>
                    <a:pt x="253923" y="2476"/>
                  </a:lnTo>
                  <a:lnTo>
                    <a:pt x="193840" y="9781"/>
                  </a:lnTo>
                  <a:lnTo>
                    <a:pt x="139669" y="21730"/>
                  </a:lnTo>
                  <a:lnTo>
                    <a:pt x="92625" y="38139"/>
                  </a:lnTo>
                  <a:lnTo>
                    <a:pt x="53923" y="58823"/>
                  </a:lnTo>
                  <a:lnTo>
                    <a:pt x="24775" y="83597"/>
                  </a:lnTo>
                  <a:lnTo>
                    <a:pt x="0" y="144678"/>
                  </a:lnTo>
                  <a:lnTo>
                    <a:pt x="6102" y="175426"/>
                  </a:lnTo>
                  <a:lnTo>
                    <a:pt x="51611" y="226870"/>
                  </a:lnTo>
                  <a:lnTo>
                    <a:pt x="88807" y="247051"/>
                  </a:lnTo>
                  <a:lnTo>
                    <a:pt x="134158" y="263196"/>
                  </a:lnTo>
                  <a:lnTo>
                    <a:pt x="186559" y="275046"/>
                  </a:lnTo>
                  <a:lnTo>
                    <a:pt x="244904" y="282345"/>
                  </a:lnTo>
                  <a:lnTo>
                    <a:pt x="308089" y="284835"/>
                  </a:lnTo>
                  <a:lnTo>
                    <a:pt x="366449" y="282752"/>
                  </a:lnTo>
                  <a:lnTo>
                    <a:pt x="423643" y="276401"/>
                  </a:lnTo>
                  <a:lnTo>
                    <a:pt x="477630" y="265630"/>
                  </a:lnTo>
                  <a:lnTo>
                    <a:pt x="526373" y="250288"/>
                  </a:lnTo>
                  <a:lnTo>
                    <a:pt x="531746" y="247688"/>
                  </a:lnTo>
                  <a:lnTo>
                    <a:pt x="313397" y="247688"/>
                  </a:lnTo>
                  <a:lnTo>
                    <a:pt x="249238" y="242527"/>
                  </a:lnTo>
                  <a:lnTo>
                    <a:pt x="195344" y="228017"/>
                  </a:lnTo>
                  <a:lnTo>
                    <a:pt x="154005" y="205615"/>
                  </a:lnTo>
                  <a:lnTo>
                    <a:pt x="127523" y="176789"/>
                  </a:lnTo>
                  <a:lnTo>
                    <a:pt x="118186" y="142989"/>
                  </a:lnTo>
                  <a:lnTo>
                    <a:pt x="125505" y="112095"/>
                  </a:lnTo>
                  <a:lnTo>
                    <a:pt x="148058" y="83363"/>
                  </a:lnTo>
                  <a:lnTo>
                    <a:pt x="186738" y="59496"/>
                  </a:lnTo>
                  <a:lnTo>
                    <a:pt x="242438" y="43194"/>
                  </a:lnTo>
                  <a:lnTo>
                    <a:pt x="316052" y="37160"/>
                  </a:lnTo>
                  <a:lnTo>
                    <a:pt x="538049" y="37160"/>
                  </a:lnTo>
                  <a:lnTo>
                    <a:pt x="497730" y="22383"/>
                  </a:lnTo>
                  <a:lnTo>
                    <a:pt x="444929" y="10185"/>
                  </a:lnTo>
                  <a:lnTo>
                    <a:pt x="385000" y="2605"/>
                  </a:lnTo>
                  <a:lnTo>
                    <a:pt x="318706" y="0"/>
                  </a:lnTo>
                  <a:close/>
                </a:path>
                <a:path extrusionOk="0" h="285114" w="628650">
                  <a:moveTo>
                    <a:pt x="538049" y="37160"/>
                  </a:moveTo>
                  <a:lnTo>
                    <a:pt x="316052" y="37160"/>
                  </a:lnTo>
                  <a:lnTo>
                    <a:pt x="389113" y="43617"/>
                  </a:lnTo>
                  <a:lnTo>
                    <a:pt x="443497" y="60718"/>
                  </a:lnTo>
                  <a:lnTo>
                    <a:pt x="480605" y="85061"/>
                  </a:lnTo>
                  <a:lnTo>
                    <a:pt x="501842" y="113243"/>
                  </a:lnTo>
                  <a:lnTo>
                    <a:pt x="508609" y="141858"/>
                  </a:lnTo>
                  <a:lnTo>
                    <a:pt x="499017" y="176425"/>
                  </a:lnTo>
                  <a:lnTo>
                    <a:pt x="472018" y="205618"/>
                  </a:lnTo>
                  <a:lnTo>
                    <a:pt x="430304" y="228106"/>
                  </a:lnTo>
                  <a:lnTo>
                    <a:pt x="376537" y="242571"/>
                  </a:lnTo>
                  <a:lnTo>
                    <a:pt x="313397" y="247688"/>
                  </a:lnTo>
                  <a:lnTo>
                    <a:pt x="531746" y="247688"/>
                  </a:lnTo>
                  <a:lnTo>
                    <a:pt x="567833" y="230223"/>
                  </a:lnTo>
                  <a:lnTo>
                    <a:pt x="599972" y="205282"/>
                  </a:lnTo>
                  <a:lnTo>
                    <a:pt x="620750" y="175315"/>
                  </a:lnTo>
                  <a:lnTo>
                    <a:pt x="628129" y="140169"/>
                  </a:lnTo>
                  <a:lnTo>
                    <a:pt x="622405" y="110227"/>
                  </a:lnTo>
                  <a:lnTo>
                    <a:pt x="605740" y="83121"/>
                  </a:lnTo>
                  <a:lnTo>
                    <a:pt x="578898" y="59207"/>
                  </a:lnTo>
                  <a:lnTo>
                    <a:pt x="542640" y="38842"/>
                  </a:lnTo>
                  <a:lnTo>
                    <a:pt x="538049" y="3716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12" name="Google Shape;412;p8"/>
          <p:cNvPicPr preferRelativeResize="0"/>
          <p:nvPr/>
        </p:nvPicPr>
        <p:blipFill rotWithShape="1">
          <a:blip r:embed="rId6">
            <a:alphaModFix/>
          </a:blip>
          <a:srcRect b="0" l="0" r="0" t="0"/>
          <a:stretch/>
        </p:blipFill>
        <p:spPr>
          <a:xfrm>
            <a:off x="4556859" y="7250970"/>
            <a:ext cx="79908" cy="79908"/>
          </a:xfrm>
          <a:prstGeom prst="rect">
            <a:avLst/>
          </a:prstGeom>
          <a:noFill/>
          <a:ln>
            <a:noFill/>
          </a:ln>
        </p:spPr>
      </p:pic>
      <p:sp>
        <p:nvSpPr>
          <p:cNvPr id="413" name="Google Shape;413;p8"/>
          <p:cNvSpPr txBox="1"/>
          <p:nvPr/>
        </p:nvSpPr>
        <p:spPr>
          <a:xfrm>
            <a:off x="2858562" y="8839100"/>
            <a:ext cx="2055300" cy="3054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Clr>
                <a:srgbClr val="000000"/>
              </a:buClr>
              <a:buSzPts val="1900"/>
              <a:buFont typeface="Arial"/>
              <a:buNone/>
            </a:pPr>
            <a:r>
              <a:rPr b="1" i="0" lang="en-US" sz="1900" u="none" cap="none" strike="noStrike">
                <a:solidFill>
                  <a:srgbClr val="FFFFFF"/>
                </a:solidFill>
                <a:uFill>
                  <a:noFill/>
                </a:uFill>
                <a:latin typeface="Arial"/>
                <a:ea typeface="Arial"/>
                <a:cs typeface="Arial"/>
                <a:sym typeface="Arial"/>
                <a:hlinkClick r:id="rId7">
                  <a:extLst>
                    <a:ext uri="{A12FA001-AC4F-418D-AE19-62706E023703}">
                      <ahyp:hlinkClr val="tx"/>
                    </a:ext>
                  </a:extLst>
                </a:hlinkClick>
              </a:rPr>
              <a:t>ONNI.COM</a:t>
            </a:r>
            <a:endParaRPr b="0" i="0" sz="1900" u="none" cap="none" strike="noStrike">
              <a:solidFill>
                <a:srgbClr val="000000"/>
              </a:solidFill>
              <a:latin typeface="Arial"/>
              <a:ea typeface="Arial"/>
              <a:cs typeface="Arial"/>
              <a:sym typeface="Arial"/>
            </a:endParaRPr>
          </a:p>
        </p:txBody>
      </p:sp>
      <p:sp>
        <p:nvSpPr>
          <p:cNvPr id="414" name="Google Shape;414;p8"/>
          <p:cNvSpPr txBox="1"/>
          <p:nvPr/>
        </p:nvSpPr>
        <p:spPr>
          <a:xfrm>
            <a:off x="2948919" y="7949459"/>
            <a:ext cx="1910100" cy="320700"/>
          </a:xfrm>
          <a:prstGeom prst="rect">
            <a:avLst/>
          </a:prstGeom>
          <a:noFill/>
          <a:ln>
            <a:noFill/>
          </a:ln>
        </p:spPr>
        <p:txBody>
          <a:bodyPr anchorCtr="0" anchor="t" bIns="0" lIns="0" spcFirstLastPara="1" rIns="0" wrap="square" tIns="12700">
            <a:spAutoFit/>
          </a:bodyPr>
          <a:lstStyle/>
          <a:p>
            <a:pPr indent="-114935" lvl="0" marL="127000" marR="5080" rtl="0" algn="l">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Arial"/>
                <a:ea typeface="Arial"/>
                <a:cs typeface="Arial"/>
                <a:sym typeface="Arial"/>
              </a:rPr>
              <a:t>200 - 1010 SEYMOUR STREET VANCOUVER, BC V6B 3M6</a:t>
            </a:r>
            <a:endParaRPr b="0" i="0" sz="1000" u="none" cap="none" strike="noStrike">
              <a:solidFill>
                <a:srgbClr val="000000"/>
              </a:solidFill>
              <a:latin typeface="Arial"/>
              <a:ea typeface="Arial"/>
              <a:cs typeface="Arial"/>
              <a:sym typeface="Arial"/>
            </a:endParaRPr>
          </a:p>
        </p:txBody>
      </p:sp>
      <p:sp>
        <p:nvSpPr>
          <p:cNvPr id="415" name="Google Shape;415;p8"/>
          <p:cNvSpPr/>
          <p:nvPr/>
        </p:nvSpPr>
        <p:spPr>
          <a:xfrm>
            <a:off x="3672840" y="8584217"/>
            <a:ext cx="426720" cy="0"/>
          </a:xfrm>
          <a:custGeom>
            <a:rect b="b" l="l" r="r" t="t"/>
            <a:pathLst>
              <a:path extrusionOk="0" h="120000" w="426720">
                <a:moveTo>
                  <a:pt x="0" y="0"/>
                </a:moveTo>
                <a:lnTo>
                  <a:pt x="426720" y="0"/>
                </a:lnTo>
              </a:path>
            </a:pathLst>
          </a:custGeom>
          <a:noFill/>
          <a:ln cap="flat" cmpd="sng" w="12700">
            <a:solidFill>
              <a:schemeClr val="l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8"/>
          <p:cNvSpPr txBox="1"/>
          <p:nvPr/>
        </p:nvSpPr>
        <p:spPr>
          <a:xfrm>
            <a:off x="785426" y="9415376"/>
            <a:ext cx="6249670" cy="208279"/>
          </a:xfrm>
          <a:prstGeom prst="rect">
            <a:avLst/>
          </a:prstGeom>
          <a:noFill/>
          <a:ln>
            <a:noFill/>
          </a:ln>
        </p:spPr>
        <p:txBody>
          <a:bodyPr anchorCtr="0" anchor="t" bIns="0" lIns="0" spcFirstLastPara="1" rIns="0" wrap="square" tIns="12700">
            <a:spAutoFit/>
          </a:bodyPr>
          <a:lstStyle/>
          <a:p>
            <a:pPr indent="-295275" lvl="0" marL="307340" marR="5080" rtl="0" algn="l">
              <a:lnSpc>
                <a:spcPct val="100000"/>
              </a:lnSpc>
              <a:spcBef>
                <a:spcPts val="0"/>
              </a:spcBef>
              <a:spcAft>
                <a:spcPts val="0"/>
              </a:spcAft>
              <a:buClr>
                <a:srgbClr val="000000"/>
              </a:buClr>
              <a:buSzPts val="600"/>
              <a:buFont typeface="Arial"/>
              <a:buNone/>
            </a:pPr>
            <a:r>
              <a:rPr b="0" i="0" lang="en-US" sz="600" u="none" cap="none" strike="noStrike">
                <a:solidFill>
                  <a:srgbClr val="FFFFFF"/>
                </a:solidFill>
                <a:latin typeface="Arial"/>
                <a:ea typeface="Arial"/>
                <a:cs typeface="Arial"/>
                <a:sym typeface="Arial"/>
              </a:rPr>
              <a:t>Availabilities may vary. Please speak with an Onni Representative for details. Developer reserves the right to make modifications to floorplans, project design, materials, features and specifications without notification. All maps, renderings and illustrations reflect the artist’s interpretation only and may differ from the final product. E. &amp; O. E.</a:t>
            </a:r>
            <a:endParaRPr b="0" i="0" sz="600" u="none" cap="none" strike="noStrike">
              <a:solidFill>
                <a:srgbClr val="000000"/>
              </a:solidFill>
              <a:latin typeface="Arial"/>
              <a:ea typeface="Arial"/>
              <a:cs typeface="Arial"/>
              <a:sym typeface="Arial"/>
            </a:endParaRPr>
          </a:p>
        </p:txBody>
      </p:sp>
      <p:sp>
        <p:nvSpPr>
          <p:cNvPr id="417" name="Google Shape;417;p8"/>
          <p:cNvSpPr txBox="1"/>
          <p:nvPr/>
        </p:nvSpPr>
        <p:spPr>
          <a:xfrm>
            <a:off x="743551" y="2278075"/>
            <a:ext cx="6285300" cy="400200"/>
          </a:xfrm>
          <a:prstGeom prst="rect">
            <a:avLst/>
          </a:prstGeom>
          <a:noFill/>
          <a:ln>
            <a:noFill/>
          </a:ln>
        </p:spPr>
        <p:txBody>
          <a:bodyPr anchorCtr="0" anchor="t" bIns="0" lIns="0" spcFirstLastPara="1" rIns="0" wrap="square" tIns="0">
            <a:spAutoFit/>
          </a:bodyPr>
          <a:lstStyle/>
          <a:p>
            <a:pPr indent="0" lvl="0" marL="12700" marR="0" rtl="0" algn="ctr">
              <a:lnSpc>
                <a:spcPct val="111694"/>
              </a:lnSpc>
              <a:spcBef>
                <a:spcPts val="0"/>
              </a:spcBef>
              <a:spcAft>
                <a:spcPts val="0"/>
              </a:spcAft>
              <a:buClr>
                <a:srgbClr val="000000"/>
              </a:buClr>
              <a:buSzPts val="2600"/>
              <a:buFont typeface="Arial"/>
              <a:buNone/>
            </a:pPr>
            <a:r>
              <a:rPr b="1" i="0" lang="en-US" sz="2600" u="none" cap="none" strike="noStrike">
                <a:solidFill>
                  <a:schemeClr val="lt1"/>
                </a:solidFill>
                <a:latin typeface="Montserrat"/>
                <a:ea typeface="Montserrat"/>
                <a:cs typeface="Montserrat"/>
                <a:sym typeface="Montserrat"/>
              </a:rPr>
              <a:t>CONTACT</a:t>
            </a:r>
            <a:endParaRPr b="0" i="0" sz="2600" u="none" cap="none" strike="noStrike">
              <a:solidFill>
                <a:schemeClr val="lt1"/>
              </a:solidFill>
              <a:latin typeface="Montserrat"/>
              <a:ea typeface="Montserrat"/>
              <a:cs typeface="Montserrat"/>
              <a:sym typeface="Montserrat"/>
            </a:endParaRPr>
          </a:p>
        </p:txBody>
      </p:sp>
      <p:sp>
        <p:nvSpPr>
          <p:cNvPr id="418" name="Google Shape;418;p8"/>
          <p:cNvSpPr txBox="1"/>
          <p:nvPr/>
        </p:nvSpPr>
        <p:spPr>
          <a:xfrm>
            <a:off x="2593332" y="3267259"/>
            <a:ext cx="2618700" cy="2347200"/>
          </a:xfrm>
          <a:prstGeom prst="rect">
            <a:avLst/>
          </a:prstGeom>
          <a:noFill/>
          <a:ln>
            <a:noFill/>
          </a:ln>
        </p:spPr>
        <p:txBody>
          <a:bodyPr anchorCtr="0" anchor="t" bIns="0" lIns="0" spcFirstLastPara="1" rIns="0" wrap="square" tIns="0">
            <a:spAutoFit/>
          </a:bodyPr>
          <a:lstStyle/>
          <a:p>
            <a:pPr indent="0" lvl="0" marL="0" marR="0" rtl="0" algn="ctr">
              <a:lnSpc>
                <a:spcPct val="141700"/>
              </a:lnSpc>
              <a:spcBef>
                <a:spcPts val="0"/>
              </a:spcBef>
              <a:spcAft>
                <a:spcPts val="0"/>
              </a:spcAft>
              <a:buClr>
                <a:srgbClr val="000000"/>
              </a:buClr>
              <a:buSzPts val="1000"/>
              <a:buFont typeface="Arial"/>
              <a:buNone/>
            </a:pPr>
            <a:r>
              <a:rPr b="1" i="0" lang="en-US" sz="1000" u="none" cap="none" strike="noStrike">
                <a:solidFill>
                  <a:srgbClr val="FFFFFF"/>
                </a:solidFill>
                <a:latin typeface="Arial"/>
                <a:ea typeface="Arial"/>
                <a:cs typeface="Arial"/>
                <a:sym typeface="Arial"/>
              </a:rPr>
              <a:t>HILARY TURNBULL</a:t>
            </a:r>
            <a:br>
              <a:rPr b="1" i="0" lang="en-US" sz="1000" u="none" cap="none" strike="noStrike">
                <a:solidFill>
                  <a:srgbClr val="FFFFFF"/>
                </a:solidFill>
                <a:latin typeface="Arial"/>
                <a:ea typeface="Arial"/>
                <a:cs typeface="Arial"/>
                <a:sym typeface="Arial"/>
              </a:rPr>
            </a:br>
            <a:r>
              <a:rPr b="0" i="0" lang="en-US" sz="1000" u="sng" cap="none" strike="noStrike">
                <a:solidFill>
                  <a:srgbClr val="FFFFFF"/>
                </a:solidFill>
                <a:latin typeface="Arial"/>
                <a:ea typeface="Arial"/>
                <a:cs typeface="Arial"/>
                <a:sym typeface="Arial"/>
                <a:hlinkClick r:id="rId8">
                  <a:extLst>
                    <a:ext uri="{A12FA001-AC4F-418D-AE19-62706E023703}">
                      <ahyp:hlinkClr val="tx"/>
                    </a:ext>
                  </a:extLst>
                </a:hlinkClick>
              </a:rPr>
              <a:t>hturnbull@onni.com</a:t>
            </a:r>
            <a:r>
              <a:rPr b="0" i="0" lang="en-US" sz="1000" u="none" cap="none" strike="noStrike">
                <a:solidFill>
                  <a:srgbClr val="FFFFFF"/>
                </a:solidFill>
                <a:latin typeface="Arial"/>
                <a:ea typeface="Arial"/>
                <a:cs typeface="Arial"/>
                <a:sym typeface="Arial"/>
              </a:rPr>
              <a:t> | 604.488.8988</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545"/>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ctr">
              <a:lnSpc>
                <a:spcPct val="141700"/>
              </a:lnSpc>
              <a:spcBef>
                <a:spcPts val="0"/>
              </a:spcBef>
              <a:spcAft>
                <a:spcPts val="0"/>
              </a:spcAft>
              <a:buClr>
                <a:srgbClr val="000000"/>
              </a:buClr>
              <a:buSzPts val="1000"/>
              <a:buFont typeface="Arial"/>
              <a:buNone/>
            </a:pPr>
            <a:r>
              <a:rPr b="1" i="0" lang="en-US" sz="1000" u="none" cap="none" strike="noStrike">
                <a:solidFill>
                  <a:srgbClr val="FFFFFF"/>
                </a:solidFill>
                <a:latin typeface="Arial"/>
                <a:ea typeface="Arial"/>
                <a:cs typeface="Arial"/>
                <a:sym typeface="Arial"/>
              </a:rPr>
              <a:t>MARK REID </a:t>
            </a:r>
            <a:br>
              <a:rPr b="1" i="0" lang="en-US" sz="1000" u="none" cap="none" strike="noStrike">
                <a:solidFill>
                  <a:srgbClr val="FFFFFF"/>
                </a:solidFill>
                <a:latin typeface="Arial"/>
                <a:ea typeface="Arial"/>
                <a:cs typeface="Arial"/>
                <a:sym typeface="Arial"/>
              </a:rPr>
            </a:br>
            <a:r>
              <a:rPr b="0" i="0" lang="en-US" sz="1000" u="sng" cap="none" strike="noStrike">
                <a:solidFill>
                  <a:srgbClr val="FFFFFF"/>
                </a:solidFill>
                <a:latin typeface="Arial"/>
                <a:ea typeface="Arial"/>
                <a:cs typeface="Arial"/>
                <a:sym typeface="Arial"/>
                <a:hlinkClick r:id="rId9">
                  <a:extLst>
                    <a:ext uri="{A12FA001-AC4F-418D-AE19-62706E023703}">
                      <ahyp:hlinkClr val="tx"/>
                    </a:ext>
                  </a:extLst>
                </a:hlinkClick>
              </a:rPr>
              <a:t>mreid@onni.com</a:t>
            </a:r>
            <a:r>
              <a:rPr b="0" i="0" lang="en-US" sz="1000" u="none" cap="none" strike="noStrike">
                <a:solidFill>
                  <a:srgbClr val="FFFFFF"/>
                </a:solidFill>
                <a:latin typeface="Arial"/>
                <a:ea typeface="Arial"/>
                <a:cs typeface="Arial"/>
                <a:sym typeface="Arial"/>
              </a:rPr>
              <a:t> | 604.488.2773</a:t>
            </a:r>
            <a:endParaRPr b="0" i="0" sz="1000" u="none" cap="none" strike="noStrike">
              <a:solidFill>
                <a:srgbClr val="000000"/>
              </a:solidFill>
              <a:latin typeface="Arial"/>
              <a:ea typeface="Arial"/>
              <a:cs typeface="Arial"/>
              <a:sym typeface="Arial"/>
            </a:endParaRPr>
          </a:p>
          <a:p>
            <a:pPr indent="0" lvl="0" marL="0" marR="0" rtl="0" algn="ctr">
              <a:lnSpc>
                <a:spcPct val="1417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ctr">
              <a:lnSpc>
                <a:spcPct val="141700"/>
              </a:lnSpc>
              <a:spcBef>
                <a:spcPts val="0"/>
              </a:spcBef>
              <a:spcAft>
                <a:spcPts val="0"/>
              </a:spcAft>
              <a:buClr>
                <a:srgbClr val="000000"/>
              </a:buClr>
              <a:buSzPts val="1000"/>
              <a:buFont typeface="Arial"/>
              <a:buNone/>
            </a:pPr>
            <a:r>
              <a:rPr b="1" lang="en-US" sz="1000">
                <a:solidFill>
                  <a:srgbClr val="FFFFFF"/>
                </a:solidFill>
              </a:rPr>
              <a:t>NICHOLAS GLAVAS</a:t>
            </a:r>
            <a:r>
              <a:rPr b="1" i="0" lang="en-US" sz="1000" u="none" cap="none" strike="noStrike">
                <a:solidFill>
                  <a:srgbClr val="FFFFFF"/>
                </a:solidFill>
                <a:latin typeface="Arial"/>
                <a:ea typeface="Arial"/>
                <a:cs typeface="Arial"/>
                <a:sym typeface="Arial"/>
              </a:rPr>
              <a:t> </a:t>
            </a:r>
            <a:br>
              <a:rPr b="1" i="0" lang="en-US" sz="1000" u="none" cap="none" strike="noStrike">
                <a:solidFill>
                  <a:srgbClr val="FFFFFF"/>
                </a:solidFill>
                <a:latin typeface="Arial"/>
                <a:ea typeface="Arial"/>
                <a:cs typeface="Arial"/>
                <a:sym typeface="Arial"/>
              </a:rPr>
            </a:br>
            <a:r>
              <a:rPr lang="en-US" sz="1000" u="sng">
                <a:solidFill>
                  <a:srgbClr val="FFFFFF"/>
                </a:solidFill>
              </a:rPr>
              <a:t>nglavas@onni.com</a:t>
            </a:r>
            <a:r>
              <a:rPr b="0" i="0" lang="en-US" sz="1000" u="none" cap="none" strike="noStrike">
                <a:solidFill>
                  <a:srgbClr val="FFFFFF"/>
                </a:solidFill>
                <a:latin typeface="Arial"/>
                <a:ea typeface="Arial"/>
                <a:cs typeface="Arial"/>
                <a:sym typeface="Arial"/>
              </a:rPr>
              <a:t> |</a:t>
            </a:r>
            <a:r>
              <a:rPr lang="en-US" sz="1000">
                <a:solidFill>
                  <a:srgbClr val="FFFFFF"/>
                </a:solidFill>
              </a:rPr>
              <a:t> 604.209.7244 </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55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ctr">
              <a:lnSpc>
                <a:spcPct val="141700"/>
              </a:lnSpc>
              <a:spcBef>
                <a:spcPts val="0"/>
              </a:spcBef>
              <a:spcAft>
                <a:spcPts val="0"/>
              </a:spcAft>
              <a:buClr>
                <a:srgbClr val="000000"/>
              </a:buClr>
              <a:buSzPts val="1000"/>
              <a:buFont typeface="Arial"/>
              <a:buNone/>
            </a:pPr>
            <a:r>
              <a:rPr b="1" i="0" lang="en-US" sz="1000" u="none" cap="none" strike="noStrike">
                <a:solidFill>
                  <a:srgbClr val="FFFFFF"/>
                </a:solidFill>
                <a:latin typeface="Arial"/>
                <a:ea typeface="Arial"/>
                <a:cs typeface="Arial"/>
                <a:sym typeface="Arial"/>
              </a:rPr>
              <a:t>PETER MCFETRIDGE </a:t>
            </a:r>
            <a:r>
              <a:rPr b="0" i="0" lang="en-US" sz="1000" u="sng" cap="none" strike="noStrike">
                <a:solidFill>
                  <a:srgbClr val="FFFFFF"/>
                </a:solidFill>
                <a:latin typeface="Arial"/>
                <a:ea typeface="Arial"/>
                <a:cs typeface="Arial"/>
                <a:sym typeface="Arial"/>
                <a:hlinkClick r:id="rId10">
                  <a:extLst>
                    <a:ext uri="{A12FA001-AC4F-418D-AE19-62706E023703}">
                      <ahyp:hlinkClr val="tx"/>
                    </a:ext>
                  </a:extLst>
                </a:hlinkClick>
              </a:rPr>
              <a:t>pmcfetridge@onni.com</a:t>
            </a:r>
            <a:r>
              <a:rPr b="0" i="0" lang="en-US" sz="1000" u="none" cap="none" strike="noStrike">
                <a:solidFill>
                  <a:srgbClr val="FFFFFF"/>
                </a:solidFill>
                <a:latin typeface="Arial"/>
                <a:ea typeface="Arial"/>
                <a:cs typeface="Arial"/>
                <a:sym typeface="Arial"/>
              </a:rPr>
              <a:t> 604.373.4914</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g2708f1202fd_0_2"/>
          <p:cNvSpPr txBox="1"/>
          <p:nvPr/>
        </p:nvSpPr>
        <p:spPr>
          <a:xfrm>
            <a:off x="457898" y="9803882"/>
            <a:ext cx="4345800" cy="111600"/>
          </a:xfrm>
          <a:prstGeom prst="rect">
            <a:avLst/>
          </a:prstGeom>
          <a:noFill/>
          <a:ln>
            <a:noFill/>
          </a:ln>
        </p:spPr>
        <p:txBody>
          <a:bodyPr anchorCtr="0" anchor="t" bIns="0" lIns="0" spcFirstLastPara="1" rIns="0" wrap="square" tIns="38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434343"/>
                </a:solidFill>
                <a:latin typeface="Arial"/>
                <a:ea typeface="Arial"/>
                <a:cs typeface="Arial"/>
                <a:sym typeface="Arial"/>
              </a:rPr>
              <a:t>200 - 1010 SEYMOUR STREET, VANCOUVER, BC | 604.688.8783 | </a:t>
            </a:r>
            <a:r>
              <a:rPr b="0" i="0" lang="en-US" sz="700" u="none" cap="none" strike="noStrike">
                <a:solidFill>
                  <a:srgbClr val="434343"/>
                </a:solidFill>
                <a:uFill>
                  <a:noFill/>
                </a:uFill>
                <a:latin typeface="Arial"/>
                <a:ea typeface="Arial"/>
                <a:cs typeface="Arial"/>
                <a:sym typeface="Arial"/>
                <a:hlinkClick r:id="rId3">
                  <a:extLst>
                    <a:ext uri="{A12FA001-AC4F-418D-AE19-62706E023703}">
                      <ahyp:hlinkClr val="tx"/>
                    </a:ext>
                  </a:extLst>
                </a:hlinkClick>
              </a:rPr>
              <a:t>LEASING@ONNI.COM </a:t>
            </a:r>
            <a:endParaRPr b="0" i="0" sz="700" u="none" cap="none" strike="noStrike">
              <a:solidFill>
                <a:srgbClr val="434343"/>
              </a:solidFill>
              <a:latin typeface="Arial"/>
              <a:ea typeface="Arial"/>
              <a:cs typeface="Arial"/>
              <a:sym typeface="Arial"/>
            </a:endParaRPr>
          </a:p>
        </p:txBody>
      </p:sp>
      <p:sp>
        <p:nvSpPr>
          <p:cNvPr id="65" name="Google Shape;65;g2708f1202fd_0_2"/>
          <p:cNvSpPr/>
          <p:nvPr/>
        </p:nvSpPr>
        <p:spPr>
          <a:xfrm>
            <a:off x="0" y="-1"/>
            <a:ext cx="7772400" cy="658485"/>
          </a:xfrm>
          <a:custGeom>
            <a:rect b="b" l="l" r="r" t="t"/>
            <a:pathLst>
              <a:path extrusionOk="0" h="1677670" w="7772400">
                <a:moveTo>
                  <a:pt x="7772400" y="0"/>
                </a:moveTo>
                <a:lnTo>
                  <a:pt x="0" y="0"/>
                </a:lnTo>
                <a:lnTo>
                  <a:pt x="0" y="1677670"/>
                </a:lnTo>
                <a:lnTo>
                  <a:pt x="7772400" y="1677670"/>
                </a:lnTo>
                <a:lnTo>
                  <a:pt x="7772400" y="0"/>
                </a:lnTo>
                <a:close/>
              </a:path>
            </a:pathLst>
          </a:custGeom>
          <a:solidFill>
            <a:srgbClr val="00AE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g2708f1202fd_0_2"/>
          <p:cNvSpPr txBox="1"/>
          <p:nvPr/>
        </p:nvSpPr>
        <p:spPr>
          <a:xfrm>
            <a:off x="399026" y="129138"/>
            <a:ext cx="6285300" cy="400200"/>
          </a:xfrm>
          <a:prstGeom prst="rect">
            <a:avLst/>
          </a:prstGeom>
          <a:noFill/>
          <a:ln>
            <a:noFill/>
          </a:ln>
        </p:spPr>
        <p:txBody>
          <a:bodyPr anchorCtr="0" anchor="t" bIns="0" lIns="0" spcFirstLastPara="1" rIns="0" wrap="square" tIns="0">
            <a:spAutoFit/>
          </a:bodyPr>
          <a:lstStyle/>
          <a:p>
            <a:pPr indent="0" lvl="0" marL="12700" marR="0" rtl="0" algn="l">
              <a:lnSpc>
                <a:spcPct val="111694"/>
              </a:lnSpc>
              <a:spcBef>
                <a:spcPts val="0"/>
              </a:spcBef>
              <a:spcAft>
                <a:spcPts val="0"/>
              </a:spcAft>
              <a:buClr>
                <a:srgbClr val="000000"/>
              </a:buClr>
              <a:buSzPts val="2600"/>
              <a:buFont typeface="Arial"/>
              <a:buNone/>
            </a:pPr>
            <a:r>
              <a:rPr b="1" i="0" lang="en-US" sz="2600" u="none" cap="none" strike="noStrike">
                <a:solidFill>
                  <a:schemeClr val="lt1"/>
                </a:solidFill>
                <a:latin typeface="Montserrat"/>
                <a:ea typeface="Montserrat"/>
                <a:cs typeface="Montserrat"/>
                <a:sym typeface="Montserrat"/>
              </a:rPr>
              <a:t>NOW LEASING</a:t>
            </a:r>
            <a:endParaRPr b="0" i="0" sz="2600" u="none" cap="none" strike="noStrike">
              <a:solidFill>
                <a:schemeClr val="lt1"/>
              </a:solidFill>
              <a:latin typeface="Montserrat"/>
              <a:ea typeface="Montserrat"/>
              <a:cs typeface="Montserrat"/>
              <a:sym typeface="Montserrat"/>
            </a:endParaRPr>
          </a:p>
        </p:txBody>
      </p:sp>
      <p:cxnSp>
        <p:nvCxnSpPr>
          <p:cNvPr id="67" name="Google Shape;67;g2708f1202fd_0_2"/>
          <p:cNvCxnSpPr/>
          <p:nvPr/>
        </p:nvCxnSpPr>
        <p:spPr>
          <a:xfrm>
            <a:off x="358950" y="930400"/>
            <a:ext cx="6832800" cy="0"/>
          </a:xfrm>
          <a:prstGeom prst="straightConnector1">
            <a:avLst/>
          </a:prstGeom>
          <a:noFill/>
          <a:ln cap="flat" cmpd="sng" w="9525">
            <a:solidFill>
              <a:schemeClr val="dk2"/>
            </a:solidFill>
            <a:prstDash val="solid"/>
            <a:round/>
            <a:headEnd len="sm" w="sm" type="none"/>
            <a:tailEnd len="sm" w="sm" type="none"/>
          </a:ln>
        </p:spPr>
      </p:cxnSp>
      <p:pic>
        <p:nvPicPr>
          <p:cNvPr id="68" name="Google Shape;68;g2708f1202fd_0_2">
            <a:hlinkClick r:id="rId4"/>
          </p:cNvPr>
          <p:cNvPicPr preferRelativeResize="0"/>
          <p:nvPr/>
        </p:nvPicPr>
        <p:blipFill rotWithShape="1">
          <a:blip r:embed="rId5">
            <a:alphaModFix/>
          </a:blip>
          <a:srcRect b="0" l="0" r="0" t="0"/>
          <a:stretch/>
        </p:blipFill>
        <p:spPr>
          <a:xfrm>
            <a:off x="6052555" y="3645150"/>
            <a:ext cx="1042545" cy="200100"/>
          </a:xfrm>
          <a:prstGeom prst="rect">
            <a:avLst/>
          </a:prstGeom>
          <a:noFill/>
          <a:ln>
            <a:noFill/>
          </a:ln>
        </p:spPr>
      </p:pic>
      <p:sp>
        <p:nvSpPr>
          <p:cNvPr id="69" name="Google Shape;69;g2708f1202fd_0_2"/>
          <p:cNvSpPr txBox="1"/>
          <p:nvPr/>
        </p:nvSpPr>
        <p:spPr>
          <a:xfrm>
            <a:off x="2748267" y="3645152"/>
            <a:ext cx="2317800" cy="510600"/>
          </a:xfrm>
          <a:prstGeom prst="rect">
            <a:avLst/>
          </a:prstGeom>
          <a:noFill/>
          <a:ln>
            <a:noFill/>
          </a:ln>
        </p:spPr>
        <p:txBody>
          <a:bodyPr anchorCtr="0" anchor="t" bIns="0" lIns="0" spcFirstLastPara="1" rIns="0" wrap="square" tIns="12700">
            <a:spAutoFit/>
          </a:bodyPr>
          <a:lstStyle/>
          <a:p>
            <a:pPr indent="0" lvl="0" marL="12700" marR="0" rtl="0" algn="l">
              <a:lnSpc>
                <a:spcPct val="115625"/>
              </a:lnSpc>
              <a:spcBef>
                <a:spcPts val="0"/>
              </a:spcBef>
              <a:spcAft>
                <a:spcPts val="0"/>
              </a:spcAft>
              <a:buClr>
                <a:schemeClr val="dk1"/>
              </a:buClr>
              <a:buSzPts val="1100"/>
              <a:buFont typeface="Arial"/>
              <a:buNone/>
            </a:pPr>
            <a:r>
              <a:rPr b="0" i="0" lang="en-US" sz="1500" u="none" cap="none" strike="noStrike">
                <a:solidFill>
                  <a:srgbClr val="0C213E"/>
                </a:solidFill>
                <a:latin typeface="Montserrat SemiBold"/>
                <a:ea typeface="Montserrat SemiBold"/>
                <a:cs typeface="Montserrat SemiBold"/>
                <a:sym typeface="Montserrat SemiBold"/>
              </a:rPr>
              <a:t>Hastings</a:t>
            </a:r>
            <a:endParaRPr b="0" i="0" sz="1500" u="none" cap="none" strike="noStrike">
              <a:solidFill>
                <a:srgbClr val="0C213E"/>
              </a:solidFill>
              <a:latin typeface="Montserrat SemiBold"/>
              <a:ea typeface="Montserrat SemiBold"/>
              <a:cs typeface="Montserrat SemiBold"/>
              <a:sym typeface="Montserrat SemiBold"/>
            </a:endParaRPr>
          </a:p>
          <a:p>
            <a:pPr indent="0" lvl="0" marL="12700" marR="0" rtl="0" algn="l">
              <a:lnSpc>
                <a:spcPct val="115625"/>
              </a:lnSpc>
              <a:spcBef>
                <a:spcPts val="0"/>
              </a:spcBef>
              <a:spcAft>
                <a:spcPts val="0"/>
              </a:spcAft>
              <a:buClr>
                <a:schemeClr val="dk1"/>
              </a:buClr>
              <a:buSzPts val="1500"/>
              <a:buFont typeface="Arial"/>
              <a:buNone/>
            </a:pPr>
            <a:r>
              <a:t/>
            </a:r>
            <a:endParaRPr b="0" i="0" sz="1500" u="none" cap="none" strike="noStrike">
              <a:solidFill>
                <a:srgbClr val="0C213E"/>
              </a:solidFill>
              <a:latin typeface="Montserrat SemiBold"/>
              <a:ea typeface="Montserrat SemiBold"/>
              <a:cs typeface="Montserrat SemiBold"/>
              <a:sym typeface="Montserrat SemiBold"/>
            </a:endParaRPr>
          </a:p>
        </p:txBody>
      </p:sp>
      <p:sp>
        <p:nvSpPr>
          <p:cNvPr id="70" name="Google Shape;70;g2708f1202fd_0_2"/>
          <p:cNvSpPr txBox="1"/>
          <p:nvPr/>
        </p:nvSpPr>
        <p:spPr>
          <a:xfrm>
            <a:off x="5055192" y="4089513"/>
            <a:ext cx="2123400" cy="800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BUILDING FEATURES:</a:t>
            </a:r>
            <a:endParaRPr b="0" i="0" sz="700" u="none" cap="none" strike="noStrike">
              <a:solidFill>
                <a:srgbClr val="444444"/>
              </a:solidFill>
              <a:latin typeface="Arial"/>
              <a:ea typeface="Arial"/>
              <a:cs typeface="Arial"/>
              <a:sym typeface="Arial"/>
            </a:endParaRPr>
          </a:p>
          <a:p>
            <a:pPr indent="-273050" lvl="0" marL="274320" marR="5080" rtl="0" algn="l">
              <a:lnSpc>
                <a:spcPct val="100000"/>
              </a:lnSpc>
              <a:spcBef>
                <a:spcPts val="300"/>
              </a:spcBef>
              <a:spcAft>
                <a:spcPts val="0"/>
              </a:spcAft>
              <a:buClr>
                <a:srgbClr val="444444"/>
              </a:buClr>
              <a:buSzPts val="700"/>
              <a:buFont typeface="Arial"/>
              <a:buChar char="●"/>
            </a:pPr>
            <a:r>
              <a:rPr b="0" i="0" lang="en-US" sz="700" u="none" cap="none" strike="noStrike">
                <a:solidFill>
                  <a:srgbClr val="444444"/>
                </a:solidFill>
                <a:latin typeface="Arial"/>
                <a:ea typeface="Arial"/>
                <a:cs typeface="Arial"/>
                <a:sym typeface="Arial"/>
              </a:rPr>
              <a:t>Warehouse/showroom space</a:t>
            </a:r>
            <a:endParaRPr b="0" i="0" sz="700" u="none" cap="none" strike="noStrike">
              <a:solidFill>
                <a:srgbClr val="444444"/>
              </a:solidFill>
              <a:latin typeface="Arial"/>
              <a:ea typeface="Arial"/>
              <a:cs typeface="Arial"/>
              <a:sym typeface="Arial"/>
            </a:endParaRPr>
          </a:p>
          <a:p>
            <a:pPr indent="-273050" lvl="0" marL="274320" marR="5080" rtl="0" algn="l">
              <a:lnSpc>
                <a:spcPct val="100000"/>
              </a:lnSpc>
              <a:spcBef>
                <a:spcPts val="300"/>
              </a:spcBef>
              <a:spcAft>
                <a:spcPts val="0"/>
              </a:spcAft>
              <a:buClr>
                <a:srgbClr val="444444"/>
              </a:buClr>
              <a:buSzPts val="700"/>
              <a:buFont typeface="Arial"/>
              <a:buChar char="●"/>
            </a:pPr>
            <a:r>
              <a:rPr b="0" i="0" lang="en-US" sz="700" u="none" cap="none" strike="noStrike">
                <a:solidFill>
                  <a:srgbClr val="444444"/>
                </a:solidFill>
                <a:latin typeface="Arial"/>
                <a:ea typeface="Arial"/>
                <a:cs typeface="Arial"/>
                <a:sym typeface="Arial"/>
              </a:rPr>
              <a:t>Excellent signage and branding opportunities </a:t>
            </a:r>
            <a:endParaRPr b="0" i="0" sz="700" u="none" cap="none" strike="noStrike">
              <a:solidFill>
                <a:srgbClr val="444444"/>
              </a:solidFill>
              <a:latin typeface="Arial"/>
              <a:ea typeface="Arial"/>
              <a:cs typeface="Arial"/>
              <a:sym typeface="Arial"/>
            </a:endParaRPr>
          </a:p>
          <a:p>
            <a:pPr indent="-273050" lvl="0" marL="274320" marR="5080" rtl="0" algn="l">
              <a:lnSpc>
                <a:spcPct val="100000"/>
              </a:lnSpc>
              <a:spcBef>
                <a:spcPts val="300"/>
              </a:spcBef>
              <a:spcAft>
                <a:spcPts val="0"/>
              </a:spcAft>
              <a:buClr>
                <a:srgbClr val="444444"/>
              </a:buClr>
              <a:buSzPts val="700"/>
              <a:buFont typeface="Arial"/>
              <a:buChar char="●"/>
            </a:pPr>
            <a:r>
              <a:rPr b="0" i="0" lang="en-US" sz="700" u="none" cap="none" strike="noStrike">
                <a:solidFill>
                  <a:srgbClr val="444444"/>
                </a:solidFill>
                <a:latin typeface="Arial"/>
                <a:ea typeface="Arial"/>
                <a:cs typeface="Arial"/>
                <a:sym typeface="Arial"/>
              </a:rPr>
              <a:t>Located along major arterial route</a:t>
            </a:r>
            <a:endParaRPr b="0" i="0" sz="700" u="none" cap="none" strike="noStrike">
              <a:solidFill>
                <a:srgbClr val="444444"/>
              </a:solidFill>
              <a:latin typeface="Arial"/>
              <a:ea typeface="Arial"/>
              <a:cs typeface="Arial"/>
              <a:sym typeface="Arial"/>
            </a:endParaRPr>
          </a:p>
          <a:p>
            <a:pPr indent="-273050" lvl="0" marL="274320" marR="5080" rtl="0" algn="l">
              <a:lnSpc>
                <a:spcPct val="100000"/>
              </a:lnSpc>
              <a:spcBef>
                <a:spcPts val="300"/>
              </a:spcBef>
              <a:spcAft>
                <a:spcPts val="300"/>
              </a:spcAft>
              <a:buClr>
                <a:srgbClr val="444444"/>
              </a:buClr>
              <a:buSzPts val="700"/>
              <a:buFont typeface="Arial"/>
              <a:buChar char="●"/>
            </a:pPr>
            <a:r>
              <a:rPr b="0" i="0" lang="en-US" sz="700" u="none" cap="none" strike="noStrike">
                <a:solidFill>
                  <a:srgbClr val="444444"/>
                </a:solidFill>
                <a:latin typeface="Arial"/>
                <a:ea typeface="Arial"/>
                <a:cs typeface="Arial"/>
                <a:sym typeface="Arial"/>
              </a:rPr>
              <a:t>Many coffee shops, breweries and restaurants within immediate vicinity </a:t>
            </a:r>
            <a:endParaRPr b="0" i="0" sz="700" u="none" cap="none" strike="noStrike">
              <a:solidFill>
                <a:srgbClr val="444444"/>
              </a:solidFill>
              <a:latin typeface="Arial"/>
              <a:ea typeface="Arial"/>
              <a:cs typeface="Arial"/>
              <a:sym typeface="Arial"/>
            </a:endParaRPr>
          </a:p>
        </p:txBody>
      </p:sp>
      <p:sp>
        <p:nvSpPr>
          <p:cNvPr id="71" name="Google Shape;71;g2708f1202fd_0_2"/>
          <p:cNvSpPr txBox="1"/>
          <p:nvPr/>
        </p:nvSpPr>
        <p:spPr>
          <a:xfrm>
            <a:off x="2773950" y="4053350"/>
            <a:ext cx="2002800" cy="1246800"/>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ADDRESS: </a:t>
            </a:r>
            <a:r>
              <a:rPr b="0" i="0" lang="en-US" sz="700" u="none" cap="none" strike="noStrike">
                <a:solidFill>
                  <a:srgbClr val="444444"/>
                </a:solidFill>
                <a:latin typeface="Arial"/>
                <a:ea typeface="Arial"/>
                <a:cs typeface="Arial"/>
                <a:sym typeface="Arial"/>
              </a:rPr>
              <a:t>1252 EAST HASTINGS STREET</a:t>
            </a:r>
            <a:endParaRPr b="0" i="0" sz="700" u="none" cap="none" strike="noStrike">
              <a:solidFill>
                <a:srgbClr val="444444"/>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CONTACT: </a:t>
            </a:r>
            <a:r>
              <a:rPr b="0" i="0" lang="en-US" sz="700" u="none" cap="none" strike="noStrike">
                <a:solidFill>
                  <a:srgbClr val="444444"/>
                </a:solidFill>
                <a:latin typeface="Arial"/>
                <a:ea typeface="Arial"/>
                <a:cs typeface="Arial"/>
                <a:sym typeface="Arial"/>
              </a:rPr>
              <a:t>BAHAREH TABAR &amp; GRAHAM WILLIAMS</a:t>
            </a:r>
            <a:endParaRPr b="0" i="0" sz="700" u="none" cap="none" strike="noStrike">
              <a:solidFill>
                <a:srgbClr val="444444"/>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COMPANY: </a:t>
            </a:r>
            <a:r>
              <a:rPr b="0" i="0" lang="en-US" sz="700" u="none" cap="none" strike="noStrike">
                <a:solidFill>
                  <a:srgbClr val="444444"/>
                </a:solidFill>
                <a:latin typeface="Arial"/>
                <a:ea typeface="Arial"/>
                <a:cs typeface="Arial"/>
                <a:sym typeface="Arial"/>
              </a:rPr>
              <a:t>CUSHMAN &amp; WAKEFIELD</a:t>
            </a:r>
            <a:endParaRPr b="0" i="0" sz="700" u="none" cap="none" strike="noStrike">
              <a:solidFill>
                <a:srgbClr val="444444"/>
              </a:solidFill>
              <a:latin typeface="Arial"/>
              <a:ea typeface="Arial"/>
              <a:cs typeface="Arial"/>
              <a:sym typeface="Arial"/>
            </a:endParaRPr>
          </a:p>
          <a:p>
            <a:pPr indent="0" lvl="0" marL="12700" marR="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PHONE: </a:t>
            </a:r>
            <a:r>
              <a:rPr b="0" i="0" lang="en-US" sz="700" u="none" cap="none" strike="noStrike">
                <a:solidFill>
                  <a:srgbClr val="444444"/>
                </a:solidFill>
                <a:latin typeface="Arial"/>
                <a:ea typeface="Arial"/>
                <a:cs typeface="Arial"/>
                <a:sym typeface="Arial"/>
              </a:rPr>
              <a:t>604.640.5869</a:t>
            </a:r>
            <a:endParaRPr b="0" i="0" sz="700" u="none" cap="none" strike="noStrike">
              <a:solidFill>
                <a:srgbClr val="444444"/>
              </a:solidFill>
              <a:latin typeface="Arial"/>
              <a:ea typeface="Arial"/>
              <a:cs typeface="Arial"/>
              <a:sym typeface="Arial"/>
            </a:endParaRPr>
          </a:p>
          <a:p>
            <a:pPr indent="0" lvl="0" marL="12700" marR="0" rtl="0" algn="l">
              <a:lnSpc>
                <a:spcPct val="100000"/>
              </a:lnSpc>
              <a:spcBef>
                <a:spcPts val="500"/>
              </a:spcBef>
              <a:spcAft>
                <a:spcPts val="0"/>
              </a:spcAft>
              <a:buClr>
                <a:schemeClr val="dk1"/>
              </a:buClr>
              <a:buSzPts val="700"/>
              <a:buFont typeface="Arial"/>
              <a:buNone/>
            </a:pPr>
            <a:r>
              <a:rPr b="1" i="0" lang="en-US" sz="700" u="none" cap="none" strike="noStrike">
                <a:solidFill>
                  <a:srgbClr val="444444"/>
                </a:solidFill>
                <a:latin typeface="Arial"/>
                <a:ea typeface="Arial"/>
                <a:cs typeface="Arial"/>
                <a:sym typeface="Arial"/>
              </a:rPr>
              <a:t>AVAILABILITY:</a:t>
            </a:r>
            <a:endParaRPr b="0" i="0" sz="700" u="none" cap="none" strike="noStrike">
              <a:solidFill>
                <a:srgbClr val="444444"/>
              </a:solidFill>
              <a:latin typeface="Arial"/>
              <a:ea typeface="Arial"/>
              <a:cs typeface="Arial"/>
              <a:sym typeface="Arial"/>
            </a:endParaRPr>
          </a:p>
          <a:p>
            <a:pPr indent="0" lvl="0" marL="12700" marR="309245" rtl="0" algn="l">
              <a:lnSpc>
                <a:spcPct val="100000"/>
              </a:lnSpc>
              <a:spcBef>
                <a:spcPts val="500"/>
              </a:spcBef>
              <a:spcAft>
                <a:spcPts val="0"/>
              </a:spcAft>
              <a:buClr>
                <a:schemeClr val="dk1"/>
              </a:buClr>
              <a:buSzPts val="700"/>
              <a:buFont typeface="Arial"/>
              <a:buNone/>
            </a:pPr>
            <a:r>
              <a:t/>
            </a:r>
            <a:endParaRPr b="0" i="0" sz="700" u="none" cap="none" strike="noStrike">
              <a:solidFill>
                <a:srgbClr val="FF0000"/>
              </a:solidFill>
              <a:latin typeface="Arial"/>
              <a:ea typeface="Arial"/>
              <a:cs typeface="Arial"/>
              <a:sym typeface="Arial"/>
            </a:endParaRPr>
          </a:p>
          <a:p>
            <a:pPr indent="0" lvl="0" marL="12700" marR="0" rtl="0" algn="l">
              <a:lnSpc>
                <a:spcPct val="100000"/>
              </a:lnSpc>
              <a:spcBef>
                <a:spcPts val="500"/>
              </a:spcBef>
              <a:spcAft>
                <a:spcPts val="500"/>
              </a:spcAft>
              <a:buClr>
                <a:srgbClr val="000000"/>
              </a:buClr>
              <a:buSzPts val="700"/>
              <a:buFont typeface="Arial"/>
              <a:buNone/>
            </a:pPr>
            <a:r>
              <a:t/>
            </a:r>
            <a:endParaRPr b="0" i="0" sz="700" u="none" cap="none" strike="noStrike">
              <a:solidFill>
                <a:srgbClr val="FF0000"/>
              </a:solidFill>
              <a:latin typeface="Arial"/>
              <a:ea typeface="Arial"/>
              <a:cs typeface="Arial"/>
              <a:sym typeface="Arial"/>
            </a:endParaRPr>
          </a:p>
        </p:txBody>
      </p:sp>
      <p:sp>
        <p:nvSpPr>
          <p:cNvPr id="72" name="Google Shape;72;g2708f1202fd_0_2"/>
          <p:cNvSpPr txBox="1"/>
          <p:nvPr/>
        </p:nvSpPr>
        <p:spPr>
          <a:xfrm>
            <a:off x="2710175" y="328312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VANCOUVER  BC</a:t>
            </a:r>
            <a:endParaRPr b="1" i="0" sz="700" u="none" cap="none" strike="noStrike">
              <a:solidFill>
                <a:srgbClr val="FFFFFF"/>
              </a:solidFill>
              <a:latin typeface="Arial"/>
              <a:ea typeface="Arial"/>
              <a:cs typeface="Arial"/>
              <a:sym typeface="Arial"/>
            </a:endParaRPr>
          </a:p>
        </p:txBody>
      </p:sp>
      <p:graphicFrame>
        <p:nvGraphicFramePr>
          <p:cNvPr id="73" name="Google Shape;73;g2708f1202fd_0_2"/>
          <p:cNvGraphicFramePr/>
          <p:nvPr/>
        </p:nvGraphicFramePr>
        <p:xfrm>
          <a:off x="2812960" y="4973371"/>
          <a:ext cx="3000000" cy="3000000"/>
        </p:xfrm>
        <a:graphic>
          <a:graphicData uri="http://schemas.openxmlformats.org/drawingml/2006/table">
            <a:tbl>
              <a:tblPr bandRow="1" firstRow="1">
                <a:noFill/>
                <a:tableStyleId>{A3F023E6-4D1B-4763-8F7C-AD7BE75A847D}</a:tableStyleId>
              </a:tblPr>
              <a:tblGrid>
                <a:gridCol w="798050"/>
                <a:gridCol w="586700"/>
                <a:gridCol w="1434025"/>
              </a:tblGrid>
              <a:tr h="165725">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1252 E Hastings</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0" marR="100330" rtl="0" algn="ctr">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4,800 SF</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Available Immediately</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r h="165725">
                <a:tc>
                  <a:txBody>
                    <a:bodyPr/>
                    <a:lstStyle/>
                    <a:p>
                      <a:pPr indent="0" lvl="0" marL="50165" marR="0" rtl="0" algn="l">
                        <a:lnSpc>
                          <a:spcPct val="100000"/>
                        </a:lnSpc>
                        <a:spcBef>
                          <a:spcPts val="0"/>
                        </a:spcBef>
                        <a:spcAft>
                          <a:spcPts val="0"/>
                        </a:spcAft>
                        <a:buClr>
                          <a:srgbClr val="000000"/>
                        </a:buClr>
                        <a:buSzPts val="700"/>
                        <a:buFont typeface="Arial"/>
                        <a:buNone/>
                      </a:pPr>
                      <a:r>
                        <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0" marR="26033" rtl="0" algn="ctr">
                        <a:lnSpc>
                          <a:spcPct val="100000"/>
                        </a:lnSpc>
                        <a:spcBef>
                          <a:spcPts val="0"/>
                        </a:spcBef>
                        <a:spcAft>
                          <a:spcPts val="0"/>
                        </a:spcAft>
                        <a:buClr>
                          <a:srgbClr val="000000"/>
                        </a:buClr>
                        <a:buSzPts val="700"/>
                        <a:buFont typeface="Arial"/>
                        <a:buNone/>
                      </a:pPr>
                      <a:r>
                        <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bl>
          </a:graphicData>
        </a:graphic>
      </p:graphicFrame>
      <p:pic>
        <p:nvPicPr>
          <p:cNvPr id="74" name="Google Shape;74;g2708f1202fd_0_2"/>
          <p:cNvPicPr preferRelativeResize="0"/>
          <p:nvPr/>
        </p:nvPicPr>
        <p:blipFill rotWithShape="1">
          <a:blip r:embed="rId6">
            <a:alphaModFix/>
          </a:blip>
          <a:srcRect b="0" l="0" r="0" t="0"/>
          <a:stretch/>
        </p:blipFill>
        <p:spPr>
          <a:xfrm>
            <a:off x="362150" y="3287225"/>
            <a:ext cx="2050800" cy="1666425"/>
          </a:xfrm>
          <a:prstGeom prst="rect">
            <a:avLst/>
          </a:prstGeom>
          <a:noFill/>
          <a:ln>
            <a:noFill/>
          </a:ln>
        </p:spPr>
      </p:pic>
      <p:cxnSp>
        <p:nvCxnSpPr>
          <p:cNvPr id="75" name="Google Shape;75;g2708f1202fd_0_2"/>
          <p:cNvCxnSpPr/>
          <p:nvPr/>
        </p:nvCxnSpPr>
        <p:spPr>
          <a:xfrm>
            <a:off x="358950" y="5429950"/>
            <a:ext cx="6832800" cy="0"/>
          </a:xfrm>
          <a:prstGeom prst="straightConnector1">
            <a:avLst/>
          </a:prstGeom>
          <a:noFill/>
          <a:ln cap="flat" cmpd="sng" w="9525">
            <a:solidFill>
              <a:schemeClr val="dk2"/>
            </a:solidFill>
            <a:prstDash val="solid"/>
            <a:round/>
            <a:headEnd len="sm" w="sm" type="none"/>
            <a:tailEnd len="sm" w="sm" type="none"/>
          </a:ln>
        </p:spPr>
      </p:cxnSp>
      <p:sp>
        <p:nvSpPr>
          <p:cNvPr id="76" name="Google Shape;76;g2708f1202fd_0_2"/>
          <p:cNvSpPr txBox="1"/>
          <p:nvPr/>
        </p:nvSpPr>
        <p:spPr>
          <a:xfrm>
            <a:off x="2748263" y="7915930"/>
            <a:ext cx="3220800" cy="243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200"/>
              </a:spcBef>
              <a:spcAft>
                <a:spcPts val="0"/>
              </a:spcAft>
              <a:buClr>
                <a:schemeClr val="dk1"/>
              </a:buClr>
              <a:buSzPts val="1500"/>
              <a:buFont typeface="Arial"/>
              <a:buNone/>
            </a:pPr>
            <a:r>
              <a:rPr b="0" i="0" lang="en-US" sz="1500" u="none" cap="none" strike="noStrike">
                <a:solidFill>
                  <a:srgbClr val="0C213E"/>
                </a:solidFill>
                <a:latin typeface="Montserrat SemiBold"/>
                <a:ea typeface="Montserrat SemiBold"/>
                <a:cs typeface="Montserrat SemiBold"/>
                <a:sym typeface="Montserrat SemiBold"/>
              </a:rPr>
              <a:t>Gilmore Place | Phase 1</a:t>
            </a:r>
            <a:endParaRPr b="1" i="0" sz="1500" u="none" cap="none" strike="noStrike">
              <a:solidFill>
                <a:srgbClr val="0C213E"/>
              </a:solidFill>
              <a:latin typeface="Montserrat"/>
              <a:ea typeface="Montserrat"/>
              <a:cs typeface="Montserrat"/>
              <a:sym typeface="Montserrat"/>
            </a:endParaRPr>
          </a:p>
        </p:txBody>
      </p:sp>
      <p:sp>
        <p:nvSpPr>
          <p:cNvPr id="77" name="Google Shape;77;g2708f1202fd_0_2"/>
          <p:cNvSpPr txBox="1"/>
          <p:nvPr/>
        </p:nvSpPr>
        <p:spPr>
          <a:xfrm>
            <a:off x="2717463" y="7617269"/>
            <a:ext cx="9417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chemeClr val="lt1"/>
                </a:solidFill>
                <a:latin typeface="Arial"/>
                <a:ea typeface="Arial"/>
                <a:cs typeface="Arial"/>
                <a:sym typeface="Arial"/>
              </a:rPr>
              <a:t>BURNABY, BC</a:t>
            </a:r>
            <a:endParaRPr b="1" i="0" sz="700" u="none" cap="none" strike="noStrike">
              <a:solidFill>
                <a:schemeClr val="lt1"/>
              </a:solidFill>
              <a:latin typeface="Arial"/>
              <a:ea typeface="Arial"/>
              <a:cs typeface="Arial"/>
              <a:sym typeface="Arial"/>
            </a:endParaRPr>
          </a:p>
        </p:txBody>
      </p:sp>
      <p:sp>
        <p:nvSpPr>
          <p:cNvPr id="78" name="Google Shape;78;g2708f1202fd_0_2"/>
          <p:cNvSpPr txBox="1"/>
          <p:nvPr/>
        </p:nvSpPr>
        <p:spPr>
          <a:xfrm>
            <a:off x="5098875" y="8098950"/>
            <a:ext cx="2664000" cy="130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PROJECT FEATURES:</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44444"/>
              </a:buClr>
              <a:buSzPts val="700"/>
              <a:buFont typeface="Arial"/>
              <a:buChar char="●"/>
            </a:pPr>
            <a:r>
              <a:rPr b="0" i="0" lang="en-US" sz="700" u="none" cap="none" strike="noStrike">
                <a:solidFill>
                  <a:srgbClr val="444444"/>
                </a:solidFill>
                <a:latin typeface="Arial"/>
                <a:ea typeface="Arial"/>
                <a:cs typeface="Arial"/>
                <a:sym typeface="Arial"/>
              </a:rPr>
              <a:t>Prime location at Gilmore Avenue &amp; Lougheed Highway</a:t>
            </a:r>
            <a:endParaRPr b="0" i="0" sz="700" u="none" cap="none" strike="noStrike">
              <a:solidFill>
                <a:srgbClr val="444444"/>
              </a:solidFill>
              <a:latin typeface="Arial"/>
              <a:ea typeface="Arial"/>
              <a:cs typeface="Arial"/>
              <a:sym typeface="Arial"/>
            </a:endParaRPr>
          </a:p>
          <a:p>
            <a:pPr indent="-273050" lvl="0" marL="274320" marR="0" rtl="0" algn="l">
              <a:lnSpc>
                <a:spcPct val="100000"/>
              </a:lnSpc>
              <a:spcBef>
                <a:spcPts val="300"/>
              </a:spcBef>
              <a:spcAft>
                <a:spcPts val="0"/>
              </a:spcAft>
              <a:buClr>
                <a:srgbClr val="444444"/>
              </a:buClr>
              <a:buSzPts val="700"/>
              <a:buFont typeface="Arial"/>
              <a:buChar char="●"/>
            </a:pPr>
            <a:r>
              <a:rPr b="0" i="0" lang="en-US" sz="700" u="none" cap="none" strike="noStrike">
                <a:solidFill>
                  <a:srgbClr val="444444"/>
                </a:solidFill>
                <a:latin typeface="Arial"/>
                <a:ea typeface="Arial"/>
                <a:cs typeface="Arial"/>
                <a:sym typeface="Arial"/>
              </a:rPr>
              <a:t>Transit-oriented community with direct access to Gilmore SkyTrain Station</a:t>
            </a:r>
            <a:endParaRPr b="0" i="0" sz="700" u="none" cap="none" strike="noStrike">
              <a:solidFill>
                <a:srgbClr val="444444"/>
              </a:solidFill>
              <a:latin typeface="Arial"/>
              <a:ea typeface="Arial"/>
              <a:cs typeface="Arial"/>
              <a:sym typeface="Arial"/>
            </a:endParaRPr>
          </a:p>
          <a:p>
            <a:pPr indent="-273050" lvl="0" marL="274320" marR="0" rtl="0" algn="l">
              <a:lnSpc>
                <a:spcPct val="100000"/>
              </a:lnSpc>
              <a:spcBef>
                <a:spcPts val="300"/>
              </a:spcBef>
              <a:spcAft>
                <a:spcPts val="0"/>
              </a:spcAft>
              <a:buClr>
                <a:srgbClr val="444444"/>
              </a:buClr>
              <a:buSzPts val="700"/>
              <a:buFont typeface="Arial"/>
              <a:buChar char="●"/>
            </a:pPr>
            <a:r>
              <a:rPr b="0" i="0" lang="en-US" sz="700" u="none" cap="none" strike="noStrike">
                <a:solidFill>
                  <a:srgbClr val="444444"/>
                </a:solidFill>
                <a:latin typeface="Arial"/>
                <a:ea typeface="Arial"/>
                <a:cs typeface="Arial"/>
                <a:sym typeface="Arial"/>
              </a:rPr>
              <a:t>High-growth area within the Brentwood Town Centre community plan</a:t>
            </a:r>
            <a:endParaRPr b="0" i="0" sz="700" u="none" cap="none" strike="noStrike">
              <a:solidFill>
                <a:srgbClr val="444444"/>
              </a:solidFill>
              <a:latin typeface="Arial"/>
              <a:ea typeface="Arial"/>
              <a:cs typeface="Arial"/>
              <a:sym typeface="Arial"/>
            </a:endParaRPr>
          </a:p>
          <a:p>
            <a:pPr indent="-273050" lvl="0" marL="274320" marR="0" rtl="0" algn="l">
              <a:lnSpc>
                <a:spcPct val="100000"/>
              </a:lnSpc>
              <a:spcBef>
                <a:spcPts val="300"/>
              </a:spcBef>
              <a:spcAft>
                <a:spcPts val="0"/>
              </a:spcAft>
              <a:buClr>
                <a:srgbClr val="444444"/>
              </a:buClr>
              <a:buSzPts val="700"/>
              <a:buFont typeface="Arial"/>
              <a:buChar char="●"/>
            </a:pPr>
            <a:r>
              <a:rPr b="0" i="0" lang="en-US" sz="700" u="none" cap="none" strike="noStrike">
                <a:solidFill>
                  <a:srgbClr val="444444"/>
                </a:solidFill>
                <a:latin typeface="Arial"/>
                <a:ea typeface="Arial"/>
                <a:cs typeface="Arial"/>
                <a:sym typeface="Arial"/>
              </a:rPr>
              <a:t>Large-format retail, big-box, and CRU opportunities available</a:t>
            </a:r>
            <a:endParaRPr b="0" i="0" sz="700" u="none" cap="none" strike="noStrike">
              <a:solidFill>
                <a:srgbClr val="444444"/>
              </a:solidFill>
              <a:latin typeface="Arial"/>
              <a:ea typeface="Arial"/>
              <a:cs typeface="Arial"/>
              <a:sym typeface="Arial"/>
            </a:endParaRPr>
          </a:p>
          <a:p>
            <a:pPr indent="-273050" lvl="0" marL="274320" marR="0" rtl="0" algn="l">
              <a:lnSpc>
                <a:spcPct val="100000"/>
              </a:lnSpc>
              <a:spcBef>
                <a:spcPts val="300"/>
              </a:spcBef>
              <a:spcAft>
                <a:spcPts val="0"/>
              </a:spcAft>
              <a:buClr>
                <a:srgbClr val="444444"/>
              </a:buClr>
              <a:buSzPts val="700"/>
              <a:buFont typeface="Arial"/>
              <a:buChar char="●"/>
            </a:pPr>
            <a:r>
              <a:rPr b="0" i="0" lang="en-US" sz="700" u="none" cap="none" strike="noStrike">
                <a:solidFill>
                  <a:srgbClr val="444444"/>
                </a:solidFill>
                <a:latin typeface="Arial"/>
                <a:ea typeface="Arial"/>
                <a:cs typeface="Arial"/>
                <a:sym typeface="Arial"/>
              </a:rPr>
              <a:t>High-exposure site with extensive signage opportunities</a:t>
            </a:r>
            <a:endParaRPr b="0" i="0" sz="700" u="none" cap="none" strike="noStrike">
              <a:solidFill>
                <a:srgbClr val="444444"/>
              </a:solidFill>
              <a:latin typeface="Arial"/>
              <a:ea typeface="Arial"/>
              <a:cs typeface="Arial"/>
              <a:sym typeface="Arial"/>
            </a:endParaRPr>
          </a:p>
          <a:p>
            <a:pPr indent="-228600" lvl="0" marL="274320" marR="0" rtl="0" algn="l">
              <a:lnSpc>
                <a:spcPct val="100000"/>
              </a:lnSpc>
              <a:spcBef>
                <a:spcPts val="300"/>
              </a:spcBef>
              <a:spcAft>
                <a:spcPts val="300"/>
              </a:spcAft>
              <a:buClr>
                <a:srgbClr val="444444"/>
              </a:buClr>
              <a:buSzPts val="700"/>
              <a:buFont typeface="Arial"/>
              <a:buNone/>
            </a:pPr>
            <a:r>
              <a:t/>
            </a:r>
            <a:endParaRPr b="0" i="0" sz="700" u="none" cap="none" strike="sngStrike">
              <a:solidFill>
                <a:srgbClr val="444444"/>
              </a:solidFill>
              <a:highlight>
                <a:srgbClr val="FFFF00"/>
              </a:highlight>
              <a:latin typeface="Arial"/>
              <a:ea typeface="Arial"/>
              <a:cs typeface="Arial"/>
              <a:sym typeface="Arial"/>
            </a:endParaRPr>
          </a:p>
        </p:txBody>
      </p:sp>
      <p:pic>
        <p:nvPicPr>
          <p:cNvPr id="79" name="Google Shape;79;g2708f1202fd_0_2">
            <a:hlinkClick r:id="rId7"/>
          </p:cNvPr>
          <p:cNvPicPr preferRelativeResize="0"/>
          <p:nvPr/>
        </p:nvPicPr>
        <p:blipFill rotWithShape="1">
          <a:blip r:embed="rId5">
            <a:alphaModFix/>
          </a:blip>
          <a:srcRect b="0" l="0" r="0" t="0"/>
          <a:stretch/>
        </p:blipFill>
        <p:spPr>
          <a:xfrm>
            <a:off x="6264742" y="7735988"/>
            <a:ext cx="1042545" cy="200100"/>
          </a:xfrm>
          <a:prstGeom prst="rect">
            <a:avLst/>
          </a:prstGeom>
          <a:noFill/>
          <a:ln>
            <a:noFill/>
          </a:ln>
        </p:spPr>
      </p:pic>
      <p:graphicFrame>
        <p:nvGraphicFramePr>
          <p:cNvPr id="80" name="Google Shape;80;g2708f1202fd_0_2"/>
          <p:cNvGraphicFramePr/>
          <p:nvPr/>
        </p:nvGraphicFramePr>
        <p:xfrm>
          <a:off x="2773947" y="9208134"/>
          <a:ext cx="3000000" cy="3000000"/>
        </p:xfrm>
        <a:graphic>
          <a:graphicData uri="http://schemas.openxmlformats.org/drawingml/2006/table">
            <a:tbl>
              <a:tblPr bandRow="1" firstRow="1">
                <a:noFill/>
                <a:tableStyleId>{A3F023E6-4D1B-4763-8F7C-AD7BE75A847D}</a:tableStyleId>
              </a:tblPr>
              <a:tblGrid>
                <a:gridCol w="2253500"/>
              </a:tblGrid>
              <a:tr h="165725">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solidFill>
                            <a:srgbClr val="434343"/>
                          </a:solidFill>
                          <a:latin typeface="Arial"/>
                          <a:ea typeface="Arial"/>
                          <a:cs typeface="Arial"/>
                          <a:sym typeface="Arial"/>
                        </a:rPr>
                        <a:t>Units available from 476 sq.ft.</a:t>
                      </a:r>
                      <a:r>
                        <a:rPr lang="en-US" sz="700" u="none" cap="none" strike="noStrike">
                          <a:solidFill>
                            <a:srgbClr val="434343"/>
                          </a:solidFill>
                          <a:highlight>
                            <a:schemeClr val="lt1"/>
                          </a:highlight>
                          <a:latin typeface="Arial"/>
                          <a:ea typeface="Arial"/>
                          <a:cs typeface="Arial"/>
                          <a:sym typeface="Arial"/>
                        </a:rPr>
                        <a:t> to</a:t>
                      </a:r>
                      <a:r>
                        <a:rPr lang="en-US" sz="700">
                          <a:solidFill>
                            <a:srgbClr val="434343"/>
                          </a:solidFill>
                          <a:highlight>
                            <a:schemeClr val="lt1"/>
                          </a:highlight>
                          <a:latin typeface="Arial"/>
                          <a:ea typeface="Arial"/>
                          <a:cs typeface="Arial"/>
                          <a:sym typeface="Arial"/>
                        </a:rPr>
                        <a:t> 458</a:t>
                      </a:r>
                      <a:r>
                        <a:rPr lang="en-US" sz="700" u="none" cap="none" strike="noStrike">
                          <a:solidFill>
                            <a:srgbClr val="434343"/>
                          </a:solidFill>
                          <a:highlight>
                            <a:schemeClr val="lt1"/>
                          </a:highlight>
                          <a:latin typeface="Arial"/>
                          <a:ea typeface="Arial"/>
                          <a:cs typeface="Arial"/>
                          <a:sym typeface="Arial"/>
                        </a:rPr>
                        <a:t>,0</a:t>
                      </a:r>
                      <a:r>
                        <a:rPr lang="en-US" sz="700" u="none" cap="none" strike="noStrike">
                          <a:solidFill>
                            <a:srgbClr val="434343"/>
                          </a:solidFill>
                          <a:latin typeface="Arial"/>
                          <a:ea typeface="Arial"/>
                          <a:cs typeface="Arial"/>
                          <a:sym typeface="Arial"/>
                        </a:rPr>
                        <a:t>00 sq.ft.</a:t>
                      </a:r>
                      <a:endParaRPr sz="700" u="none" cap="none" strike="noStrike">
                        <a:solidFill>
                          <a:srgbClr val="434343"/>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bl>
          </a:graphicData>
        </a:graphic>
      </p:graphicFrame>
      <p:pic>
        <p:nvPicPr>
          <p:cNvPr id="81" name="Google Shape;81;g2708f1202fd_0_2"/>
          <p:cNvPicPr preferRelativeResize="0"/>
          <p:nvPr>
            <p:ph idx="2" type="pic"/>
          </p:nvPr>
        </p:nvPicPr>
        <p:blipFill rotWithShape="1">
          <a:blip r:embed="rId8">
            <a:alphaModFix/>
          </a:blip>
          <a:srcRect b="0" l="8657" r="8649" t="0"/>
          <a:stretch/>
        </p:blipFill>
        <p:spPr>
          <a:xfrm>
            <a:off x="362138" y="7630150"/>
            <a:ext cx="2050801" cy="1653001"/>
          </a:xfrm>
          <a:prstGeom prst="rect">
            <a:avLst/>
          </a:prstGeom>
          <a:noFill/>
          <a:ln cap="flat" cmpd="sng" w="9525">
            <a:solidFill>
              <a:schemeClr val="lt1"/>
            </a:solidFill>
            <a:prstDash val="solid"/>
            <a:round/>
            <a:headEnd len="sm" w="sm" type="none"/>
            <a:tailEnd len="sm" w="sm" type="none"/>
          </a:ln>
        </p:spPr>
      </p:pic>
      <p:grpSp>
        <p:nvGrpSpPr>
          <p:cNvPr id="82" name="Google Shape;82;g2708f1202fd_0_2"/>
          <p:cNvGrpSpPr/>
          <p:nvPr/>
        </p:nvGrpSpPr>
        <p:grpSpPr>
          <a:xfrm>
            <a:off x="486229" y="7730577"/>
            <a:ext cx="624889" cy="603459"/>
            <a:chOff x="6770916" y="1118818"/>
            <a:chExt cx="462915" cy="447040"/>
          </a:xfrm>
        </p:grpSpPr>
        <p:sp>
          <p:nvSpPr>
            <p:cNvPr id="83" name="Google Shape;83;g2708f1202fd_0_2"/>
            <p:cNvSpPr/>
            <p:nvPr/>
          </p:nvSpPr>
          <p:spPr>
            <a:xfrm>
              <a:off x="6770916" y="1118818"/>
              <a:ext cx="462915" cy="447040"/>
            </a:xfrm>
            <a:custGeom>
              <a:rect b="b" l="l" r="r" t="t"/>
              <a:pathLst>
                <a:path extrusionOk="0" h="447040" w="462915">
                  <a:moveTo>
                    <a:pt x="462292" y="0"/>
                  </a:moveTo>
                  <a:lnTo>
                    <a:pt x="0" y="0"/>
                  </a:lnTo>
                  <a:lnTo>
                    <a:pt x="0" y="12484"/>
                  </a:lnTo>
                  <a:lnTo>
                    <a:pt x="0" y="434416"/>
                  </a:lnTo>
                  <a:lnTo>
                    <a:pt x="0" y="446900"/>
                  </a:lnTo>
                  <a:lnTo>
                    <a:pt x="462292" y="446900"/>
                  </a:lnTo>
                  <a:lnTo>
                    <a:pt x="462292" y="434873"/>
                  </a:lnTo>
                  <a:lnTo>
                    <a:pt x="462292" y="434416"/>
                  </a:lnTo>
                  <a:lnTo>
                    <a:pt x="462292" y="12903"/>
                  </a:lnTo>
                  <a:lnTo>
                    <a:pt x="449453" y="12903"/>
                  </a:lnTo>
                  <a:lnTo>
                    <a:pt x="449453" y="434416"/>
                  </a:lnTo>
                  <a:lnTo>
                    <a:pt x="12839" y="434416"/>
                  </a:lnTo>
                  <a:lnTo>
                    <a:pt x="12839" y="12484"/>
                  </a:lnTo>
                  <a:lnTo>
                    <a:pt x="462292" y="12484"/>
                  </a:lnTo>
                  <a:lnTo>
                    <a:pt x="462292" y="0"/>
                  </a:lnTo>
                  <a:close/>
                </a:path>
              </a:pathLst>
            </a:custGeom>
            <a:solidFill>
              <a:srgbClr val="23374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 name="Google Shape;84;g2708f1202fd_0_2"/>
            <p:cNvPicPr preferRelativeResize="0"/>
            <p:nvPr/>
          </p:nvPicPr>
          <p:blipFill rotWithShape="1">
            <a:blip r:embed="rId9">
              <a:alphaModFix/>
            </a:blip>
            <a:srcRect b="0" l="0" r="0" t="0"/>
            <a:stretch/>
          </p:blipFill>
          <p:spPr>
            <a:xfrm>
              <a:off x="6816927" y="1377689"/>
              <a:ext cx="369203" cy="125422"/>
            </a:xfrm>
            <a:prstGeom prst="rect">
              <a:avLst/>
            </a:prstGeom>
            <a:noFill/>
            <a:ln>
              <a:noFill/>
            </a:ln>
          </p:spPr>
        </p:pic>
      </p:grpSp>
      <p:cxnSp>
        <p:nvCxnSpPr>
          <p:cNvPr id="85" name="Google Shape;85;g2708f1202fd_0_2"/>
          <p:cNvCxnSpPr/>
          <p:nvPr/>
        </p:nvCxnSpPr>
        <p:spPr>
          <a:xfrm>
            <a:off x="362150" y="7497925"/>
            <a:ext cx="6832800" cy="0"/>
          </a:xfrm>
          <a:prstGeom prst="straightConnector1">
            <a:avLst/>
          </a:prstGeom>
          <a:noFill/>
          <a:ln cap="flat" cmpd="sng" w="9525">
            <a:solidFill>
              <a:schemeClr val="dk2"/>
            </a:solidFill>
            <a:prstDash val="solid"/>
            <a:round/>
            <a:headEnd len="sm" w="sm" type="none"/>
            <a:tailEnd len="sm" w="sm" type="none"/>
          </a:ln>
        </p:spPr>
      </p:cxnSp>
      <p:sp>
        <p:nvSpPr>
          <p:cNvPr id="86" name="Google Shape;86;g2708f1202fd_0_2"/>
          <p:cNvSpPr txBox="1"/>
          <p:nvPr/>
        </p:nvSpPr>
        <p:spPr>
          <a:xfrm>
            <a:off x="2749450" y="8349063"/>
            <a:ext cx="1605300" cy="795300"/>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ADDRESS: </a:t>
            </a:r>
            <a:r>
              <a:rPr b="0" i="0" lang="en-US" sz="700" u="none" cap="none" strike="noStrike">
                <a:solidFill>
                  <a:srgbClr val="444444"/>
                </a:solidFill>
                <a:latin typeface="Arial"/>
                <a:ea typeface="Arial"/>
                <a:cs typeface="Arial"/>
                <a:sym typeface="Arial"/>
              </a:rPr>
              <a:t>4112 LOUGHEED HWY</a:t>
            </a:r>
            <a:r>
              <a:rPr b="1" i="0" lang="en-US" sz="700" u="none" cap="none" strike="noStrike">
                <a:solidFill>
                  <a:srgbClr val="444444"/>
                </a:solidFill>
                <a:latin typeface="Arial"/>
                <a:ea typeface="Arial"/>
                <a:cs typeface="Arial"/>
                <a:sym typeface="Arial"/>
              </a:rPr>
              <a:t> </a:t>
            </a:r>
            <a:endParaRPr b="1" i="0" sz="700" u="none" cap="none" strike="noStrike">
              <a:solidFill>
                <a:srgbClr val="444444"/>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CONTACT: </a:t>
            </a:r>
            <a:r>
              <a:rPr lang="en-US" sz="700">
                <a:solidFill>
                  <a:srgbClr val="444444"/>
                </a:solidFill>
              </a:rPr>
              <a:t>MARK REID</a:t>
            </a:r>
            <a:endParaRPr b="0" i="0" sz="700" u="none" cap="none" strike="noStrike">
              <a:solidFill>
                <a:srgbClr val="444444"/>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COMPANY: </a:t>
            </a:r>
            <a:r>
              <a:rPr b="0" i="0" lang="en-US" sz="700" u="none" cap="none" strike="noStrike">
                <a:solidFill>
                  <a:srgbClr val="444444"/>
                </a:solidFill>
                <a:latin typeface="Arial"/>
                <a:ea typeface="Arial"/>
                <a:cs typeface="Arial"/>
                <a:sym typeface="Arial"/>
              </a:rPr>
              <a:t>ONNI GROUP</a:t>
            </a:r>
            <a:endParaRPr b="0" i="0" sz="700" u="none" cap="none" strike="noStrike">
              <a:solidFill>
                <a:srgbClr val="000000"/>
              </a:solidFill>
              <a:latin typeface="Arial"/>
              <a:ea typeface="Arial"/>
              <a:cs typeface="Arial"/>
              <a:sym typeface="Arial"/>
            </a:endParaRPr>
          </a:p>
          <a:p>
            <a:pPr indent="0" lvl="0" marL="12700" marR="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PHONE:	</a:t>
            </a:r>
            <a:r>
              <a:rPr b="0" i="0" lang="en-US" sz="700" u="none" cap="none" strike="noStrike">
                <a:solidFill>
                  <a:srgbClr val="444444"/>
                </a:solidFill>
                <a:latin typeface="Arial"/>
                <a:ea typeface="Arial"/>
                <a:cs typeface="Arial"/>
                <a:sym typeface="Arial"/>
              </a:rPr>
              <a:t>60</a:t>
            </a:r>
            <a:r>
              <a:rPr lang="en-US" sz="700">
                <a:solidFill>
                  <a:srgbClr val="444444"/>
                </a:solidFill>
              </a:rPr>
              <a:t>4 488 2773</a:t>
            </a:r>
            <a:endParaRPr sz="700">
              <a:solidFill>
                <a:srgbClr val="444444"/>
              </a:solidFill>
            </a:endParaRPr>
          </a:p>
          <a:p>
            <a:pPr indent="0" lvl="0" marL="12700" marR="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AVAILABILITY</a:t>
            </a:r>
            <a:r>
              <a:rPr b="0" i="0" lang="en-US" sz="700" u="none" cap="none" strike="noStrike">
                <a:solidFill>
                  <a:srgbClr val="444444"/>
                </a:solidFill>
                <a:latin typeface="Arial"/>
                <a:ea typeface="Arial"/>
                <a:cs typeface="Arial"/>
                <a:sym typeface="Arial"/>
              </a:rPr>
              <a:t>:</a:t>
            </a:r>
            <a:endParaRPr b="0" i="0" sz="700" u="none" cap="none" strike="noStrike">
              <a:solidFill>
                <a:srgbClr val="444444"/>
              </a:solidFill>
              <a:latin typeface="Arial"/>
              <a:ea typeface="Arial"/>
              <a:cs typeface="Arial"/>
              <a:sym typeface="Arial"/>
            </a:endParaRPr>
          </a:p>
        </p:txBody>
      </p:sp>
      <p:sp>
        <p:nvSpPr>
          <p:cNvPr id="87" name="Google Shape;87;g2708f1202fd_0_2"/>
          <p:cNvSpPr txBox="1"/>
          <p:nvPr/>
        </p:nvSpPr>
        <p:spPr>
          <a:xfrm>
            <a:off x="2708805" y="5896119"/>
            <a:ext cx="2622600" cy="4284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chemeClr val="dk1"/>
              </a:buClr>
              <a:buSzPts val="1500"/>
              <a:buFont typeface="Arial"/>
              <a:buNone/>
            </a:pPr>
            <a:r>
              <a:rPr b="0" i="0" lang="en-US" sz="1500" u="none" cap="none" strike="noStrike">
                <a:solidFill>
                  <a:srgbClr val="0C213E"/>
                </a:solidFill>
                <a:highlight>
                  <a:schemeClr val="lt1"/>
                </a:highlight>
                <a:latin typeface="Montserrat SemiBold"/>
                <a:ea typeface="Montserrat SemiBold"/>
                <a:cs typeface="Montserrat SemiBold"/>
                <a:sym typeface="Montserrat SemiBold"/>
              </a:rPr>
              <a:t>Ora</a:t>
            </a:r>
            <a:endParaRPr b="0" i="0" sz="1500" u="none" cap="none" strike="noStrike">
              <a:solidFill>
                <a:srgbClr val="0C213E"/>
              </a:solidFill>
              <a:highlight>
                <a:schemeClr val="lt1"/>
              </a:highlight>
              <a:latin typeface="Montserrat SemiBold"/>
              <a:ea typeface="Montserrat SemiBold"/>
              <a:cs typeface="Montserrat SemiBold"/>
              <a:sym typeface="Montserrat SemiBold"/>
            </a:endParaRPr>
          </a:p>
          <a:p>
            <a:pPr indent="0" lvl="0" marL="0" marR="5080" rtl="0" algn="l">
              <a:lnSpc>
                <a:spcPct val="100000"/>
              </a:lnSpc>
              <a:spcBef>
                <a:spcPts val="0"/>
              </a:spcBef>
              <a:spcAft>
                <a:spcPts val="500"/>
              </a:spcAft>
              <a:buClr>
                <a:schemeClr val="dk1"/>
              </a:buClr>
              <a:buSzPts val="1200"/>
              <a:buFont typeface="Arial"/>
              <a:buNone/>
            </a:pPr>
            <a:r>
              <a:t/>
            </a:r>
            <a:endParaRPr b="0" i="0" sz="1200" u="none" cap="none" strike="noStrike">
              <a:solidFill>
                <a:srgbClr val="000000"/>
              </a:solidFill>
              <a:highlight>
                <a:srgbClr val="FFFF00"/>
              </a:highlight>
              <a:latin typeface="Montserrat SemiBold"/>
              <a:ea typeface="Montserrat SemiBold"/>
              <a:cs typeface="Montserrat SemiBold"/>
              <a:sym typeface="Montserrat SemiBold"/>
            </a:endParaRPr>
          </a:p>
        </p:txBody>
      </p:sp>
      <p:sp>
        <p:nvSpPr>
          <p:cNvPr id="88" name="Google Shape;88;g2708f1202fd_0_2"/>
          <p:cNvSpPr txBox="1"/>
          <p:nvPr/>
        </p:nvSpPr>
        <p:spPr>
          <a:xfrm>
            <a:off x="2708813" y="5600100"/>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RICHMOND, BC</a:t>
            </a:r>
            <a:endParaRPr b="1" i="0" sz="700" u="none" cap="none" strike="noStrike">
              <a:solidFill>
                <a:srgbClr val="FFFFFF"/>
              </a:solidFill>
              <a:latin typeface="Arial"/>
              <a:ea typeface="Arial"/>
              <a:cs typeface="Arial"/>
              <a:sym typeface="Arial"/>
            </a:endParaRPr>
          </a:p>
        </p:txBody>
      </p:sp>
      <p:pic>
        <p:nvPicPr>
          <p:cNvPr id="89" name="Google Shape;89;g2708f1202fd_0_2"/>
          <p:cNvPicPr preferRelativeResize="0"/>
          <p:nvPr>
            <p:ph idx="3" type="pic"/>
          </p:nvPr>
        </p:nvPicPr>
        <p:blipFill rotWithShape="1">
          <a:blip r:embed="rId10">
            <a:alphaModFix/>
          </a:blip>
          <a:srcRect b="0" l="3540" r="3531" t="0"/>
          <a:stretch/>
        </p:blipFill>
        <p:spPr>
          <a:xfrm>
            <a:off x="328438" y="5669625"/>
            <a:ext cx="2123402" cy="1564776"/>
          </a:xfrm>
          <a:prstGeom prst="rect">
            <a:avLst/>
          </a:prstGeom>
          <a:noFill/>
          <a:ln cap="flat" cmpd="sng" w="9525">
            <a:solidFill>
              <a:schemeClr val="lt1"/>
            </a:solidFill>
            <a:prstDash val="solid"/>
            <a:round/>
            <a:headEnd len="sm" w="sm" type="none"/>
            <a:tailEnd len="sm" w="sm" type="none"/>
          </a:ln>
        </p:spPr>
      </p:pic>
      <p:sp>
        <p:nvSpPr>
          <p:cNvPr id="90" name="Google Shape;90;g2708f1202fd_0_2"/>
          <p:cNvSpPr txBox="1"/>
          <p:nvPr/>
        </p:nvSpPr>
        <p:spPr>
          <a:xfrm>
            <a:off x="5098863" y="5988800"/>
            <a:ext cx="2123400" cy="90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BUILDING FEATURES:</a:t>
            </a:r>
            <a:endParaRPr b="0" i="0" sz="700" u="none" cap="none" strike="noStrike">
              <a:solidFill>
                <a:srgbClr val="434343"/>
              </a:solidFill>
              <a:latin typeface="Arial"/>
              <a:ea typeface="Arial"/>
              <a:cs typeface="Arial"/>
              <a:sym typeface="Arial"/>
            </a:endParaRPr>
          </a:p>
          <a:p>
            <a:pPr indent="-273050" lvl="0" marL="274320" marR="508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Anchored by T&amp;T Supermarket and Bank of Montreal</a:t>
            </a:r>
            <a:endParaRPr b="0" i="0" sz="700" u="none" cap="none" strike="noStrike">
              <a:solidFill>
                <a:srgbClr val="434343"/>
              </a:solidFill>
              <a:latin typeface="Arial"/>
              <a:ea typeface="Arial"/>
              <a:cs typeface="Arial"/>
              <a:sym typeface="Arial"/>
            </a:endParaRPr>
          </a:p>
          <a:p>
            <a:pPr indent="-273050" lvl="0" marL="274320" marR="508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Excellent signage and visibility</a:t>
            </a:r>
            <a:endParaRPr b="0" i="0" sz="700" u="none" cap="none" strike="noStrike">
              <a:solidFill>
                <a:srgbClr val="434343"/>
              </a:solidFill>
              <a:latin typeface="Arial"/>
              <a:ea typeface="Arial"/>
              <a:cs typeface="Arial"/>
              <a:sym typeface="Arial"/>
            </a:endParaRPr>
          </a:p>
          <a:p>
            <a:pPr indent="-273050" lvl="0" marL="274320" marR="508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Across from the Richmond Olympic Oval</a:t>
            </a:r>
            <a:endParaRPr b="0" i="0" sz="700" u="none" cap="none" strike="noStrike">
              <a:solidFill>
                <a:srgbClr val="434343"/>
              </a:solidFill>
              <a:latin typeface="Arial"/>
              <a:ea typeface="Arial"/>
              <a:cs typeface="Arial"/>
              <a:sym typeface="Arial"/>
            </a:endParaRPr>
          </a:p>
          <a:p>
            <a:pPr indent="-273050" lvl="0" marL="274320" marR="5080" rtl="0" algn="l">
              <a:lnSpc>
                <a:spcPct val="100000"/>
              </a:lnSpc>
              <a:spcBef>
                <a:spcPts val="300"/>
              </a:spcBef>
              <a:spcAft>
                <a:spcPts val="30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Surrounded by thousands of new residential units</a:t>
            </a:r>
            <a:endParaRPr b="0" i="0" sz="700" u="none" cap="none" strike="noStrike">
              <a:solidFill>
                <a:srgbClr val="434343"/>
              </a:solidFill>
              <a:latin typeface="Arial"/>
              <a:ea typeface="Arial"/>
              <a:cs typeface="Arial"/>
              <a:sym typeface="Arial"/>
            </a:endParaRPr>
          </a:p>
        </p:txBody>
      </p:sp>
      <p:pic>
        <p:nvPicPr>
          <p:cNvPr id="91" name="Google Shape;91;g2708f1202fd_0_2">
            <a:hlinkClick r:id="rId11"/>
          </p:cNvPr>
          <p:cNvPicPr preferRelativeResize="0"/>
          <p:nvPr/>
        </p:nvPicPr>
        <p:blipFill rotWithShape="1">
          <a:blip r:embed="rId5">
            <a:alphaModFix/>
          </a:blip>
          <a:srcRect b="0" l="0" r="0" t="0"/>
          <a:stretch/>
        </p:blipFill>
        <p:spPr>
          <a:xfrm>
            <a:off x="6142830" y="5618088"/>
            <a:ext cx="1042545" cy="200100"/>
          </a:xfrm>
          <a:prstGeom prst="rect">
            <a:avLst/>
          </a:prstGeom>
          <a:noFill/>
          <a:ln>
            <a:noFill/>
          </a:ln>
        </p:spPr>
      </p:pic>
      <p:sp>
        <p:nvSpPr>
          <p:cNvPr id="92" name="Google Shape;92;g2708f1202fd_0_2"/>
          <p:cNvSpPr txBox="1"/>
          <p:nvPr/>
        </p:nvSpPr>
        <p:spPr>
          <a:xfrm>
            <a:off x="2713650" y="6192575"/>
            <a:ext cx="2123400" cy="1139100"/>
          </a:xfrm>
          <a:prstGeom prst="rect">
            <a:avLst/>
          </a:prstGeom>
          <a:noFill/>
          <a:ln>
            <a:noFill/>
          </a:ln>
        </p:spPr>
        <p:txBody>
          <a:bodyPr anchorCtr="0" anchor="t" bIns="0" lIns="0" spcFirstLastPara="1" rIns="0" wrap="square" tIns="0">
            <a:spAutoFit/>
          </a:bodyPr>
          <a:lstStyle/>
          <a:p>
            <a:pPr indent="0" lvl="0" marL="0" marR="508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ADDRESS: </a:t>
            </a:r>
            <a:r>
              <a:rPr b="0" i="0" lang="en-US" sz="700" u="none" cap="none" strike="noStrike">
                <a:solidFill>
                  <a:srgbClr val="434343"/>
                </a:solidFill>
                <a:latin typeface="Arial"/>
                <a:ea typeface="Arial"/>
                <a:cs typeface="Arial"/>
                <a:sym typeface="Arial"/>
              </a:rPr>
              <a:t>6951 ELMBRIDGE WAY</a:t>
            </a:r>
            <a:endParaRPr b="0" i="0" sz="700" u="none" cap="none" strike="noStrike">
              <a:solidFill>
                <a:srgbClr val="434343"/>
              </a:solidFill>
              <a:latin typeface="Arial"/>
              <a:ea typeface="Arial"/>
              <a:cs typeface="Arial"/>
              <a:sym typeface="Arial"/>
            </a:endParaRPr>
          </a:p>
          <a:p>
            <a:pPr indent="0" lvl="0" marL="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CONTACT: </a:t>
            </a:r>
            <a:r>
              <a:rPr b="0" i="0" lang="en-US" sz="700" u="none" cap="none" strike="noStrike">
                <a:solidFill>
                  <a:srgbClr val="444444"/>
                </a:solidFill>
                <a:latin typeface="Arial"/>
                <a:ea typeface="Arial"/>
                <a:cs typeface="Arial"/>
                <a:sym typeface="Arial"/>
              </a:rPr>
              <a:t>JOHN WASLEN &amp; BLAKE DAVIES</a:t>
            </a:r>
            <a:endParaRPr b="0" i="0" sz="700" u="none" cap="none" strike="noStrike">
              <a:solidFill>
                <a:srgbClr val="434343"/>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COMPANY: </a:t>
            </a:r>
            <a:r>
              <a:rPr b="0" i="0" lang="en-US" sz="700" u="none" cap="none" strike="noStrike">
                <a:solidFill>
                  <a:srgbClr val="434343"/>
                </a:solidFill>
                <a:latin typeface="Arial"/>
                <a:ea typeface="Arial"/>
                <a:cs typeface="Arial"/>
                <a:sym typeface="Arial"/>
              </a:rPr>
              <a:t>COLLIERS</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PHONE: </a:t>
            </a:r>
            <a:r>
              <a:rPr b="0" i="0" lang="en-US" sz="700" u="none" cap="none" strike="noStrike">
                <a:solidFill>
                  <a:srgbClr val="444444"/>
                </a:solidFill>
                <a:uFill>
                  <a:noFill/>
                </a:uFill>
                <a:latin typeface="Arial"/>
                <a:ea typeface="Arial"/>
                <a:cs typeface="Arial"/>
                <a:sym typeface="Arial"/>
                <a:hlinkClick r:id="rId12">
                  <a:extLst>
                    <a:ext uri="{A12FA001-AC4F-418D-AE19-62706E023703}">
                      <ahyp:hlinkClr val="tx"/>
                    </a:ext>
                  </a:extLst>
                </a:hlinkClick>
              </a:rPr>
              <a:t>604.</a:t>
            </a:r>
            <a:r>
              <a:rPr b="0" i="0" lang="en-US" sz="700" u="none" cap="none" strike="noStrike">
                <a:solidFill>
                  <a:srgbClr val="444444"/>
                </a:solidFill>
                <a:latin typeface="Arial"/>
                <a:ea typeface="Arial"/>
                <a:cs typeface="Arial"/>
                <a:sym typeface="Arial"/>
              </a:rPr>
              <a:t>662.2634</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0"/>
              </a:spcAft>
              <a:buClr>
                <a:schemeClr val="dk1"/>
              </a:buClr>
              <a:buSzPts val="700"/>
              <a:buFont typeface="Arial"/>
              <a:buNone/>
            </a:pPr>
            <a:r>
              <a:rPr b="1" i="0" lang="en-US" sz="700" u="none" cap="none" strike="noStrike">
                <a:solidFill>
                  <a:srgbClr val="434343"/>
                </a:solidFill>
                <a:latin typeface="Arial"/>
                <a:ea typeface="Arial"/>
                <a:cs typeface="Arial"/>
                <a:sym typeface="Arial"/>
              </a:rPr>
              <a:t>AVAILABILITY:</a:t>
            </a:r>
            <a:endParaRPr b="0" i="0" sz="700" u="none" cap="none" strike="noStrike">
              <a:solidFill>
                <a:srgbClr val="434343"/>
              </a:solidFill>
              <a:latin typeface="Arial"/>
              <a:ea typeface="Arial"/>
              <a:cs typeface="Arial"/>
              <a:sym typeface="Arial"/>
            </a:endParaRPr>
          </a:p>
          <a:p>
            <a:pPr indent="0" lvl="0" marL="12700" marR="309245" rtl="0" algn="l">
              <a:lnSpc>
                <a:spcPct val="100000"/>
              </a:lnSpc>
              <a:spcBef>
                <a:spcPts val="500"/>
              </a:spcBef>
              <a:spcAft>
                <a:spcPts val="0"/>
              </a:spcAft>
              <a:buClr>
                <a:schemeClr val="dk1"/>
              </a:buClr>
              <a:buSzPts val="700"/>
              <a:buFont typeface="Arial"/>
              <a:buNone/>
            </a:pPr>
            <a:r>
              <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500"/>
              </a:spcAft>
              <a:buClr>
                <a:srgbClr val="000000"/>
              </a:buClr>
              <a:buSzPts val="700"/>
              <a:buFont typeface="Arial"/>
              <a:buNone/>
            </a:pPr>
            <a:r>
              <a:t/>
            </a:r>
            <a:endParaRPr b="0" i="0" sz="700" u="none" cap="none" strike="noStrike">
              <a:solidFill>
                <a:srgbClr val="434343"/>
              </a:solidFill>
              <a:latin typeface="Arial"/>
              <a:ea typeface="Arial"/>
              <a:cs typeface="Arial"/>
              <a:sym typeface="Arial"/>
            </a:endParaRPr>
          </a:p>
        </p:txBody>
      </p:sp>
      <p:graphicFrame>
        <p:nvGraphicFramePr>
          <p:cNvPr id="93" name="Google Shape;93;g2708f1202fd_0_2"/>
          <p:cNvGraphicFramePr/>
          <p:nvPr/>
        </p:nvGraphicFramePr>
        <p:xfrm>
          <a:off x="2760247" y="7032109"/>
          <a:ext cx="3000000" cy="3000000"/>
        </p:xfrm>
        <a:graphic>
          <a:graphicData uri="http://schemas.openxmlformats.org/drawingml/2006/table">
            <a:tbl>
              <a:tblPr bandRow="1" firstRow="1">
                <a:noFill/>
                <a:tableStyleId>{A3F023E6-4D1B-4763-8F7C-AD7BE75A847D}</a:tableStyleId>
              </a:tblPr>
              <a:tblGrid>
                <a:gridCol w="516900"/>
                <a:gridCol w="495925"/>
                <a:gridCol w="1805950"/>
              </a:tblGrid>
              <a:tr h="165725">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#175</a:t>
                      </a:r>
                      <a:endParaRPr sz="700" u="none" cap="none" strike="noStrike">
                        <a:solidFill>
                          <a:srgbClr val="444444"/>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0" marR="26033" rtl="0" algn="ctr">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1,577 SF</a:t>
                      </a:r>
                      <a:endParaRPr sz="700" u="none" cap="none" strike="noStrike">
                        <a:solidFill>
                          <a:srgbClr val="444444"/>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Available Immediately</a:t>
                      </a:r>
                      <a:endParaRPr sz="700" u="none" cap="none" strike="noStrike">
                        <a:solidFill>
                          <a:srgbClr val="444444"/>
                        </a:solidFill>
                        <a:latin typeface="Arial"/>
                        <a:ea typeface="Arial"/>
                        <a:cs typeface="Arial"/>
                        <a:sym typeface="Arial"/>
                      </a:endParaRPr>
                    </a:p>
                    <a:p>
                      <a:pPr indent="0" lvl="0" marL="50165"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bl>
          </a:graphicData>
        </a:graphic>
      </p:graphicFrame>
      <p:graphicFrame>
        <p:nvGraphicFramePr>
          <p:cNvPr id="94" name="Google Shape;94;g2708f1202fd_0_2"/>
          <p:cNvGraphicFramePr/>
          <p:nvPr/>
        </p:nvGraphicFramePr>
        <p:xfrm>
          <a:off x="2760247" y="7207109"/>
          <a:ext cx="3000000" cy="3000000"/>
        </p:xfrm>
        <a:graphic>
          <a:graphicData uri="http://schemas.openxmlformats.org/drawingml/2006/table">
            <a:tbl>
              <a:tblPr bandRow="1" firstRow="1">
                <a:noFill/>
                <a:tableStyleId>{A3F023E6-4D1B-4763-8F7C-AD7BE75A847D}</a:tableStyleId>
              </a:tblPr>
              <a:tblGrid>
                <a:gridCol w="516900"/>
                <a:gridCol w="495925"/>
                <a:gridCol w="1805950"/>
              </a:tblGrid>
              <a:tr h="165725">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#180</a:t>
                      </a:r>
                      <a:endParaRPr sz="700" u="none" cap="none" strike="noStrike">
                        <a:solidFill>
                          <a:srgbClr val="444444"/>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0" marR="26033" rtl="0" algn="ctr">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1,622 SF</a:t>
                      </a:r>
                      <a:endParaRPr sz="700" u="none" cap="none" strike="noStrike">
                        <a:solidFill>
                          <a:srgbClr val="444444"/>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Available Immediately</a:t>
                      </a:r>
                      <a:endParaRPr sz="700" u="none" cap="none" strike="noStrike">
                        <a:solidFill>
                          <a:srgbClr val="444444"/>
                        </a:solidFill>
                        <a:latin typeface="Arial"/>
                        <a:ea typeface="Arial"/>
                        <a:cs typeface="Arial"/>
                        <a:sym typeface="Arial"/>
                      </a:endParaRPr>
                    </a:p>
                    <a:p>
                      <a:pPr indent="0" lvl="0" marL="50165"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highlight>
                          <a:srgbClr val="FFFF00"/>
                        </a:highlight>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bl>
          </a:graphicData>
        </a:graphic>
      </p:graphicFrame>
      <p:sp>
        <p:nvSpPr>
          <p:cNvPr id="95" name="Google Shape;95;g2708f1202fd_0_2"/>
          <p:cNvSpPr txBox="1"/>
          <p:nvPr/>
        </p:nvSpPr>
        <p:spPr>
          <a:xfrm>
            <a:off x="2919485" y="1224737"/>
            <a:ext cx="12423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chemeClr val="dk1"/>
              </a:buClr>
              <a:buSzPts val="700"/>
              <a:buFont typeface="Arial"/>
              <a:buNone/>
            </a:pPr>
            <a:r>
              <a:rPr b="1" i="0" lang="en-US" sz="700" u="none" cap="none" strike="noStrike">
                <a:solidFill>
                  <a:schemeClr val="lt1"/>
                </a:solidFill>
                <a:latin typeface="Arial"/>
                <a:ea typeface="Arial"/>
                <a:cs typeface="Arial"/>
                <a:sym typeface="Arial"/>
              </a:rPr>
              <a:t>NEW WESTMINSTER, BC</a:t>
            </a:r>
            <a:endParaRPr b="1" i="0" sz="700" u="none" cap="none" strike="noStrike">
              <a:solidFill>
                <a:srgbClr val="FFFFFF"/>
              </a:solidFill>
              <a:latin typeface="Arial"/>
              <a:ea typeface="Arial"/>
              <a:cs typeface="Arial"/>
              <a:sym typeface="Arial"/>
            </a:endParaRPr>
          </a:p>
        </p:txBody>
      </p:sp>
      <p:pic>
        <p:nvPicPr>
          <p:cNvPr id="96" name="Google Shape;96;g2708f1202fd_0_2"/>
          <p:cNvPicPr preferRelativeResize="0"/>
          <p:nvPr/>
        </p:nvPicPr>
        <p:blipFill rotWithShape="1">
          <a:blip r:embed="rId13">
            <a:alphaModFix/>
          </a:blip>
          <a:srcRect b="0" l="11649" r="11657" t="0"/>
          <a:stretch/>
        </p:blipFill>
        <p:spPr>
          <a:xfrm>
            <a:off x="349333" y="1230474"/>
            <a:ext cx="2050801" cy="1782192"/>
          </a:xfrm>
          <a:prstGeom prst="rect">
            <a:avLst/>
          </a:prstGeom>
          <a:noFill/>
          <a:ln cap="flat" cmpd="sng" w="9525">
            <a:solidFill>
              <a:srgbClr val="FFFFFF"/>
            </a:solidFill>
            <a:prstDash val="solid"/>
            <a:round/>
            <a:headEnd len="sm" w="sm" type="none"/>
            <a:tailEnd len="sm" w="sm" type="none"/>
          </a:ln>
        </p:spPr>
      </p:pic>
      <p:pic>
        <p:nvPicPr>
          <p:cNvPr id="97" name="Google Shape;97;g2708f1202fd_0_2">
            <a:hlinkClick r:id="rId14"/>
          </p:cNvPr>
          <p:cNvPicPr preferRelativeResize="0"/>
          <p:nvPr/>
        </p:nvPicPr>
        <p:blipFill rotWithShape="1">
          <a:blip r:embed="rId5">
            <a:alphaModFix/>
          </a:blip>
          <a:srcRect b="0" l="0" r="0" t="0"/>
          <a:stretch/>
        </p:blipFill>
        <p:spPr>
          <a:xfrm>
            <a:off x="6074462" y="1224749"/>
            <a:ext cx="1042545" cy="200100"/>
          </a:xfrm>
          <a:prstGeom prst="rect">
            <a:avLst/>
          </a:prstGeom>
          <a:noFill/>
          <a:ln>
            <a:noFill/>
          </a:ln>
        </p:spPr>
      </p:pic>
      <p:sp>
        <p:nvSpPr>
          <p:cNvPr id="98" name="Google Shape;98;g2708f1202fd_0_2"/>
          <p:cNvSpPr txBox="1"/>
          <p:nvPr/>
        </p:nvSpPr>
        <p:spPr>
          <a:xfrm>
            <a:off x="2612712" y="1514729"/>
            <a:ext cx="2317800" cy="243600"/>
          </a:xfrm>
          <a:prstGeom prst="rect">
            <a:avLst/>
          </a:prstGeom>
          <a:noFill/>
          <a:ln>
            <a:noFill/>
          </a:ln>
        </p:spPr>
        <p:txBody>
          <a:bodyPr anchorCtr="0" anchor="t" bIns="0" lIns="0" spcFirstLastPara="1" rIns="0" wrap="square" tIns="12700">
            <a:spAutoFit/>
          </a:bodyPr>
          <a:lstStyle/>
          <a:p>
            <a:pPr indent="0" lvl="0" marL="12700" marR="0" rtl="0" algn="l">
              <a:lnSpc>
                <a:spcPct val="115625"/>
              </a:lnSpc>
              <a:spcBef>
                <a:spcPts val="0"/>
              </a:spcBef>
              <a:spcAft>
                <a:spcPts val="0"/>
              </a:spcAft>
              <a:buClr>
                <a:schemeClr val="dk1"/>
              </a:buClr>
              <a:buSzPts val="1500"/>
              <a:buFont typeface="Arial"/>
              <a:buNone/>
            </a:pPr>
            <a:r>
              <a:rPr b="0" i="0" lang="en-US" sz="1500" u="none" cap="none" strike="noStrike">
                <a:solidFill>
                  <a:srgbClr val="0C213E"/>
                </a:solidFill>
                <a:highlight>
                  <a:schemeClr val="lt1"/>
                </a:highlight>
                <a:latin typeface="Montserrat SemiBold"/>
                <a:ea typeface="Montserrat SemiBold"/>
                <a:cs typeface="Montserrat SemiBold"/>
                <a:sym typeface="Montserrat SemiBold"/>
              </a:rPr>
              <a:t>The Point</a:t>
            </a:r>
            <a:endParaRPr b="1" i="0" sz="1500" u="none" cap="none" strike="noStrike">
              <a:solidFill>
                <a:srgbClr val="000000"/>
              </a:solidFill>
              <a:highlight>
                <a:schemeClr val="lt1"/>
              </a:highlight>
              <a:latin typeface="Montserrat"/>
              <a:ea typeface="Montserrat"/>
              <a:cs typeface="Montserrat"/>
              <a:sym typeface="Montserrat"/>
            </a:endParaRPr>
          </a:p>
        </p:txBody>
      </p:sp>
      <p:sp>
        <p:nvSpPr>
          <p:cNvPr id="99" name="Google Shape;99;g2708f1202fd_0_2"/>
          <p:cNvSpPr txBox="1"/>
          <p:nvPr/>
        </p:nvSpPr>
        <p:spPr>
          <a:xfrm>
            <a:off x="4993595" y="1944649"/>
            <a:ext cx="2123400" cy="65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BUILDING FEATURES:</a:t>
            </a:r>
            <a:endParaRPr b="0" i="0" sz="700" u="none" cap="none" strike="noStrike">
              <a:solidFill>
                <a:srgbClr val="434343"/>
              </a:solidFill>
              <a:latin typeface="Arial"/>
              <a:ea typeface="Arial"/>
              <a:cs typeface="Arial"/>
              <a:sym typeface="Arial"/>
            </a:endParaRPr>
          </a:p>
          <a:p>
            <a:pPr indent="-273050" lvl="0" marL="274320" marR="508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Located next to the New Westminster Law Courts</a:t>
            </a:r>
            <a:endParaRPr b="0" i="0" sz="700" u="none" cap="none" strike="noStrike">
              <a:solidFill>
                <a:srgbClr val="434343"/>
              </a:solidFill>
              <a:latin typeface="Arial"/>
              <a:ea typeface="Arial"/>
              <a:cs typeface="Arial"/>
              <a:sym typeface="Arial"/>
            </a:endParaRPr>
          </a:p>
          <a:p>
            <a:pPr indent="-273050" lvl="0" marL="274320" marR="508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Located beneath 200 residential units</a:t>
            </a:r>
            <a:endParaRPr b="0" i="0" sz="700" u="none" cap="none" strike="noStrike">
              <a:solidFill>
                <a:srgbClr val="434343"/>
              </a:solidFill>
              <a:latin typeface="Arial"/>
              <a:ea typeface="Arial"/>
              <a:cs typeface="Arial"/>
              <a:sym typeface="Arial"/>
            </a:endParaRPr>
          </a:p>
          <a:p>
            <a:pPr indent="-273050" lvl="0" marL="274320" marR="5080" rtl="0" algn="l">
              <a:lnSpc>
                <a:spcPct val="100000"/>
              </a:lnSpc>
              <a:spcBef>
                <a:spcPts val="300"/>
              </a:spcBef>
              <a:spcAft>
                <a:spcPts val="30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Amply parking available</a:t>
            </a:r>
            <a:endParaRPr b="0" i="0" sz="700" u="none" cap="none" strike="noStrike">
              <a:solidFill>
                <a:srgbClr val="434343"/>
              </a:solidFill>
              <a:latin typeface="Arial"/>
              <a:ea typeface="Arial"/>
              <a:cs typeface="Arial"/>
              <a:sym typeface="Arial"/>
            </a:endParaRPr>
          </a:p>
        </p:txBody>
      </p:sp>
      <p:sp>
        <p:nvSpPr>
          <p:cNvPr id="100" name="Google Shape;100;g2708f1202fd_0_2"/>
          <p:cNvSpPr txBox="1"/>
          <p:nvPr/>
        </p:nvSpPr>
        <p:spPr>
          <a:xfrm>
            <a:off x="2640435" y="1882599"/>
            <a:ext cx="1527900" cy="1202893"/>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ADDRESS: </a:t>
            </a:r>
            <a:r>
              <a:rPr b="0" i="0" lang="en-US" sz="700" u="none" cap="none" strike="noStrike">
                <a:solidFill>
                  <a:srgbClr val="434343"/>
                </a:solidFill>
                <a:latin typeface="Arial"/>
                <a:ea typeface="Arial"/>
                <a:cs typeface="Arial"/>
                <a:sym typeface="Arial"/>
              </a:rPr>
              <a:t>561-610 Victoria Street</a:t>
            </a:r>
            <a:endParaRPr b="0" i="0" sz="700" u="none" cap="none" strike="noStrike">
              <a:solidFill>
                <a:srgbClr val="434343"/>
              </a:solidFill>
              <a:latin typeface="Arial"/>
              <a:ea typeface="Arial"/>
              <a:cs typeface="Arial"/>
              <a:sym typeface="Arial"/>
            </a:endParaRPr>
          </a:p>
          <a:p>
            <a:pPr indent="0" lvl="0" marL="12700" marR="5080" rtl="0" algn="l">
              <a:lnSpc>
                <a:spcPct val="100000"/>
              </a:lnSpc>
              <a:spcBef>
                <a:spcPts val="500"/>
              </a:spcBef>
              <a:spcAft>
                <a:spcPts val="0"/>
              </a:spcAft>
              <a:buNone/>
            </a:pPr>
            <a:r>
              <a:rPr b="1" i="0" lang="en-US" sz="700" u="none" cap="none" strike="noStrike">
                <a:solidFill>
                  <a:srgbClr val="434343"/>
                </a:solidFill>
                <a:latin typeface="Arial"/>
                <a:ea typeface="Arial"/>
                <a:cs typeface="Arial"/>
                <a:sym typeface="Arial"/>
              </a:rPr>
              <a:t>CONTACT: </a:t>
            </a:r>
            <a:r>
              <a:rPr b="0" i="0" lang="en-US" sz="700" u="none" cap="none" strike="noStrike">
                <a:solidFill>
                  <a:srgbClr val="434343"/>
                </a:solidFill>
                <a:latin typeface="Arial"/>
                <a:ea typeface="Arial"/>
                <a:cs typeface="Arial"/>
                <a:sym typeface="Arial"/>
              </a:rPr>
              <a:t>DEREK TULLIS</a:t>
            </a:r>
            <a:endParaRPr b="0" i="0" sz="700" u="none" cap="none" strike="noStrike">
              <a:solidFill>
                <a:srgbClr val="434343"/>
              </a:solidFill>
              <a:latin typeface="Arial"/>
              <a:ea typeface="Arial"/>
              <a:cs typeface="Arial"/>
              <a:sym typeface="Arial"/>
            </a:endParaRPr>
          </a:p>
          <a:p>
            <a:pPr indent="0" lvl="0" marL="12700" marR="5080" rtl="0" algn="l">
              <a:lnSpc>
                <a:spcPct val="100000"/>
              </a:lnSpc>
              <a:spcBef>
                <a:spcPts val="500"/>
              </a:spcBef>
              <a:spcAft>
                <a:spcPts val="0"/>
              </a:spcAft>
              <a:buNone/>
            </a:pPr>
            <a:r>
              <a:rPr b="1" i="0" lang="en-US" sz="700" u="none" cap="none" strike="noStrike">
                <a:solidFill>
                  <a:srgbClr val="434343"/>
                </a:solidFill>
                <a:latin typeface="Arial"/>
                <a:ea typeface="Arial"/>
                <a:cs typeface="Arial"/>
                <a:sym typeface="Arial"/>
              </a:rPr>
              <a:t>COMPANY: </a:t>
            </a:r>
            <a:r>
              <a:rPr b="0" i="0" lang="en-US" sz="700" u="none" cap="none" strike="noStrike">
                <a:solidFill>
                  <a:srgbClr val="434343"/>
                </a:solidFill>
                <a:latin typeface="Arial"/>
                <a:ea typeface="Arial"/>
                <a:cs typeface="Arial"/>
                <a:sym typeface="Arial"/>
              </a:rPr>
              <a:t>Macdonald Realty</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PHONE: </a:t>
            </a:r>
            <a:r>
              <a:rPr b="0" i="0" lang="en-US" sz="700" u="none" cap="none" strike="noStrike">
                <a:solidFill>
                  <a:srgbClr val="434343"/>
                </a:solidFill>
                <a:latin typeface="Arial"/>
                <a:ea typeface="Arial"/>
                <a:cs typeface="Arial"/>
                <a:sym typeface="Arial"/>
              </a:rPr>
              <a:t>604.831.7140</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0"/>
              </a:spcAft>
              <a:buClr>
                <a:schemeClr val="dk1"/>
              </a:buClr>
              <a:buSzPts val="700"/>
              <a:buFont typeface="Arial"/>
              <a:buNone/>
            </a:pPr>
            <a:r>
              <a:rPr b="1" i="0" lang="en-US" sz="700" u="none" cap="none" strike="noStrike">
                <a:solidFill>
                  <a:srgbClr val="434343"/>
                </a:solidFill>
                <a:latin typeface="Arial"/>
                <a:ea typeface="Arial"/>
                <a:cs typeface="Arial"/>
                <a:sym typeface="Arial"/>
              </a:rPr>
              <a:t>AVAILABILITY:</a:t>
            </a:r>
            <a:endParaRPr b="0" i="0" sz="700" u="none" cap="none" strike="noStrike">
              <a:solidFill>
                <a:srgbClr val="434343"/>
              </a:solidFill>
              <a:latin typeface="Arial"/>
              <a:ea typeface="Arial"/>
              <a:cs typeface="Arial"/>
              <a:sym typeface="Arial"/>
            </a:endParaRPr>
          </a:p>
          <a:p>
            <a:pPr indent="0" lvl="0" marL="12700" marR="309245" rtl="0" algn="l">
              <a:lnSpc>
                <a:spcPct val="100000"/>
              </a:lnSpc>
              <a:spcBef>
                <a:spcPts val="500"/>
              </a:spcBef>
              <a:spcAft>
                <a:spcPts val="0"/>
              </a:spcAft>
              <a:buClr>
                <a:schemeClr val="dk1"/>
              </a:buClr>
              <a:buSzPts val="700"/>
              <a:buFont typeface="Arial"/>
              <a:buNone/>
            </a:pPr>
            <a:r>
              <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500"/>
              </a:spcAft>
              <a:buClr>
                <a:srgbClr val="000000"/>
              </a:buClr>
              <a:buSzPts val="700"/>
              <a:buFont typeface="Arial"/>
              <a:buNone/>
            </a:pPr>
            <a:r>
              <a:t/>
            </a:r>
            <a:endParaRPr b="0" i="0" sz="700" u="none" cap="none" strike="noStrike">
              <a:solidFill>
                <a:srgbClr val="434343"/>
              </a:solidFill>
              <a:latin typeface="Arial"/>
              <a:ea typeface="Arial"/>
              <a:cs typeface="Arial"/>
              <a:sym typeface="Arial"/>
            </a:endParaRPr>
          </a:p>
        </p:txBody>
      </p:sp>
      <p:graphicFrame>
        <p:nvGraphicFramePr>
          <p:cNvPr id="101" name="Google Shape;101;g2708f1202fd_0_2"/>
          <p:cNvGraphicFramePr/>
          <p:nvPr/>
        </p:nvGraphicFramePr>
        <p:xfrm>
          <a:off x="2691880" y="2733583"/>
          <a:ext cx="3000000" cy="3000000"/>
        </p:xfrm>
        <a:graphic>
          <a:graphicData uri="http://schemas.openxmlformats.org/drawingml/2006/table">
            <a:tbl>
              <a:tblPr bandRow="1" firstRow="1">
                <a:noFill/>
                <a:tableStyleId>{A3F023E6-4D1B-4763-8F7C-AD7BE75A847D}</a:tableStyleId>
              </a:tblPr>
              <a:tblGrid>
                <a:gridCol w="516900"/>
                <a:gridCol w="495925"/>
                <a:gridCol w="1805950"/>
              </a:tblGrid>
              <a:tr h="159325">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#605</a:t>
                      </a:r>
                      <a:endParaRPr sz="700" u="none" cap="none" strike="noStrike">
                        <a:solidFill>
                          <a:srgbClr val="444444"/>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0" marR="25400" rtl="0" algn="ctr">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1,732 SF</a:t>
                      </a:r>
                      <a:endParaRPr sz="700" u="none" cap="none" strike="noStrike">
                        <a:solidFill>
                          <a:srgbClr val="444444"/>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Available Immediately</a:t>
                      </a:r>
                      <a:endParaRPr sz="700" u="none" cap="none" strike="noStrike">
                        <a:solidFill>
                          <a:srgbClr val="444444"/>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bl>
          </a:graphicData>
        </a:graphic>
      </p:graphicFrame>
      <p:cxnSp>
        <p:nvCxnSpPr>
          <p:cNvPr id="102" name="Google Shape;102;g2708f1202fd_0_2"/>
          <p:cNvCxnSpPr/>
          <p:nvPr/>
        </p:nvCxnSpPr>
        <p:spPr>
          <a:xfrm>
            <a:off x="353875" y="3152479"/>
            <a:ext cx="68328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g271b815f526_0_270"/>
          <p:cNvSpPr txBox="1"/>
          <p:nvPr/>
        </p:nvSpPr>
        <p:spPr>
          <a:xfrm>
            <a:off x="2776537" y="1160347"/>
            <a:ext cx="3220800" cy="243600"/>
          </a:xfrm>
          <a:prstGeom prst="rect">
            <a:avLst/>
          </a:prstGeom>
          <a:noFill/>
          <a:ln>
            <a:noFill/>
          </a:ln>
        </p:spPr>
        <p:txBody>
          <a:bodyPr anchorCtr="0" anchor="t" bIns="0" lIns="0" spcFirstLastPara="1" rIns="0" wrap="square" tIns="12700">
            <a:spAutoFit/>
          </a:bodyPr>
          <a:lstStyle/>
          <a:p>
            <a:pPr indent="0" lvl="0" marL="12700" marR="0" rtl="0" algn="l">
              <a:lnSpc>
                <a:spcPct val="115625"/>
              </a:lnSpc>
              <a:spcBef>
                <a:spcPts val="0"/>
              </a:spcBef>
              <a:spcAft>
                <a:spcPts val="0"/>
              </a:spcAft>
              <a:buClr>
                <a:srgbClr val="000000"/>
              </a:buClr>
              <a:buSzPts val="1500"/>
              <a:buFont typeface="Arial"/>
              <a:buNone/>
            </a:pPr>
            <a:r>
              <a:rPr b="1" i="0" lang="en-US" sz="1500" u="none" cap="none" strike="noStrike">
                <a:solidFill>
                  <a:srgbClr val="0C213E"/>
                </a:solidFill>
                <a:latin typeface="Montserrat"/>
                <a:ea typeface="Montserrat"/>
                <a:cs typeface="Montserrat"/>
                <a:sym typeface="Montserrat"/>
              </a:rPr>
              <a:t>Colwood Corners</a:t>
            </a:r>
            <a:endParaRPr b="1" i="0" sz="1500" u="none" cap="none" strike="noStrike">
              <a:solidFill>
                <a:srgbClr val="000000"/>
              </a:solidFill>
              <a:latin typeface="Montserrat"/>
              <a:ea typeface="Montserrat"/>
              <a:cs typeface="Montserrat"/>
              <a:sym typeface="Montserrat"/>
            </a:endParaRPr>
          </a:p>
        </p:txBody>
      </p:sp>
      <p:sp>
        <p:nvSpPr>
          <p:cNvPr id="108" name="Google Shape;108;g271b815f526_0_270"/>
          <p:cNvSpPr txBox="1"/>
          <p:nvPr/>
        </p:nvSpPr>
        <p:spPr>
          <a:xfrm>
            <a:off x="457898" y="9803882"/>
            <a:ext cx="4345800" cy="111600"/>
          </a:xfrm>
          <a:prstGeom prst="rect">
            <a:avLst/>
          </a:prstGeom>
          <a:noFill/>
          <a:ln>
            <a:noFill/>
          </a:ln>
        </p:spPr>
        <p:txBody>
          <a:bodyPr anchorCtr="0" anchor="t" bIns="0" lIns="0" spcFirstLastPara="1" rIns="0" wrap="square" tIns="38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200 - 1010 SEYMOUR STREET, VANCOUVER, BC | 604.688.8783 | </a:t>
            </a:r>
            <a:r>
              <a:rPr b="0" i="0" lang="en-US" sz="700" u="sng" cap="none" strike="noStrike">
                <a:solidFill>
                  <a:schemeClr val="hlink"/>
                </a:solidFill>
                <a:latin typeface="Arial"/>
                <a:ea typeface="Arial"/>
                <a:cs typeface="Arial"/>
                <a:sym typeface="Arial"/>
                <a:hlinkClick r:id="rId3"/>
              </a:rPr>
              <a:t>LEASING@ONNI.COM </a:t>
            </a:r>
            <a:endParaRPr b="0" i="0" sz="700" u="none" cap="none" strike="noStrike">
              <a:solidFill>
                <a:srgbClr val="000000"/>
              </a:solidFill>
              <a:latin typeface="Arial"/>
              <a:ea typeface="Arial"/>
              <a:cs typeface="Arial"/>
              <a:sym typeface="Arial"/>
            </a:endParaRPr>
          </a:p>
        </p:txBody>
      </p:sp>
      <p:sp>
        <p:nvSpPr>
          <p:cNvPr id="109" name="Google Shape;109;g271b815f526_0_270"/>
          <p:cNvSpPr/>
          <p:nvPr/>
        </p:nvSpPr>
        <p:spPr>
          <a:xfrm>
            <a:off x="0" y="-1"/>
            <a:ext cx="7772400" cy="658485"/>
          </a:xfrm>
          <a:custGeom>
            <a:rect b="b" l="l" r="r" t="t"/>
            <a:pathLst>
              <a:path extrusionOk="0" h="1677670" w="7772400">
                <a:moveTo>
                  <a:pt x="7772400" y="0"/>
                </a:moveTo>
                <a:lnTo>
                  <a:pt x="0" y="0"/>
                </a:lnTo>
                <a:lnTo>
                  <a:pt x="0" y="1677670"/>
                </a:lnTo>
                <a:lnTo>
                  <a:pt x="7772400" y="1677670"/>
                </a:lnTo>
                <a:lnTo>
                  <a:pt x="7772400" y="0"/>
                </a:lnTo>
                <a:close/>
              </a:path>
            </a:pathLst>
          </a:custGeom>
          <a:solidFill>
            <a:srgbClr val="00AE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g271b815f526_0_270"/>
          <p:cNvSpPr txBox="1"/>
          <p:nvPr/>
        </p:nvSpPr>
        <p:spPr>
          <a:xfrm>
            <a:off x="399026" y="129138"/>
            <a:ext cx="6285300" cy="400200"/>
          </a:xfrm>
          <a:prstGeom prst="rect">
            <a:avLst/>
          </a:prstGeom>
          <a:noFill/>
          <a:ln>
            <a:noFill/>
          </a:ln>
        </p:spPr>
        <p:txBody>
          <a:bodyPr anchorCtr="0" anchor="t" bIns="0" lIns="0" spcFirstLastPara="1" rIns="0" wrap="square" tIns="0">
            <a:spAutoFit/>
          </a:bodyPr>
          <a:lstStyle/>
          <a:p>
            <a:pPr indent="0" lvl="0" marL="12700" marR="0" rtl="0" algn="l">
              <a:lnSpc>
                <a:spcPct val="111694"/>
              </a:lnSpc>
              <a:spcBef>
                <a:spcPts val="0"/>
              </a:spcBef>
              <a:spcAft>
                <a:spcPts val="0"/>
              </a:spcAft>
              <a:buClr>
                <a:srgbClr val="000000"/>
              </a:buClr>
              <a:buSzPts val="2600"/>
              <a:buFont typeface="Arial"/>
              <a:buNone/>
            </a:pPr>
            <a:r>
              <a:rPr b="1" i="0" lang="en-US" sz="2600" u="none" cap="none" strike="noStrike">
                <a:solidFill>
                  <a:schemeClr val="lt1"/>
                </a:solidFill>
                <a:latin typeface="Montserrat"/>
                <a:ea typeface="Montserrat"/>
                <a:cs typeface="Montserrat"/>
                <a:sym typeface="Montserrat"/>
              </a:rPr>
              <a:t>NOW LEASING</a:t>
            </a:r>
            <a:endParaRPr b="0" i="0" sz="2600" u="none" cap="none" strike="noStrike">
              <a:solidFill>
                <a:schemeClr val="lt1"/>
              </a:solidFill>
              <a:latin typeface="Montserrat"/>
              <a:ea typeface="Montserrat"/>
              <a:cs typeface="Montserrat"/>
              <a:sym typeface="Montserrat"/>
            </a:endParaRPr>
          </a:p>
        </p:txBody>
      </p:sp>
      <p:sp>
        <p:nvSpPr>
          <p:cNvPr id="111" name="Google Shape;111;g271b815f526_0_270"/>
          <p:cNvSpPr txBox="1"/>
          <p:nvPr/>
        </p:nvSpPr>
        <p:spPr>
          <a:xfrm>
            <a:off x="2776950" y="921352"/>
            <a:ext cx="9417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chemeClr val="lt1"/>
                </a:solidFill>
                <a:latin typeface="Arial"/>
                <a:ea typeface="Arial"/>
                <a:cs typeface="Arial"/>
                <a:sym typeface="Arial"/>
              </a:rPr>
              <a:t>COLWOOD, BC</a:t>
            </a:r>
            <a:endParaRPr b="1" i="0" sz="700" u="none" cap="none" strike="noStrike">
              <a:solidFill>
                <a:schemeClr val="lt1"/>
              </a:solidFill>
              <a:latin typeface="Arial"/>
              <a:ea typeface="Arial"/>
              <a:cs typeface="Arial"/>
              <a:sym typeface="Arial"/>
            </a:endParaRPr>
          </a:p>
        </p:txBody>
      </p:sp>
      <p:pic>
        <p:nvPicPr>
          <p:cNvPr id="112" name="Google Shape;112;g271b815f526_0_270"/>
          <p:cNvPicPr preferRelativeResize="0"/>
          <p:nvPr>
            <p:ph idx="2" type="pic"/>
          </p:nvPr>
        </p:nvPicPr>
        <p:blipFill rotWithShape="1">
          <a:blip r:embed="rId4">
            <a:alphaModFix/>
          </a:blip>
          <a:srcRect b="0" l="15137" r="15137" t="0"/>
          <a:stretch/>
        </p:blipFill>
        <p:spPr>
          <a:xfrm>
            <a:off x="352000" y="921350"/>
            <a:ext cx="2050801" cy="1653000"/>
          </a:xfrm>
          <a:prstGeom prst="rect">
            <a:avLst/>
          </a:prstGeom>
          <a:noFill/>
          <a:ln cap="flat" cmpd="sng" w="9525">
            <a:solidFill>
              <a:schemeClr val="lt1"/>
            </a:solidFill>
            <a:prstDash val="solid"/>
            <a:round/>
            <a:headEnd len="sm" w="sm" type="none"/>
            <a:tailEnd len="sm" w="sm" type="none"/>
          </a:ln>
        </p:spPr>
      </p:pic>
      <p:pic>
        <p:nvPicPr>
          <p:cNvPr id="113" name="Google Shape;113;g271b815f526_0_270"/>
          <p:cNvPicPr preferRelativeResize="0"/>
          <p:nvPr/>
        </p:nvPicPr>
        <p:blipFill rotWithShape="1">
          <a:blip r:embed="rId5">
            <a:alphaModFix/>
          </a:blip>
          <a:srcRect b="0" l="0" r="0" t="0"/>
          <a:stretch/>
        </p:blipFill>
        <p:spPr>
          <a:xfrm>
            <a:off x="399025" y="978352"/>
            <a:ext cx="992149" cy="607600"/>
          </a:xfrm>
          <a:prstGeom prst="rect">
            <a:avLst/>
          </a:prstGeom>
          <a:noFill/>
          <a:ln>
            <a:noFill/>
          </a:ln>
        </p:spPr>
      </p:pic>
      <p:sp>
        <p:nvSpPr>
          <p:cNvPr id="114" name="Google Shape;114;g271b815f526_0_270"/>
          <p:cNvSpPr txBox="1"/>
          <p:nvPr/>
        </p:nvSpPr>
        <p:spPr>
          <a:xfrm>
            <a:off x="2789872" y="1515265"/>
            <a:ext cx="1767900" cy="7953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ADDRESS: </a:t>
            </a:r>
            <a:r>
              <a:rPr b="0" i="0" lang="en-US" sz="700" u="none" cap="none" strike="noStrike">
                <a:solidFill>
                  <a:srgbClr val="434343"/>
                </a:solidFill>
                <a:latin typeface="Arial"/>
                <a:ea typeface="Arial"/>
                <a:cs typeface="Arial"/>
                <a:sym typeface="Arial"/>
              </a:rPr>
              <a:t>SOOKE RD. &amp; BELMONT RD.</a:t>
            </a:r>
            <a:endParaRPr b="0" i="0" sz="700" u="none" cap="none" strike="noStrike">
              <a:solidFill>
                <a:srgbClr val="434343"/>
              </a:solidFill>
              <a:latin typeface="Arial"/>
              <a:ea typeface="Arial"/>
              <a:cs typeface="Arial"/>
              <a:sym typeface="Arial"/>
            </a:endParaRPr>
          </a:p>
          <a:p>
            <a:pPr indent="0" lvl="0" marL="12700" marR="640715"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CONTACT: </a:t>
            </a:r>
            <a:r>
              <a:rPr b="0" i="0" lang="en-US" sz="700" u="none" cap="none" strike="noStrike">
                <a:solidFill>
                  <a:srgbClr val="434343"/>
                </a:solidFill>
                <a:latin typeface="Arial"/>
                <a:ea typeface="Arial"/>
                <a:cs typeface="Arial"/>
                <a:sym typeface="Arial"/>
              </a:rPr>
              <a:t>MARK REID</a:t>
            </a:r>
            <a:endParaRPr b="0" i="0" sz="700" u="none" cap="none" strike="noStrike">
              <a:solidFill>
                <a:srgbClr val="434343"/>
              </a:solidFill>
              <a:latin typeface="Arial"/>
              <a:ea typeface="Arial"/>
              <a:cs typeface="Arial"/>
              <a:sym typeface="Arial"/>
            </a:endParaRPr>
          </a:p>
          <a:p>
            <a:pPr indent="0" lvl="0" marL="12700" marR="640715"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COMPANY: </a:t>
            </a:r>
            <a:r>
              <a:rPr b="0" i="0" lang="en-US" sz="700" u="none" cap="none" strike="noStrike">
                <a:solidFill>
                  <a:srgbClr val="434343"/>
                </a:solidFill>
                <a:latin typeface="Arial"/>
                <a:ea typeface="Arial"/>
                <a:cs typeface="Arial"/>
                <a:sym typeface="Arial"/>
              </a:rPr>
              <a:t>ONNI GROUP</a:t>
            </a:r>
            <a:endParaRPr b="0" i="0" sz="700" u="none" cap="none" strike="noStrike">
              <a:solidFill>
                <a:srgbClr val="434343"/>
              </a:solidFill>
              <a:latin typeface="Arial"/>
              <a:ea typeface="Arial"/>
              <a:cs typeface="Arial"/>
              <a:sym typeface="Arial"/>
            </a:endParaRPr>
          </a:p>
          <a:p>
            <a:pPr indent="0" lvl="0" marL="12700" marR="640715"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PHONE:	</a:t>
            </a:r>
            <a:r>
              <a:rPr b="0" i="0" lang="en-US" sz="700" u="none" cap="none" strike="noStrike">
                <a:solidFill>
                  <a:srgbClr val="434343"/>
                </a:solidFill>
                <a:latin typeface="Arial"/>
                <a:ea typeface="Arial"/>
                <a:cs typeface="Arial"/>
                <a:sym typeface="Arial"/>
              </a:rPr>
              <a:t>604.488.2773</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500"/>
              </a:spcAft>
              <a:buClr>
                <a:schemeClr val="dk1"/>
              </a:buClr>
              <a:buSzPts val="700"/>
              <a:buFont typeface="Arial"/>
              <a:buNone/>
            </a:pPr>
            <a:r>
              <a:rPr b="1" i="0" lang="en-US" sz="700" u="none" cap="none" strike="noStrike">
                <a:solidFill>
                  <a:srgbClr val="444444"/>
                </a:solidFill>
                <a:latin typeface="Arial"/>
                <a:ea typeface="Arial"/>
                <a:cs typeface="Arial"/>
                <a:sym typeface="Arial"/>
              </a:rPr>
              <a:t>AVAILABILITY</a:t>
            </a:r>
            <a:r>
              <a:rPr b="0" i="0" lang="en-US" sz="700" u="none" cap="none" strike="noStrike">
                <a:solidFill>
                  <a:srgbClr val="444444"/>
                </a:solidFill>
                <a:latin typeface="Arial"/>
                <a:ea typeface="Arial"/>
                <a:cs typeface="Arial"/>
                <a:sym typeface="Arial"/>
              </a:rPr>
              <a:t>:</a:t>
            </a:r>
            <a:endParaRPr b="0" i="0" sz="700" u="none" cap="none" strike="noStrike">
              <a:solidFill>
                <a:srgbClr val="444444"/>
              </a:solidFill>
              <a:latin typeface="Arial"/>
              <a:ea typeface="Arial"/>
              <a:cs typeface="Arial"/>
              <a:sym typeface="Arial"/>
            </a:endParaRPr>
          </a:p>
        </p:txBody>
      </p:sp>
      <p:sp>
        <p:nvSpPr>
          <p:cNvPr id="115" name="Google Shape;115;g271b815f526_0_270"/>
          <p:cNvSpPr txBox="1"/>
          <p:nvPr/>
        </p:nvSpPr>
        <p:spPr>
          <a:xfrm>
            <a:off x="5176520" y="1515265"/>
            <a:ext cx="2263800" cy="6543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COMMUNITY FEATURES:</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Join Save On Foods, London Drugs and Coast Capital Savings in this exciting new project</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Located next to Royal Roads University</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30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Great exposure to Sooke Road</a:t>
            </a:r>
            <a:endParaRPr b="0" i="0" sz="700" u="none" cap="none" strike="noStrike">
              <a:solidFill>
                <a:srgbClr val="434343"/>
              </a:solidFill>
              <a:latin typeface="Arial"/>
              <a:ea typeface="Arial"/>
              <a:cs typeface="Arial"/>
              <a:sym typeface="Arial"/>
            </a:endParaRPr>
          </a:p>
        </p:txBody>
      </p:sp>
      <p:sp>
        <p:nvSpPr>
          <p:cNvPr id="116" name="Google Shape;116;g271b815f526_0_270"/>
          <p:cNvSpPr txBox="1"/>
          <p:nvPr/>
        </p:nvSpPr>
        <p:spPr>
          <a:xfrm>
            <a:off x="2730412" y="2487657"/>
            <a:ext cx="1338900" cy="120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444444"/>
                </a:solidFill>
                <a:latin typeface="Arial"/>
                <a:ea typeface="Arial"/>
                <a:cs typeface="Arial"/>
                <a:sym typeface="Arial"/>
              </a:rPr>
              <a:t>Building 1 - 1913 Sooke Road</a:t>
            </a:r>
            <a:endParaRPr b="0" i="0" sz="700" u="none" cap="none" strike="noStrike">
              <a:solidFill>
                <a:srgbClr val="000000"/>
              </a:solidFill>
              <a:latin typeface="Arial"/>
              <a:ea typeface="Arial"/>
              <a:cs typeface="Arial"/>
              <a:sym typeface="Arial"/>
            </a:endParaRPr>
          </a:p>
        </p:txBody>
      </p:sp>
      <p:graphicFrame>
        <p:nvGraphicFramePr>
          <p:cNvPr id="117" name="Google Shape;117;g271b815f526_0_270"/>
          <p:cNvGraphicFramePr/>
          <p:nvPr/>
        </p:nvGraphicFramePr>
        <p:xfrm>
          <a:off x="2812112" y="2615592"/>
          <a:ext cx="3000000" cy="3000000"/>
        </p:xfrm>
        <a:graphic>
          <a:graphicData uri="http://schemas.openxmlformats.org/drawingml/2006/table">
            <a:tbl>
              <a:tblPr bandRow="1" firstRow="1">
                <a:noFill/>
                <a:tableStyleId>{A3F023E6-4D1B-4763-8F7C-AD7BE75A847D}</a:tableStyleId>
              </a:tblPr>
              <a:tblGrid>
                <a:gridCol w="433150"/>
                <a:gridCol w="433150"/>
                <a:gridCol w="544450"/>
                <a:gridCol w="1104850"/>
              </a:tblGrid>
              <a:tr h="412750">
                <a:tc>
                  <a:txBody>
                    <a:bodyPr/>
                    <a:lstStyle/>
                    <a:p>
                      <a:pPr indent="0" lvl="0" marL="5080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140</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800"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80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1,921 SF</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lang="en-US" sz="700">
                          <a:solidFill>
                            <a:srgbClr val="444444"/>
                          </a:solidFill>
                          <a:highlight>
                            <a:schemeClr val="lt1"/>
                          </a:highlight>
                          <a:latin typeface="Arial"/>
                          <a:ea typeface="Arial"/>
                          <a:cs typeface="Arial"/>
                          <a:sym typeface="Arial"/>
                        </a:rPr>
                        <a:t>Under Contract</a:t>
                      </a:r>
                      <a:endParaRPr sz="700" u="none" cap="none" strike="noStrike">
                        <a:highlight>
                          <a:schemeClr val="lt1"/>
                        </a:highlight>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bl>
          </a:graphicData>
        </a:graphic>
      </p:graphicFrame>
      <p:sp>
        <p:nvSpPr>
          <p:cNvPr id="118" name="Google Shape;118;g271b815f526_0_270"/>
          <p:cNvSpPr txBox="1"/>
          <p:nvPr/>
        </p:nvSpPr>
        <p:spPr>
          <a:xfrm>
            <a:off x="2730397" y="2873863"/>
            <a:ext cx="1338900" cy="120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444444"/>
                </a:solidFill>
                <a:latin typeface="Arial"/>
                <a:ea typeface="Arial"/>
                <a:cs typeface="Arial"/>
                <a:sym typeface="Arial"/>
              </a:rPr>
              <a:t>Building 3 - 1909 Sooke Road</a:t>
            </a:r>
            <a:endParaRPr b="0" i="0" sz="700" u="none" cap="none" strike="noStrike">
              <a:solidFill>
                <a:srgbClr val="000000"/>
              </a:solidFill>
              <a:latin typeface="Arial"/>
              <a:ea typeface="Arial"/>
              <a:cs typeface="Arial"/>
              <a:sym typeface="Arial"/>
            </a:endParaRPr>
          </a:p>
        </p:txBody>
      </p:sp>
      <p:graphicFrame>
        <p:nvGraphicFramePr>
          <p:cNvPr id="119" name="Google Shape;119;g271b815f526_0_270"/>
          <p:cNvGraphicFramePr/>
          <p:nvPr/>
        </p:nvGraphicFramePr>
        <p:xfrm>
          <a:off x="2788295" y="3020072"/>
          <a:ext cx="3000000" cy="3000000"/>
        </p:xfrm>
        <a:graphic>
          <a:graphicData uri="http://schemas.openxmlformats.org/drawingml/2006/table">
            <a:tbl>
              <a:tblPr bandRow="1" firstRow="1">
                <a:noFill/>
                <a:tableStyleId>{A3F023E6-4D1B-4763-8F7C-AD7BE75A847D}</a:tableStyleId>
              </a:tblPr>
              <a:tblGrid>
                <a:gridCol w="432425"/>
                <a:gridCol w="543550"/>
                <a:gridCol w="1088400"/>
              </a:tblGrid>
              <a:tr h="165725">
                <a:tc>
                  <a:txBody>
                    <a:bodyPr/>
                    <a:lstStyle/>
                    <a:p>
                      <a:pPr indent="0" lvl="0" marL="5080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113</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0" marR="73025" rtl="0" algn="ctr">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1,905 SF</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Under Contract</a:t>
                      </a:r>
                      <a:endParaRPr sz="1400" u="none" cap="none" strike="noStrike"/>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r h="165725">
                <a:tc>
                  <a:txBody>
                    <a:bodyPr/>
                    <a:lstStyle/>
                    <a:p>
                      <a:pPr indent="0" lvl="0" marL="5080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109</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0" marR="73025" rtl="0" algn="ctr">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1,905 SF</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b="0" i="0" lang="en-US" sz="700" u="none" cap="none" strike="noStrike">
                          <a:solidFill>
                            <a:srgbClr val="444444"/>
                          </a:solidFill>
                          <a:latin typeface="Arial"/>
                          <a:ea typeface="Arial"/>
                          <a:cs typeface="Arial"/>
                          <a:sym typeface="Arial"/>
                        </a:rPr>
                        <a:t>Under Contract</a:t>
                      </a:r>
                      <a:endParaRPr sz="14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r h="165725">
                <a:tc>
                  <a:txBody>
                    <a:bodyPr/>
                    <a:lstStyle/>
                    <a:p>
                      <a:pPr indent="0" lvl="0" marL="5080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105</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0" marR="73025" rtl="0" algn="ctr">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1,894 SF</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b="0" i="0" lang="en-US" sz="700" u="none" cap="none" strike="noStrike">
                          <a:solidFill>
                            <a:srgbClr val="444444"/>
                          </a:solidFill>
                          <a:latin typeface="Arial"/>
                          <a:ea typeface="Arial"/>
                          <a:cs typeface="Arial"/>
                          <a:sym typeface="Arial"/>
                        </a:rPr>
                        <a:t>Under Contract</a:t>
                      </a:r>
                      <a:endParaRPr sz="1400" u="none" cap="none" strike="noStrike"/>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r h="165725">
                <a:tc>
                  <a:txBody>
                    <a:bodyPr/>
                    <a:lstStyle/>
                    <a:p>
                      <a:pPr indent="0" lvl="0" marL="5080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101</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0" marR="73025" rtl="0" algn="ctr">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2,088 SF</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Available Immediately</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bl>
          </a:graphicData>
        </a:graphic>
      </p:graphicFrame>
      <p:sp>
        <p:nvSpPr>
          <p:cNvPr id="120" name="Google Shape;120;g271b815f526_0_270"/>
          <p:cNvSpPr txBox="1"/>
          <p:nvPr/>
        </p:nvSpPr>
        <p:spPr>
          <a:xfrm>
            <a:off x="2776447" y="3787925"/>
            <a:ext cx="1246800" cy="120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444444"/>
                </a:solidFill>
                <a:latin typeface="Arial"/>
                <a:ea typeface="Arial"/>
                <a:cs typeface="Arial"/>
                <a:sym typeface="Arial"/>
              </a:rPr>
              <a:t>Building 4 - 1903 Sooke Road</a:t>
            </a:r>
            <a:endParaRPr b="0" i="0" sz="700" u="none" cap="none" strike="noStrike">
              <a:solidFill>
                <a:srgbClr val="000000"/>
              </a:solidFill>
              <a:latin typeface="Arial"/>
              <a:ea typeface="Arial"/>
              <a:cs typeface="Arial"/>
              <a:sym typeface="Arial"/>
            </a:endParaRPr>
          </a:p>
        </p:txBody>
      </p:sp>
      <p:graphicFrame>
        <p:nvGraphicFramePr>
          <p:cNvPr id="121" name="Google Shape;121;g271b815f526_0_270"/>
          <p:cNvGraphicFramePr/>
          <p:nvPr/>
        </p:nvGraphicFramePr>
        <p:xfrm>
          <a:off x="2812112" y="3911622"/>
          <a:ext cx="3000000" cy="3000000"/>
        </p:xfrm>
        <a:graphic>
          <a:graphicData uri="http://schemas.openxmlformats.org/drawingml/2006/table">
            <a:tbl>
              <a:tblPr bandRow="1" firstRow="1">
                <a:noFill/>
                <a:tableStyleId>{A3F023E6-4D1B-4763-8F7C-AD7BE75A847D}</a:tableStyleId>
              </a:tblPr>
              <a:tblGrid>
                <a:gridCol w="432425"/>
                <a:gridCol w="543550"/>
                <a:gridCol w="1088400"/>
              </a:tblGrid>
              <a:tr h="165725">
                <a:tc>
                  <a:txBody>
                    <a:bodyPr/>
                    <a:lstStyle/>
                    <a:p>
                      <a:pPr indent="0" lvl="0" marL="5080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108</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80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3,326</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Available Immediately</a:t>
                      </a:r>
                      <a:endParaRPr sz="700" u="none" cap="none" strike="noStrike">
                        <a:solidFill>
                          <a:srgbClr val="444444"/>
                        </a:solidFill>
                        <a:latin typeface="Arial"/>
                        <a:ea typeface="Arial"/>
                        <a:cs typeface="Arial"/>
                        <a:sym typeface="Arial"/>
                      </a:endParaRPr>
                    </a:p>
                    <a:p>
                      <a:pPr indent="0" lvl="0" marL="50165"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bl>
          </a:graphicData>
        </a:graphic>
      </p:graphicFrame>
      <p:pic>
        <p:nvPicPr>
          <p:cNvPr id="122" name="Google Shape;122;g271b815f526_0_270">
            <a:hlinkClick r:id="rId6"/>
          </p:cNvPr>
          <p:cNvPicPr preferRelativeResize="0"/>
          <p:nvPr/>
        </p:nvPicPr>
        <p:blipFill rotWithShape="1">
          <a:blip r:embed="rId7">
            <a:alphaModFix/>
          </a:blip>
          <a:srcRect b="0" l="0" r="0" t="0"/>
          <a:stretch/>
        </p:blipFill>
        <p:spPr>
          <a:xfrm>
            <a:off x="6233405" y="986827"/>
            <a:ext cx="1042545" cy="200100"/>
          </a:xfrm>
          <a:prstGeom prst="rect">
            <a:avLst/>
          </a:prstGeom>
          <a:noFill/>
          <a:ln cap="flat" cmpd="sng" w="9525">
            <a:solidFill>
              <a:schemeClr val="lt1"/>
            </a:solidFill>
            <a:prstDash val="solid"/>
            <a:round/>
            <a:headEnd len="sm" w="sm" type="none"/>
            <a:tailEnd len="sm" w="sm" type="none"/>
          </a:ln>
        </p:spPr>
      </p:pic>
      <p:pic>
        <p:nvPicPr>
          <p:cNvPr id="123" name="Google Shape;123;g271b815f526_0_270"/>
          <p:cNvPicPr preferRelativeResize="0"/>
          <p:nvPr/>
        </p:nvPicPr>
        <p:blipFill rotWithShape="1">
          <a:blip r:embed="rId8">
            <a:alphaModFix/>
          </a:blip>
          <a:srcRect b="0" l="0" r="0" t="0"/>
          <a:stretch/>
        </p:blipFill>
        <p:spPr>
          <a:xfrm>
            <a:off x="352000" y="2697424"/>
            <a:ext cx="2050801" cy="1152574"/>
          </a:xfrm>
          <a:prstGeom prst="rect">
            <a:avLst/>
          </a:prstGeom>
          <a:noFill/>
          <a:ln>
            <a:noFill/>
          </a:ln>
        </p:spPr>
      </p:pic>
      <p:pic>
        <p:nvPicPr>
          <p:cNvPr id="124" name="Google Shape;124;g271b815f526_0_270"/>
          <p:cNvPicPr preferRelativeResize="0"/>
          <p:nvPr/>
        </p:nvPicPr>
        <p:blipFill rotWithShape="1">
          <a:blip r:embed="rId9">
            <a:alphaModFix/>
          </a:blip>
          <a:srcRect b="0" l="0" r="0" t="0"/>
          <a:stretch/>
        </p:blipFill>
        <p:spPr>
          <a:xfrm>
            <a:off x="352000" y="3958450"/>
            <a:ext cx="2050801" cy="1366860"/>
          </a:xfrm>
          <a:prstGeom prst="rect">
            <a:avLst/>
          </a:prstGeom>
          <a:noFill/>
          <a:ln>
            <a:noFill/>
          </a:ln>
        </p:spPr>
      </p:pic>
      <p:sp>
        <p:nvSpPr>
          <p:cNvPr id="125" name="Google Shape;125;g271b815f526_0_270"/>
          <p:cNvSpPr txBox="1"/>
          <p:nvPr/>
        </p:nvSpPr>
        <p:spPr>
          <a:xfrm>
            <a:off x="2608262" y="6044572"/>
            <a:ext cx="3220800" cy="510600"/>
          </a:xfrm>
          <a:prstGeom prst="rect">
            <a:avLst/>
          </a:prstGeom>
          <a:noFill/>
          <a:ln>
            <a:noFill/>
          </a:ln>
        </p:spPr>
        <p:txBody>
          <a:bodyPr anchorCtr="0" anchor="t" bIns="0" lIns="0" spcFirstLastPara="1" rIns="0" wrap="square" tIns="12700">
            <a:spAutoFit/>
          </a:bodyPr>
          <a:lstStyle/>
          <a:p>
            <a:pPr indent="0" lvl="0" marL="12700" marR="0" rtl="0" algn="l">
              <a:lnSpc>
                <a:spcPct val="115625"/>
              </a:lnSpc>
              <a:spcBef>
                <a:spcPts val="0"/>
              </a:spcBef>
              <a:spcAft>
                <a:spcPts val="0"/>
              </a:spcAft>
              <a:buClr>
                <a:schemeClr val="dk1"/>
              </a:buClr>
              <a:buSzPts val="1500"/>
              <a:buFont typeface="Arial"/>
              <a:buNone/>
            </a:pPr>
            <a:r>
              <a:rPr b="1" i="0" lang="en-US" sz="1500" u="none" cap="none" strike="noStrike">
                <a:solidFill>
                  <a:srgbClr val="0C213E"/>
                </a:solidFill>
                <a:latin typeface="Montserrat"/>
                <a:ea typeface="Montserrat"/>
                <a:cs typeface="Montserrat"/>
                <a:sym typeface="Montserrat"/>
              </a:rPr>
              <a:t>Richards &amp; Pender</a:t>
            </a:r>
            <a:endParaRPr b="1" i="0" sz="1500" u="none" cap="none" strike="noStrike">
              <a:solidFill>
                <a:schemeClr val="dk1"/>
              </a:solidFill>
              <a:latin typeface="Montserrat"/>
              <a:ea typeface="Montserrat"/>
              <a:cs typeface="Montserrat"/>
              <a:sym typeface="Montserrat"/>
            </a:endParaRPr>
          </a:p>
          <a:p>
            <a:pPr indent="0" lvl="0" marL="12700" marR="0" rtl="0" algn="l">
              <a:lnSpc>
                <a:spcPct val="115625"/>
              </a:lnSpc>
              <a:spcBef>
                <a:spcPts val="0"/>
              </a:spcBef>
              <a:spcAft>
                <a:spcPts val="0"/>
              </a:spcAft>
              <a:buClr>
                <a:srgbClr val="000000"/>
              </a:buClr>
              <a:buSzPts val="1500"/>
              <a:buFont typeface="Arial"/>
              <a:buNone/>
            </a:pPr>
            <a:r>
              <a:t/>
            </a:r>
            <a:endParaRPr b="1" i="0" sz="1500" u="none" cap="none" strike="noStrike">
              <a:solidFill>
                <a:srgbClr val="0C213E"/>
              </a:solidFill>
              <a:latin typeface="Montserrat"/>
              <a:ea typeface="Montserrat"/>
              <a:cs typeface="Montserrat"/>
              <a:sym typeface="Montserrat"/>
            </a:endParaRPr>
          </a:p>
        </p:txBody>
      </p:sp>
      <p:sp>
        <p:nvSpPr>
          <p:cNvPr id="126" name="Google Shape;126;g271b815f526_0_270"/>
          <p:cNvSpPr txBox="1"/>
          <p:nvPr/>
        </p:nvSpPr>
        <p:spPr>
          <a:xfrm>
            <a:off x="2608250" y="5758227"/>
            <a:ext cx="9417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chemeClr val="lt1"/>
                </a:solidFill>
                <a:latin typeface="Arial"/>
                <a:ea typeface="Arial"/>
                <a:cs typeface="Arial"/>
                <a:sym typeface="Arial"/>
              </a:rPr>
              <a:t>VANCOUVER, BC</a:t>
            </a:r>
            <a:endParaRPr b="1" i="0" sz="700" u="none" cap="none" strike="noStrike">
              <a:solidFill>
                <a:schemeClr val="lt1"/>
              </a:solidFill>
              <a:latin typeface="Arial"/>
              <a:ea typeface="Arial"/>
              <a:cs typeface="Arial"/>
              <a:sym typeface="Arial"/>
            </a:endParaRPr>
          </a:p>
        </p:txBody>
      </p:sp>
      <p:pic>
        <p:nvPicPr>
          <p:cNvPr id="127" name="Google Shape;127;g271b815f526_0_270"/>
          <p:cNvPicPr preferRelativeResize="0"/>
          <p:nvPr>
            <p:ph idx="3" type="pic"/>
          </p:nvPr>
        </p:nvPicPr>
        <p:blipFill rotWithShape="1">
          <a:blip r:embed="rId10">
            <a:alphaModFix/>
          </a:blip>
          <a:srcRect b="0" l="7352" r="7352" t="0"/>
          <a:stretch/>
        </p:blipFill>
        <p:spPr>
          <a:xfrm>
            <a:off x="389663" y="5739750"/>
            <a:ext cx="2050801" cy="1652999"/>
          </a:xfrm>
          <a:prstGeom prst="rect">
            <a:avLst/>
          </a:prstGeom>
          <a:noFill/>
          <a:ln cap="flat" cmpd="sng" w="9525">
            <a:solidFill>
              <a:schemeClr val="lt1"/>
            </a:solidFill>
            <a:prstDash val="solid"/>
            <a:round/>
            <a:headEnd len="sm" w="sm" type="none"/>
            <a:tailEnd len="sm" w="sm" type="none"/>
          </a:ln>
        </p:spPr>
      </p:pic>
      <p:sp>
        <p:nvSpPr>
          <p:cNvPr id="128" name="Google Shape;128;g271b815f526_0_270"/>
          <p:cNvSpPr txBox="1"/>
          <p:nvPr/>
        </p:nvSpPr>
        <p:spPr>
          <a:xfrm>
            <a:off x="5338070" y="6239097"/>
            <a:ext cx="1940700" cy="65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BUILDING FEATURES:</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New retail opportunity in downtown Vancouver</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Opportunities for venting</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30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140 residential units above</a:t>
            </a:r>
            <a:endParaRPr b="0" i="0" sz="700" u="none" cap="none" strike="noStrike">
              <a:solidFill>
                <a:srgbClr val="434343"/>
              </a:solidFill>
              <a:latin typeface="Arial"/>
              <a:ea typeface="Arial"/>
              <a:cs typeface="Arial"/>
              <a:sym typeface="Arial"/>
            </a:endParaRPr>
          </a:p>
        </p:txBody>
      </p:sp>
      <p:sp>
        <p:nvSpPr>
          <p:cNvPr id="129" name="Google Shape;129;g271b815f526_0_270"/>
          <p:cNvSpPr txBox="1"/>
          <p:nvPr/>
        </p:nvSpPr>
        <p:spPr>
          <a:xfrm>
            <a:off x="2626625" y="6345775"/>
            <a:ext cx="2221800" cy="795300"/>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ADDRESS: </a:t>
            </a:r>
            <a:r>
              <a:rPr b="0" i="0" lang="en-US" sz="700" u="none" cap="none" strike="noStrike">
                <a:solidFill>
                  <a:srgbClr val="434343"/>
                </a:solidFill>
                <a:latin typeface="Arial"/>
                <a:ea typeface="Arial"/>
                <a:cs typeface="Arial"/>
                <a:sym typeface="Arial"/>
              </a:rPr>
              <a:t>454 WEST PENDER STREET</a:t>
            </a:r>
            <a:endParaRPr b="0" i="0" sz="700" u="none" cap="none" strike="noStrike">
              <a:solidFill>
                <a:srgbClr val="434343"/>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CONTACT: </a:t>
            </a:r>
            <a:r>
              <a:rPr b="0" i="0" lang="en-US" sz="700" u="none" cap="none" strike="noStrike">
                <a:solidFill>
                  <a:srgbClr val="434343"/>
                </a:solidFill>
                <a:latin typeface="Arial"/>
                <a:ea typeface="Arial"/>
                <a:cs typeface="Arial"/>
                <a:sym typeface="Arial"/>
              </a:rPr>
              <a:t>STEFAN SAFRATA &amp; MARTIN MORIARTY</a:t>
            </a:r>
            <a:endParaRPr b="0" i="0" sz="700" u="none" cap="none" strike="noStrike">
              <a:solidFill>
                <a:srgbClr val="434343"/>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COMPANY: </a:t>
            </a:r>
            <a:r>
              <a:rPr b="0" i="0" lang="en-US" sz="700" u="none" cap="none" strike="noStrike">
                <a:solidFill>
                  <a:srgbClr val="434343"/>
                </a:solidFill>
                <a:latin typeface="Arial"/>
                <a:ea typeface="Arial"/>
                <a:cs typeface="Arial"/>
                <a:sym typeface="Arial"/>
              </a:rPr>
              <a:t>MARCUS &amp; MILLICHAP</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PHONE: </a:t>
            </a:r>
            <a:r>
              <a:rPr b="0" i="0" lang="en-US" sz="700" u="none" cap="none" strike="noStrike">
                <a:solidFill>
                  <a:srgbClr val="434343"/>
                </a:solidFill>
                <a:latin typeface="Arial"/>
                <a:ea typeface="Arial"/>
                <a:cs typeface="Arial"/>
                <a:sym typeface="Arial"/>
              </a:rPr>
              <a:t>604.675.5255</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500"/>
              </a:spcAft>
              <a:buClr>
                <a:schemeClr val="dk1"/>
              </a:buClr>
              <a:buSzPts val="700"/>
              <a:buFont typeface="Arial"/>
              <a:buNone/>
            </a:pPr>
            <a:r>
              <a:rPr b="1" i="0" lang="en-US" sz="700" u="none" cap="none" strike="noStrike">
                <a:solidFill>
                  <a:srgbClr val="434343"/>
                </a:solidFill>
                <a:latin typeface="Arial"/>
                <a:ea typeface="Arial"/>
                <a:cs typeface="Arial"/>
                <a:sym typeface="Arial"/>
              </a:rPr>
              <a:t>AVAILABILITY:</a:t>
            </a:r>
            <a:endParaRPr b="0" i="0" sz="700" u="none" cap="none" strike="noStrike">
              <a:solidFill>
                <a:srgbClr val="434343"/>
              </a:solidFill>
              <a:latin typeface="Arial"/>
              <a:ea typeface="Arial"/>
              <a:cs typeface="Arial"/>
              <a:sym typeface="Arial"/>
            </a:endParaRPr>
          </a:p>
        </p:txBody>
      </p:sp>
      <p:sp>
        <p:nvSpPr>
          <p:cNvPr id="130" name="Google Shape;130;g271b815f526_0_270"/>
          <p:cNvSpPr txBox="1"/>
          <p:nvPr/>
        </p:nvSpPr>
        <p:spPr>
          <a:xfrm>
            <a:off x="2626622" y="7167112"/>
            <a:ext cx="668100" cy="120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58595B"/>
                </a:solidFill>
                <a:latin typeface="Arial"/>
                <a:ea typeface="Arial"/>
                <a:cs typeface="Arial"/>
                <a:sym typeface="Arial"/>
              </a:rPr>
              <a:t>510 Richards</a:t>
            </a:r>
            <a:endParaRPr b="1" i="0" sz="700" u="none" cap="none" strike="noStrike">
              <a:solidFill>
                <a:srgbClr val="000000"/>
              </a:solidFill>
              <a:latin typeface="Arial"/>
              <a:ea typeface="Arial"/>
              <a:cs typeface="Arial"/>
              <a:sym typeface="Arial"/>
            </a:endParaRPr>
          </a:p>
        </p:txBody>
      </p:sp>
      <p:sp>
        <p:nvSpPr>
          <p:cNvPr id="131" name="Google Shape;131;g271b815f526_0_270"/>
          <p:cNvSpPr txBox="1"/>
          <p:nvPr/>
        </p:nvSpPr>
        <p:spPr>
          <a:xfrm>
            <a:off x="2626632" y="7313736"/>
            <a:ext cx="759600" cy="120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58595B"/>
                </a:solidFill>
                <a:latin typeface="Arial"/>
                <a:ea typeface="Arial"/>
                <a:cs typeface="Arial"/>
                <a:sym typeface="Arial"/>
              </a:rPr>
              <a:t>424 Pender</a:t>
            </a:r>
            <a:endParaRPr b="0" i="0" sz="700" u="none" cap="none" strike="noStrike">
              <a:solidFill>
                <a:srgbClr val="000000"/>
              </a:solidFill>
              <a:latin typeface="Arial"/>
              <a:ea typeface="Arial"/>
              <a:cs typeface="Arial"/>
              <a:sym typeface="Arial"/>
            </a:endParaRPr>
          </a:p>
        </p:txBody>
      </p:sp>
      <p:graphicFrame>
        <p:nvGraphicFramePr>
          <p:cNvPr id="132" name="Google Shape;132;g271b815f526_0_270"/>
          <p:cNvGraphicFramePr/>
          <p:nvPr/>
        </p:nvGraphicFramePr>
        <p:xfrm>
          <a:off x="3299822" y="7167088"/>
          <a:ext cx="3000000" cy="3000000"/>
        </p:xfrm>
        <a:graphic>
          <a:graphicData uri="http://schemas.openxmlformats.org/drawingml/2006/table">
            <a:tbl>
              <a:tblPr bandRow="1" firstRow="1">
                <a:noFill/>
                <a:tableStyleId>{A3F023E6-4D1B-4763-8F7C-AD7BE75A847D}</a:tableStyleId>
              </a:tblPr>
              <a:tblGrid>
                <a:gridCol w="527675"/>
                <a:gridCol w="556250"/>
                <a:gridCol w="1090300"/>
              </a:tblGrid>
              <a:tr h="165725">
                <a:tc>
                  <a:txBody>
                    <a:bodyPr/>
                    <a:lstStyle/>
                    <a:p>
                      <a:pPr indent="0" lvl="0" marL="5080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CRU #1</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0" marR="85725" rtl="0" algn="ctr">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1,236 SF</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lang="en-US" sz="700">
                          <a:solidFill>
                            <a:srgbClr val="444444"/>
                          </a:solidFill>
                          <a:highlight>
                            <a:schemeClr val="lt1"/>
                          </a:highlight>
                          <a:latin typeface="Arial"/>
                          <a:ea typeface="Arial"/>
                          <a:cs typeface="Arial"/>
                          <a:sym typeface="Arial"/>
                        </a:rPr>
                        <a:t>Under Contract</a:t>
                      </a:r>
                      <a:endParaRPr sz="700" u="none" cap="none" strike="noStrike">
                        <a:highlight>
                          <a:schemeClr val="lt1"/>
                        </a:highlight>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bl>
          </a:graphicData>
        </a:graphic>
      </p:graphicFrame>
      <p:graphicFrame>
        <p:nvGraphicFramePr>
          <p:cNvPr id="133" name="Google Shape;133;g271b815f526_0_270"/>
          <p:cNvGraphicFramePr/>
          <p:nvPr/>
        </p:nvGraphicFramePr>
        <p:xfrm>
          <a:off x="3299822" y="7291165"/>
          <a:ext cx="3000000" cy="3000000"/>
        </p:xfrm>
        <a:graphic>
          <a:graphicData uri="http://schemas.openxmlformats.org/drawingml/2006/table">
            <a:tbl>
              <a:tblPr bandRow="1" firstRow="1">
                <a:noFill/>
                <a:tableStyleId>{A3F023E6-4D1B-4763-8F7C-AD7BE75A847D}</a:tableStyleId>
              </a:tblPr>
              <a:tblGrid>
                <a:gridCol w="527675"/>
                <a:gridCol w="562600"/>
                <a:gridCol w="981075"/>
              </a:tblGrid>
              <a:tr h="165725">
                <a:tc>
                  <a:txBody>
                    <a:bodyPr/>
                    <a:lstStyle/>
                    <a:p>
                      <a:pPr indent="0" lvl="0" marL="5080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CRU #3</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1,837 SF</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Available Immediately</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bl>
          </a:graphicData>
        </a:graphic>
      </p:graphicFrame>
      <p:cxnSp>
        <p:nvCxnSpPr>
          <p:cNvPr id="134" name="Google Shape;134;g271b815f526_0_270"/>
          <p:cNvCxnSpPr/>
          <p:nvPr/>
        </p:nvCxnSpPr>
        <p:spPr>
          <a:xfrm>
            <a:off x="378650" y="5572675"/>
            <a:ext cx="6875100" cy="0"/>
          </a:xfrm>
          <a:prstGeom prst="straightConnector1">
            <a:avLst/>
          </a:prstGeom>
          <a:noFill/>
          <a:ln cap="flat" cmpd="sng" w="9525">
            <a:solidFill>
              <a:schemeClr val="dk2"/>
            </a:solidFill>
            <a:prstDash val="solid"/>
            <a:round/>
            <a:headEnd len="sm" w="sm" type="none"/>
            <a:tailEnd len="sm" w="sm" type="none"/>
          </a:ln>
        </p:spPr>
      </p:cxnSp>
      <p:pic>
        <p:nvPicPr>
          <p:cNvPr id="135" name="Google Shape;135;g271b815f526_0_270">
            <a:hlinkClick r:id="rId11"/>
          </p:cNvPr>
          <p:cNvPicPr preferRelativeResize="0"/>
          <p:nvPr/>
        </p:nvPicPr>
        <p:blipFill rotWithShape="1">
          <a:blip r:embed="rId7">
            <a:alphaModFix/>
          </a:blip>
          <a:srcRect b="0" l="0" r="0" t="0"/>
          <a:stretch/>
        </p:blipFill>
        <p:spPr>
          <a:xfrm>
            <a:off x="6211205" y="5758227"/>
            <a:ext cx="1042545" cy="200100"/>
          </a:xfrm>
          <a:prstGeom prst="rect">
            <a:avLst/>
          </a:prstGeom>
          <a:noFill/>
          <a:ln>
            <a:noFill/>
          </a:ln>
        </p:spPr>
      </p:pic>
      <p:graphicFrame>
        <p:nvGraphicFramePr>
          <p:cNvPr id="136" name="Google Shape;136;g271b815f526_0_270"/>
          <p:cNvGraphicFramePr/>
          <p:nvPr/>
        </p:nvGraphicFramePr>
        <p:xfrm>
          <a:off x="2840962" y="4340905"/>
          <a:ext cx="3000000" cy="3000000"/>
        </p:xfrm>
        <a:graphic>
          <a:graphicData uri="http://schemas.openxmlformats.org/drawingml/2006/table">
            <a:tbl>
              <a:tblPr bandRow="1" firstRow="1">
                <a:noFill/>
                <a:tableStyleId>{A3F023E6-4D1B-4763-8F7C-AD7BE75A847D}</a:tableStyleId>
              </a:tblPr>
              <a:tblGrid>
                <a:gridCol w="432425"/>
                <a:gridCol w="543550"/>
                <a:gridCol w="1245875"/>
              </a:tblGrid>
              <a:tr h="272425">
                <a:tc>
                  <a:txBody>
                    <a:bodyPr/>
                    <a:lstStyle/>
                    <a:p>
                      <a:pPr indent="0" lvl="0" marL="5080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100</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80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512 SF</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634" lvl="0" marL="50165" marR="287655"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Available Immediately</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bl>
          </a:graphicData>
        </a:graphic>
      </p:graphicFrame>
      <p:sp>
        <p:nvSpPr>
          <p:cNvPr id="137" name="Google Shape;137;g271b815f526_0_270"/>
          <p:cNvSpPr txBox="1"/>
          <p:nvPr/>
        </p:nvSpPr>
        <p:spPr>
          <a:xfrm>
            <a:off x="2782672" y="4185963"/>
            <a:ext cx="1518000" cy="1206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444444"/>
                </a:solidFill>
                <a:latin typeface="Arial"/>
                <a:ea typeface="Arial"/>
                <a:cs typeface="Arial"/>
                <a:sym typeface="Arial"/>
              </a:rPr>
              <a:t>Building 7</a:t>
            </a:r>
            <a:endParaRPr b="0" i="0" sz="700" u="none" cap="none" strike="noStrike">
              <a:solidFill>
                <a:srgbClr val="000000"/>
              </a:solidFill>
              <a:latin typeface="Arial"/>
              <a:ea typeface="Arial"/>
              <a:cs typeface="Arial"/>
              <a:sym typeface="Arial"/>
            </a:endParaRPr>
          </a:p>
        </p:txBody>
      </p:sp>
      <p:sp>
        <p:nvSpPr>
          <p:cNvPr id="138" name="Google Shape;138;g271b815f526_0_270"/>
          <p:cNvSpPr txBox="1"/>
          <p:nvPr/>
        </p:nvSpPr>
        <p:spPr>
          <a:xfrm>
            <a:off x="-2512975" y="962625"/>
            <a:ext cx="50700" cy="1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highlight>
                <a:srgbClr val="FFFF00"/>
              </a:highlight>
              <a:latin typeface="Calibri"/>
              <a:ea typeface="Calibri"/>
              <a:cs typeface="Calibri"/>
              <a:sym typeface="Calibri"/>
            </a:endParaRPr>
          </a:p>
        </p:txBody>
      </p:sp>
      <p:cxnSp>
        <p:nvCxnSpPr>
          <p:cNvPr id="139" name="Google Shape;139;g271b815f526_0_270"/>
          <p:cNvCxnSpPr/>
          <p:nvPr/>
        </p:nvCxnSpPr>
        <p:spPr>
          <a:xfrm>
            <a:off x="378650" y="7515775"/>
            <a:ext cx="6875100" cy="0"/>
          </a:xfrm>
          <a:prstGeom prst="straightConnector1">
            <a:avLst/>
          </a:prstGeom>
          <a:noFill/>
          <a:ln cap="flat" cmpd="sng" w="9525">
            <a:solidFill>
              <a:schemeClr val="dk2"/>
            </a:solidFill>
            <a:prstDash val="solid"/>
            <a:round/>
            <a:headEnd len="sm" w="sm" type="none"/>
            <a:tailEnd len="sm" w="sm" type="none"/>
          </a:ln>
        </p:spPr>
      </p:cxnSp>
      <p:sp>
        <p:nvSpPr>
          <p:cNvPr id="140" name="Google Shape;140;g271b815f526_0_270"/>
          <p:cNvSpPr txBox="1"/>
          <p:nvPr/>
        </p:nvSpPr>
        <p:spPr>
          <a:xfrm>
            <a:off x="2683330" y="7986425"/>
            <a:ext cx="3671100" cy="243600"/>
          </a:xfrm>
          <a:prstGeom prst="rect">
            <a:avLst/>
          </a:prstGeom>
          <a:noFill/>
          <a:ln>
            <a:noFill/>
          </a:ln>
        </p:spPr>
        <p:txBody>
          <a:bodyPr anchorCtr="0" anchor="t" bIns="0" lIns="0" spcFirstLastPara="1" rIns="0" wrap="square" tIns="12700">
            <a:spAutoFit/>
          </a:bodyPr>
          <a:lstStyle/>
          <a:p>
            <a:pPr indent="0" lvl="0" marL="12700" marR="0" rtl="0" algn="l">
              <a:lnSpc>
                <a:spcPct val="115625"/>
              </a:lnSpc>
              <a:spcBef>
                <a:spcPts val="0"/>
              </a:spcBef>
              <a:spcAft>
                <a:spcPts val="0"/>
              </a:spcAft>
              <a:buClr>
                <a:schemeClr val="dk1"/>
              </a:buClr>
              <a:buSzPts val="1500"/>
              <a:buFont typeface="Arial"/>
              <a:buNone/>
            </a:pPr>
            <a:r>
              <a:rPr lang="en-US" sz="1500">
                <a:solidFill>
                  <a:srgbClr val="0C213E"/>
                </a:solidFill>
                <a:highlight>
                  <a:schemeClr val="lt1"/>
                </a:highlight>
                <a:latin typeface="Montserrat SemiBold"/>
                <a:ea typeface="Montserrat SemiBold"/>
                <a:cs typeface="Montserrat SemiBold"/>
                <a:sym typeface="Montserrat SemiBold"/>
              </a:rPr>
              <a:t>Meadowtown Centre</a:t>
            </a:r>
            <a:endParaRPr b="1" i="0" sz="1500" u="none" cap="none" strike="noStrike">
              <a:solidFill>
                <a:srgbClr val="000000"/>
              </a:solidFill>
              <a:highlight>
                <a:schemeClr val="lt1"/>
              </a:highlight>
              <a:latin typeface="Montserrat"/>
              <a:ea typeface="Montserrat"/>
              <a:cs typeface="Montserrat"/>
              <a:sym typeface="Montserrat"/>
            </a:endParaRPr>
          </a:p>
        </p:txBody>
      </p:sp>
      <p:sp>
        <p:nvSpPr>
          <p:cNvPr id="141" name="Google Shape;141;g271b815f526_0_270"/>
          <p:cNvSpPr txBox="1"/>
          <p:nvPr/>
        </p:nvSpPr>
        <p:spPr>
          <a:xfrm>
            <a:off x="5164200" y="8469663"/>
            <a:ext cx="2123400" cy="90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PROJECT FEATURES:</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lang="en-US" sz="700">
                <a:solidFill>
                  <a:srgbClr val="434343"/>
                </a:solidFill>
              </a:rPr>
              <a:t>420</a:t>
            </a:r>
            <a:r>
              <a:rPr b="0" i="0" lang="en-US" sz="700" u="none" cap="none" strike="noStrike">
                <a:solidFill>
                  <a:srgbClr val="434343"/>
                </a:solidFill>
                <a:latin typeface="Arial"/>
                <a:ea typeface="Arial"/>
                <a:cs typeface="Arial"/>
                <a:sym typeface="Arial"/>
              </a:rPr>
              <a:t>,000 SF of </a:t>
            </a:r>
            <a:r>
              <a:rPr lang="en-US" sz="700">
                <a:solidFill>
                  <a:srgbClr val="434343"/>
                </a:solidFill>
              </a:rPr>
              <a:t>retail space</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lang="en-US" sz="700">
                <a:solidFill>
                  <a:srgbClr val="434343"/>
                </a:solidFill>
              </a:rPr>
              <a:t>Direct access to the Golden Ears amd Lougheed Highway</a:t>
            </a:r>
            <a:endParaRPr b="0" i="0" sz="700" u="none" cap="none" strike="noStrike">
              <a:solidFill>
                <a:srgbClr val="434343"/>
              </a:solidFill>
              <a:latin typeface="Arial"/>
              <a:ea typeface="Arial"/>
              <a:cs typeface="Arial"/>
              <a:sym typeface="Arial"/>
            </a:endParaRPr>
          </a:p>
          <a:p>
            <a:pPr indent="-273050" lvl="0" marL="274320" marR="210820" rtl="0" algn="l">
              <a:lnSpc>
                <a:spcPct val="100000"/>
              </a:lnSpc>
              <a:spcBef>
                <a:spcPts val="300"/>
              </a:spcBef>
              <a:spcAft>
                <a:spcPts val="0"/>
              </a:spcAft>
              <a:buClr>
                <a:srgbClr val="434343"/>
              </a:buClr>
              <a:buSzPts val="700"/>
              <a:buFont typeface="Arial"/>
              <a:buChar char="●"/>
            </a:pPr>
            <a:r>
              <a:rPr lang="en-US" sz="700">
                <a:solidFill>
                  <a:srgbClr val="434343"/>
                </a:solidFill>
              </a:rPr>
              <a:t>Strong existing tenant mix with diverse retail offerings </a:t>
            </a:r>
            <a:endParaRPr b="0" i="0" sz="700" u="none" cap="none" strike="noStrike">
              <a:solidFill>
                <a:srgbClr val="434343"/>
              </a:solidFill>
              <a:latin typeface="Arial"/>
              <a:ea typeface="Arial"/>
              <a:cs typeface="Arial"/>
              <a:sym typeface="Arial"/>
            </a:endParaRPr>
          </a:p>
          <a:p>
            <a:pPr indent="0" lvl="0" marL="0" marR="5080" rtl="0" algn="l">
              <a:lnSpc>
                <a:spcPct val="100000"/>
              </a:lnSpc>
              <a:spcBef>
                <a:spcPts val="300"/>
              </a:spcBef>
              <a:spcAft>
                <a:spcPts val="300"/>
              </a:spcAft>
              <a:buNone/>
            </a:pPr>
            <a:r>
              <a:t/>
            </a:r>
            <a:endParaRPr b="0" i="0" sz="700" u="none" cap="none" strike="noStrike">
              <a:solidFill>
                <a:srgbClr val="434343"/>
              </a:solidFill>
              <a:latin typeface="Arial"/>
              <a:ea typeface="Arial"/>
              <a:cs typeface="Arial"/>
              <a:sym typeface="Arial"/>
            </a:endParaRPr>
          </a:p>
        </p:txBody>
      </p:sp>
      <p:sp>
        <p:nvSpPr>
          <p:cNvPr id="142" name="Google Shape;142;g271b815f526_0_270"/>
          <p:cNvSpPr txBox="1"/>
          <p:nvPr/>
        </p:nvSpPr>
        <p:spPr>
          <a:xfrm>
            <a:off x="2683313" y="8404063"/>
            <a:ext cx="2274300" cy="1139100"/>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700"/>
              <a:buFont typeface="Arial"/>
              <a:buNone/>
            </a:pPr>
            <a:r>
              <a:rPr b="1" lang="en-US" sz="700">
                <a:solidFill>
                  <a:srgbClr val="434343"/>
                </a:solidFill>
              </a:rPr>
              <a:t>ADDRESS</a:t>
            </a:r>
            <a:r>
              <a:rPr b="1" i="0" lang="en-US" sz="700" u="none" cap="none" strike="noStrike">
                <a:solidFill>
                  <a:srgbClr val="434343"/>
                </a:solidFill>
                <a:latin typeface="Arial"/>
                <a:ea typeface="Arial"/>
                <a:cs typeface="Arial"/>
                <a:sym typeface="Arial"/>
              </a:rPr>
              <a:t>: </a:t>
            </a:r>
            <a:r>
              <a:rPr lang="en-US" sz="700">
                <a:solidFill>
                  <a:srgbClr val="434343"/>
                </a:solidFill>
              </a:rPr>
              <a:t>19800 LOUGHEED HIGHWAY</a:t>
            </a:r>
            <a:endParaRPr b="0" i="0" sz="700" u="none" cap="none" strike="noStrike">
              <a:solidFill>
                <a:srgbClr val="434343"/>
              </a:solidFill>
              <a:latin typeface="Arial"/>
              <a:ea typeface="Arial"/>
              <a:cs typeface="Arial"/>
              <a:sym typeface="Arial"/>
            </a:endParaRPr>
          </a:p>
          <a:p>
            <a:pPr indent="0" lvl="0" marL="12700" marR="5080" rtl="0" algn="l">
              <a:spcBef>
                <a:spcPts val="500"/>
              </a:spcBef>
              <a:spcAft>
                <a:spcPts val="0"/>
              </a:spcAft>
              <a:buClr>
                <a:schemeClr val="dk1"/>
              </a:buClr>
              <a:buSzPts val="700"/>
              <a:buFont typeface="Arial"/>
              <a:buNone/>
            </a:pPr>
            <a:r>
              <a:rPr b="1" lang="en-US" sz="700">
                <a:solidFill>
                  <a:srgbClr val="444444"/>
                </a:solidFill>
                <a:highlight>
                  <a:schemeClr val="lt1"/>
                </a:highlight>
              </a:rPr>
              <a:t>CONTACT: </a:t>
            </a:r>
            <a:r>
              <a:rPr lang="en-US" sz="700">
                <a:solidFill>
                  <a:srgbClr val="444444"/>
                </a:solidFill>
                <a:highlight>
                  <a:schemeClr val="lt1"/>
                </a:highlight>
              </a:rPr>
              <a:t>MARK REID</a:t>
            </a:r>
            <a:endParaRPr sz="700">
              <a:solidFill>
                <a:srgbClr val="444444"/>
              </a:solidFill>
              <a:highlight>
                <a:schemeClr val="lt1"/>
              </a:highlight>
            </a:endParaRPr>
          </a:p>
          <a:p>
            <a:pPr indent="0" lvl="0" marL="12700" marR="5080" rtl="0" algn="l">
              <a:spcBef>
                <a:spcPts val="500"/>
              </a:spcBef>
              <a:spcAft>
                <a:spcPts val="0"/>
              </a:spcAft>
              <a:buClr>
                <a:schemeClr val="dk1"/>
              </a:buClr>
              <a:buSzPts val="700"/>
              <a:buFont typeface="Arial"/>
              <a:buNone/>
            </a:pPr>
            <a:r>
              <a:rPr b="1" lang="en-US" sz="700">
                <a:solidFill>
                  <a:srgbClr val="444444"/>
                </a:solidFill>
                <a:highlight>
                  <a:schemeClr val="lt1"/>
                </a:highlight>
              </a:rPr>
              <a:t>COMPANY: </a:t>
            </a:r>
            <a:r>
              <a:rPr lang="en-US" sz="700">
                <a:solidFill>
                  <a:srgbClr val="444444"/>
                </a:solidFill>
                <a:highlight>
                  <a:schemeClr val="lt1"/>
                </a:highlight>
              </a:rPr>
              <a:t>ONNI GROUP</a:t>
            </a:r>
            <a:endParaRPr sz="700">
              <a:solidFill>
                <a:schemeClr val="dk1"/>
              </a:solidFill>
              <a:highlight>
                <a:schemeClr val="lt1"/>
              </a:highlight>
            </a:endParaRPr>
          </a:p>
          <a:p>
            <a:pPr indent="0" lvl="0" marL="12700" rtl="0" algn="l">
              <a:spcBef>
                <a:spcPts val="500"/>
              </a:spcBef>
              <a:spcAft>
                <a:spcPts val="0"/>
              </a:spcAft>
              <a:buClr>
                <a:schemeClr val="dk1"/>
              </a:buClr>
              <a:buSzPts val="700"/>
              <a:buFont typeface="Arial"/>
              <a:buNone/>
            </a:pPr>
            <a:r>
              <a:rPr b="1" lang="en-US" sz="700">
                <a:solidFill>
                  <a:srgbClr val="444444"/>
                </a:solidFill>
                <a:highlight>
                  <a:schemeClr val="lt1"/>
                </a:highlight>
              </a:rPr>
              <a:t>PHONE:	</a:t>
            </a:r>
            <a:r>
              <a:rPr lang="en-US" sz="700">
                <a:solidFill>
                  <a:srgbClr val="444444"/>
                </a:solidFill>
                <a:highlight>
                  <a:schemeClr val="lt1"/>
                </a:highlight>
              </a:rPr>
              <a:t>604 488 2773</a:t>
            </a:r>
            <a:endParaRPr b="1" sz="700">
              <a:solidFill>
                <a:srgbClr val="434343"/>
              </a:solidFill>
              <a:highlight>
                <a:schemeClr val="lt1"/>
              </a:highlight>
            </a:endParaRPr>
          </a:p>
          <a:p>
            <a:pPr indent="0" lvl="0" marL="12700" marR="0" rtl="0" algn="l">
              <a:lnSpc>
                <a:spcPct val="100000"/>
              </a:lnSpc>
              <a:spcBef>
                <a:spcPts val="500"/>
              </a:spcBef>
              <a:spcAft>
                <a:spcPts val="0"/>
              </a:spcAft>
              <a:buClr>
                <a:schemeClr val="dk1"/>
              </a:buClr>
              <a:buSzPts val="700"/>
              <a:buFont typeface="Arial"/>
              <a:buNone/>
            </a:pPr>
            <a:r>
              <a:rPr b="1" i="0" lang="en-US" sz="700" u="none" cap="none" strike="noStrike">
                <a:solidFill>
                  <a:srgbClr val="434343"/>
                </a:solidFill>
                <a:latin typeface="Arial"/>
                <a:ea typeface="Arial"/>
                <a:cs typeface="Arial"/>
                <a:sym typeface="Arial"/>
              </a:rPr>
              <a:t>AVAILABILITY:</a:t>
            </a:r>
            <a:endParaRPr b="0" i="0" sz="700" u="none" cap="none" strike="noStrike">
              <a:solidFill>
                <a:srgbClr val="434343"/>
              </a:solidFill>
              <a:latin typeface="Arial"/>
              <a:ea typeface="Arial"/>
              <a:cs typeface="Arial"/>
              <a:sym typeface="Arial"/>
            </a:endParaRPr>
          </a:p>
          <a:p>
            <a:pPr indent="0" lvl="0" marL="12700" marR="309245" rtl="0" algn="l">
              <a:lnSpc>
                <a:spcPct val="100000"/>
              </a:lnSpc>
              <a:spcBef>
                <a:spcPts val="500"/>
              </a:spcBef>
              <a:spcAft>
                <a:spcPts val="0"/>
              </a:spcAft>
              <a:buClr>
                <a:schemeClr val="dk1"/>
              </a:buClr>
              <a:buSzPts val="700"/>
              <a:buFont typeface="Arial"/>
              <a:buNone/>
            </a:pPr>
            <a:r>
              <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500"/>
              </a:spcAft>
              <a:buClr>
                <a:srgbClr val="000000"/>
              </a:buClr>
              <a:buSzPts val="700"/>
              <a:buFont typeface="Arial"/>
              <a:buNone/>
            </a:pPr>
            <a:r>
              <a:t/>
            </a:r>
            <a:endParaRPr b="0" i="0" sz="700" u="none" cap="none" strike="noStrike">
              <a:solidFill>
                <a:srgbClr val="434343"/>
              </a:solidFill>
              <a:latin typeface="Arial"/>
              <a:ea typeface="Arial"/>
              <a:cs typeface="Arial"/>
              <a:sym typeface="Arial"/>
            </a:endParaRPr>
          </a:p>
        </p:txBody>
      </p:sp>
      <p:sp>
        <p:nvSpPr>
          <p:cNvPr id="143" name="Google Shape;143;g271b815f526_0_270"/>
          <p:cNvSpPr txBox="1"/>
          <p:nvPr/>
        </p:nvSpPr>
        <p:spPr>
          <a:xfrm>
            <a:off x="2703398" y="9243074"/>
            <a:ext cx="1377900" cy="134700"/>
          </a:xfrm>
          <a:prstGeom prst="rect">
            <a:avLst/>
          </a:prstGeom>
          <a:noFill/>
          <a:ln>
            <a:noFill/>
          </a:ln>
        </p:spPr>
        <p:txBody>
          <a:bodyPr anchorCtr="0" anchor="t" bIns="0" lIns="0" spcFirstLastPara="1" rIns="0" wrap="square" tIns="26650">
            <a:spAutoFit/>
          </a:bodyPr>
          <a:lstStyle/>
          <a:p>
            <a:pPr indent="0" lvl="0" marL="0" marR="0" rtl="0" algn="l">
              <a:lnSpc>
                <a:spcPct val="100000"/>
              </a:lnSpc>
              <a:spcBef>
                <a:spcPts val="0"/>
              </a:spcBef>
              <a:spcAft>
                <a:spcPts val="0"/>
              </a:spcAft>
              <a:buClr>
                <a:srgbClr val="000000"/>
              </a:buClr>
              <a:buSzPts val="700"/>
              <a:buFont typeface="Arial"/>
              <a:buNone/>
            </a:pPr>
            <a:r>
              <a:rPr lang="en-US" sz="700">
                <a:solidFill>
                  <a:srgbClr val="444444"/>
                </a:solidFill>
              </a:rPr>
              <a:t>#930 </a:t>
            </a:r>
            <a:r>
              <a:rPr b="0" i="0" lang="en-US" sz="700" u="none" cap="none" strike="noStrike">
                <a:solidFill>
                  <a:srgbClr val="444444"/>
                </a:solidFill>
                <a:latin typeface="Arial"/>
                <a:ea typeface="Arial"/>
                <a:cs typeface="Arial"/>
                <a:sym typeface="Arial"/>
              </a:rPr>
              <a:t>     </a:t>
            </a:r>
            <a:r>
              <a:rPr lang="en-US" sz="700">
                <a:solidFill>
                  <a:srgbClr val="444444"/>
                </a:solidFill>
              </a:rPr>
              <a:t>5,458</a:t>
            </a:r>
            <a:r>
              <a:rPr b="0" i="0" lang="en-US" sz="700" u="none" cap="none" strike="noStrike">
                <a:solidFill>
                  <a:srgbClr val="444444"/>
                </a:solidFill>
                <a:latin typeface="Arial"/>
                <a:ea typeface="Arial"/>
                <a:cs typeface="Arial"/>
                <a:sym typeface="Arial"/>
              </a:rPr>
              <a:t> SF</a:t>
            </a:r>
            <a:endParaRPr b="0" i="0" sz="700" u="none" cap="none" strike="noStrike">
              <a:solidFill>
                <a:srgbClr val="000000"/>
              </a:solidFill>
              <a:latin typeface="Arial"/>
              <a:ea typeface="Arial"/>
              <a:cs typeface="Arial"/>
              <a:sym typeface="Arial"/>
            </a:endParaRPr>
          </a:p>
        </p:txBody>
      </p:sp>
      <p:sp>
        <p:nvSpPr>
          <p:cNvPr id="144" name="Google Shape;144;g271b815f526_0_270"/>
          <p:cNvSpPr txBox="1"/>
          <p:nvPr/>
        </p:nvSpPr>
        <p:spPr>
          <a:xfrm>
            <a:off x="3862213" y="9243063"/>
            <a:ext cx="1527900" cy="134700"/>
          </a:xfrm>
          <a:prstGeom prst="rect">
            <a:avLst/>
          </a:prstGeom>
          <a:noFill/>
          <a:ln>
            <a:noFill/>
          </a:ln>
        </p:spPr>
        <p:txBody>
          <a:bodyPr anchorCtr="0" anchor="t" bIns="0" lIns="0" spcFirstLastPara="1" rIns="0" wrap="square" tIns="2665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444444"/>
                </a:solidFill>
                <a:latin typeface="Arial"/>
                <a:ea typeface="Arial"/>
                <a:cs typeface="Arial"/>
                <a:sym typeface="Arial"/>
              </a:rPr>
              <a:t>Available </a:t>
            </a:r>
            <a:r>
              <a:rPr lang="en-US" sz="700">
                <a:solidFill>
                  <a:srgbClr val="444444"/>
                </a:solidFill>
              </a:rPr>
              <a:t>July 1, </a:t>
            </a:r>
            <a:r>
              <a:rPr lang="en-US" sz="700">
                <a:solidFill>
                  <a:srgbClr val="444444"/>
                </a:solidFill>
              </a:rPr>
              <a:t> 2026</a:t>
            </a:r>
            <a:endParaRPr b="0" i="0" sz="700" u="none" cap="none" strike="noStrike">
              <a:solidFill>
                <a:srgbClr val="000000"/>
              </a:solidFill>
              <a:highlight>
                <a:srgbClr val="FFFF00"/>
              </a:highlight>
              <a:latin typeface="Arial"/>
              <a:ea typeface="Arial"/>
              <a:cs typeface="Arial"/>
              <a:sym typeface="Arial"/>
            </a:endParaRPr>
          </a:p>
        </p:txBody>
      </p:sp>
      <p:cxnSp>
        <p:nvCxnSpPr>
          <p:cNvPr id="145" name="Google Shape;145;g271b815f526_0_270"/>
          <p:cNvCxnSpPr/>
          <p:nvPr/>
        </p:nvCxnSpPr>
        <p:spPr>
          <a:xfrm>
            <a:off x="374850" y="9565600"/>
            <a:ext cx="6832800" cy="0"/>
          </a:xfrm>
          <a:prstGeom prst="straightConnector1">
            <a:avLst/>
          </a:prstGeom>
          <a:noFill/>
          <a:ln cap="flat" cmpd="sng" w="9525">
            <a:solidFill>
              <a:schemeClr val="dk2"/>
            </a:solidFill>
            <a:prstDash val="solid"/>
            <a:round/>
            <a:headEnd len="sm" w="sm" type="none"/>
            <a:tailEnd len="sm" w="sm" type="none"/>
          </a:ln>
        </p:spPr>
      </p:cxnSp>
      <p:pic>
        <p:nvPicPr>
          <p:cNvPr id="146" name="Google Shape;146;g271b815f526_0_270"/>
          <p:cNvPicPr preferRelativeResize="0"/>
          <p:nvPr>
            <p:ph idx="4" type="pic"/>
          </p:nvPr>
        </p:nvPicPr>
        <p:blipFill rotWithShape="1">
          <a:blip r:embed="rId12">
            <a:alphaModFix/>
          </a:blip>
          <a:srcRect b="0" l="11603" r="11603" t="0"/>
          <a:stretch/>
        </p:blipFill>
        <p:spPr>
          <a:xfrm>
            <a:off x="405400" y="7701238"/>
            <a:ext cx="2071349" cy="1678906"/>
          </a:xfrm>
          <a:prstGeom prst="rect">
            <a:avLst/>
          </a:prstGeom>
          <a:noFill/>
          <a:ln cap="flat" cmpd="sng" w="9525">
            <a:solidFill>
              <a:srgbClr val="FFFFFF"/>
            </a:solidFill>
            <a:prstDash val="solid"/>
            <a:round/>
            <a:headEnd len="sm" w="sm" type="none"/>
            <a:tailEnd len="sm" w="sm" type="none"/>
          </a:ln>
        </p:spPr>
      </p:pic>
      <p:pic>
        <p:nvPicPr>
          <p:cNvPr id="147" name="Google Shape;147;g271b815f526_0_270">
            <a:hlinkClick r:id="rId13"/>
          </p:cNvPr>
          <p:cNvPicPr preferRelativeResize="0"/>
          <p:nvPr/>
        </p:nvPicPr>
        <p:blipFill rotWithShape="1">
          <a:blip r:embed="rId7">
            <a:alphaModFix/>
          </a:blip>
          <a:srcRect b="0" l="0" r="0" t="0"/>
          <a:stretch/>
        </p:blipFill>
        <p:spPr>
          <a:xfrm>
            <a:off x="6138993" y="7746213"/>
            <a:ext cx="1042545" cy="200100"/>
          </a:xfrm>
          <a:prstGeom prst="rect">
            <a:avLst/>
          </a:prstGeom>
          <a:noFill/>
          <a:ln>
            <a:noFill/>
          </a:ln>
        </p:spPr>
      </p:pic>
      <p:sp>
        <p:nvSpPr>
          <p:cNvPr id="148" name="Google Shape;148;g271b815f526_0_270"/>
          <p:cNvSpPr txBox="1"/>
          <p:nvPr/>
        </p:nvSpPr>
        <p:spPr>
          <a:xfrm>
            <a:off x="2683313" y="7746200"/>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0" marR="0" rtl="0" algn="l">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PITT MEADOWS, BC</a:t>
            </a:r>
            <a:endParaRPr b="1" i="0" sz="700" u="none" cap="none" strike="noStrik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graphicFrame>
        <p:nvGraphicFramePr>
          <p:cNvPr id="153" name="Google Shape;153;g271b815f526_0_310"/>
          <p:cNvGraphicFramePr/>
          <p:nvPr/>
        </p:nvGraphicFramePr>
        <p:xfrm>
          <a:off x="2661076" y="7079813"/>
          <a:ext cx="3000000" cy="3000000"/>
        </p:xfrm>
        <a:graphic>
          <a:graphicData uri="http://schemas.openxmlformats.org/drawingml/2006/table">
            <a:tbl>
              <a:tblPr bandRow="1" firstRow="1">
                <a:noFill/>
                <a:tableStyleId>{A3F023E6-4D1B-4763-8F7C-AD7BE75A847D}</a:tableStyleId>
              </a:tblPr>
              <a:tblGrid>
                <a:gridCol w="630625"/>
                <a:gridCol w="494525"/>
                <a:gridCol w="1275125"/>
              </a:tblGrid>
              <a:tr h="484225">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highlight>
                            <a:schemeClr val="lt1"/>
                          </a:highlight>
                          <a:latin typeface="Arial"/>
                          <a:ea typeface="Arial"/>
                          <a:cs typeface="Arial"/>
                          <a:sym typeface="Arial"/>
                        </a:rPr>
                        <a:t>Unit 16</a:t>
                      </a:r>
                      <a:r>
                        <a:rPr lang="en-US" sz="700">
                          <a:solidFill>
                            <a:srgbClr val="444444"/>
                          </a:solidFill>
                          <a:highlight>
                            <a:schemeClr val="lt1"/>
                          </a:highlight>
                          <a:latin typeface="Arial"/>
                          <a:ea typeface="Arial"/>
                          <a:cs typeface="Arial"/>
                          <a:sym typeface="Arial"/>
                        </a:rPr>
                        <a:t>5</a:t>
                      </a:r>
                      <a:endParaRPr>
                        <a:highlight>
                          <a:schemeClr val="lt1"/>
                        </a:highlight>
                      </a:endParaRPr>
                    </a:p>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lang="en-US" sz="700">
                          <a:solidFill>
                            <a:srgbClr val="444444"/>
                          </a:solidFill>
                          <a:highlight>
                            <a:schemeClr val="lt1"/>
                          </a:highlight>
                          <a:latin typeface="Arial"/>
                          <a:ea typeface="Arial"/>
                          <a:cs typeface="Arial"/>
                          <a:sym typeface="Arial"/>
                        </a:rPr>
                        <a:t>22A Bathurst</a:t>
                      </a:r>
                      <a:endParaRPr>
                        <a:highlight>
                          <a:schemeClr val="lt1"/>
                        </a:highlight>
                      </a:endParaRPr>
                    </a:p>
                  </a:txBody>
                  <a:tcPr marT="26675" marB="0" marR="0" marL="0">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highlight>
                            <a:schemeClr val="lt1"/>
                          </a:highlight>
                          <a:latin typeface="Arial"/>
                          <a:ea typeface="Arial"/>
                          <a:cs typeface="Arial"/>
                          <a:sym typeface="Arial"/>
                        </a:rPr>
                        <a:t>2,706 SF</a:t>
                      </a:r>
                      <a:endParaRPr sz="700" u="none" cap="none" strike="noStrike">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444444"/>
                          </a:solidFill>
                          <a:highlight>
                            <a:schemeClr val="lt1"/>
                          </a:highlight>
                          <a:latin typeface="Arial"/>
                          <a:ea typeface="Arial"/>
                          <a:cs typeface="Arial"/>
                          <a:sym typeface="Arial"/>
                        </a:rPr>
                        <a:t>1,</a:t>
                      </a:r>
                      <a:r>
                        <a:rPr lang="en-US" sz="700">
                          <a:solidFill>
                            <a:srgbClr val="444444"/>
                          </a:solidFill>
                          <a:highlight>
                            <a:schemeClr val="lt1"/>
                          </a:highlight>
                          <a:latin typeface="Arial"/>
                          <a:ea typeface="Arial"/>
                          <a:cs typeface="Arial"/>
                          <a:sym typeface="Arial"/>
                        </a:rPr>
                        <a:t>471</a:t>
                      </a:r>
                      <a:r>
                        <a:rPr b="0" i="0" lang="en-US" sz="700" u="none" cap="none" strike="noStrike">
                          <a:solidFill>
                            <a:srgbClr val="444444"/>
                          </a:solidFill>
                          <a:highlight>
                            <a:schemeClr val="lt1"/>
                          </a:highlight>
                          <a:latin typeface="Arial"/>
                          <a:ea typeface="Arial"/>
                          <a:cs typeface="Arial"/>
                          <a:sym typeface="Arial"/>
                        </a:rPr>
                        <a:t> SF</a:t>
                      </a:r>
                      <a:r>
                        <a:rPr lang="en-US" sz="700" u="none" cap="none" strike="noStrike">
                          <a:solidFill>
                            <a:srgbClr val="444444"/>
                          </a:solidFill>
                          <a:highlight>
                            <a:schemeClr val="lt1"/>
                          </a:highlight>
                          <a:latin typeface="Arial"/>
                          <a:ea typeface="Arial"/>
                          <a:cs typeface="Arial"/>
                          <a:sym typeface="Arial"/>
                        </a:rPr>
                        <a:t> </a:t>
                      </a:r>
                      <a:endParaRPr sz="700" u="none" cap="none" strike="noStrike">
                        <a:highlight>
                          <a:schemeClr val="lt1"/>
                        </a:highlight>
                        <a:latin typeface="Arial"/>
                        <a:ea typeface="Arial"/>
                        <a:cs typeface="Arial"/>
                        <a:sym typeface="Arial"/>
                      </a:endParaRPr>
                    </a:p>
                  </a:txBody>
                  <a:tcPr marT="26675" marB="0" marR="0" marL="0">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lang="en-US" sz="700">
                          <a:solidFill>
                            <a:srgbClr val="444444"/>
                          </a:solidFill>
                          <a:highlight>
                            <a:schemeClr val="lt1"/>
                          </a:highlight>
                          <a:latin typeface="Arial"/>
                          <a:ea typeface="Arial"/>
                          <a:cs typeface="Arial"/>
                          <a:sym typeface="Arial"/>
                        </a:rPr>
                        <a:t>Available Immediately </a:t>
                      </a:r>
                      <a:endParaRPr>
                        <a:highlight>
                          <a:schemeClr val="lt1"/>
                        </a:highlight>
                      </a:endParaRPr>
                    </a:p>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lang="en-US" sz="700">
                          <a:solidFill>
                            <a:srgbClr val="444444"/>
                          </a:solidFill>
                          <a:highlight>
                            <a:schemeClr val="lt1"/>
                          </a:highlight>
                          <a:latin typeface="Arial"/>
                          <a:ea typeface="Arial"/>
                          <a:cs typeface="Arial"/>
                          <a:sym typeface="Arial"/>
                        </a:rPr>
                        <a:t>Available Immediately</a:t>
                      </a:r>
                      <a:endParaRPr>
                        <a:highlight>
                          <a:schemeClr val="lt1"/>
                        </a:highlight>
                      </a:endParaRPr>
                    </a:p>
                  </a:txBody>
                  <a:tcPr marT="26675" marB="0" marR="0" marL="0">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solidFill>
                      <a:schemeClr val="lt1"/>
                    </a:solidFill>
                  </a:tcPr>
                </a:tc>
              </a:tr>
            </a:tbl>
          </a:graphicData>
        </a:graphic>
      </p:graphicFrame>
      <p:sp>
        <p:nvSpPr>
          <p:cNvPr id="154" name="Google Shape;154;g271b815f526_0_310"/>
          <p:cNvSpPr txBox="1"/>
          <p:nvPr/>
        </p:nvSpPr>
        <p:spPr>
          <a:xfrm>
            <a:off x="2712392" y="1249718"/>
            <a:ext cx="3220800" cy="280590"/>
          </a:xfrm>
          <a:prstGeom prst="rect">
            <a:avLst/>
          </a:prstGeom>
          <a:noFill/>
          <a:ln>
            <a:noFill/>
          </a:ln>
        </p:spPr>
        <p:txBody>
          <a:bodyPr anchorCtr="0" anchor="t" bIns="0" lIns="0" spcFirstLastPara="1" rIns="0" wrap="square" tIns="12700">
            <a:spAutoFit/>
          </a:bodyPr>
          <a:lstStyle/>
          <a:p>
            <a:pPr indent="0" lvl="0" marL="0" marR="0" rtl="0" algn="l">
              <a:lnSpc>
                <a:spcPct val="115625"/>
              </a:lnSpc>
              <a:spcBef>
                <a:spcPts val="0"/>
              </a:spcBef>
              <a:spcAft>
                <a:spcPts val="0"/>
              </a:spcAft>
              <a:buNone/>
            </a:pPr>
            <a:r>
              <a:rPr b="0" i="0" lang="en-US" sz="1500" u="none" cap="none" strike="noStrike">
                <a:solidFill>
                  <a:srgbClr val="0C213E"/>
                </a:solidFill>
                <a:highlight>
                  <a:schemeClr val="lt1"/>
                </a:highlight>
                <a:latin typeface="Montserrat SemiBold"/>
                <a:ea typeface="Montserrat SemiBold"/>
                <a:cs typeface="Montserrat SemiBold"/>
                <a:sym typeface="Montserrat SemiBold"/>
              </a:rPr>
              <a:t>3355 North Road</a:t>
            </a:r>
            <a:endParaRPr b="1" i="0" sz="1500" u="none" cap="none" strike="noStrike">
              <a:solidFill>
                <a:srgbClr val="000000"/>
              </a:solidFill>
              <a:latin typeface="Montserrat"/>
              <a:ea typeface="Montserrat"/>
              <a:cs typeface="Montserrat"/>
              <a:sym typeface="Montserrat"/>
            </a:endParaRPr>
          </a:p>
        </p:txBody>
      </p:sp>
      <p:sp>
        <p:nvSpPr>
          <p:cNvPr id="155" name="Google Shape;155;g271b815f526_0_310"/>
          <p:cNvSpPr txBox="1"/>
          <p:nvPr/>
        </p:nvSpPr>
        <p:spPr>
          <a:xfrm>
            <a:off x="457898" y="9803882"/>
            <a:ext cx="4345800" cy="111600"/>
          </a:xfrm>
          <a:prstGeom prst="rect">
            <a:avLst/>
          </a:prstGeom>
          <a:noFill/>
          <a:ln>
            <a:noFill/>
          </a:ln>
        </p:spPr>
        <p:txBody>
          <a:bodyPr anchorCtr="0" anchor="t" bIns="0" lIns="0" spcFirstLastPara="1" rIns="0" wrap="square" tIns="38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200 - 1010 SEYMOUR STREET, VANCOUVER, BC | 604.688.8783 | </a:t>
            </a:r>
            <a:r>
              <a:rPr b="0" i="0" lang="en-US" sz="700" u="sng" cap="none" strike="noStrike">
                <a:solidFill>
                  <a:schemeClr val="hlink"/>
                </a:solidFill>
                <a:latin typeface="Arial"/>
                <a:ea typeface="Arial"/>
                <a:cs typeface="Arial"/>
                <a:sym typeface="Arial"/>
                <a:hlinkClick r:id="rId3"/>
              </a:rPr>
              <a:t>LEASING@ONNI.COM </a:t>
            </a:r>
            <a:endParaRPr b="0" i="0" sz="700" u="none" cap="none" strike="noStrike">
              <a:solidFill>
                <a:srgbClr val="000000"/>
              </a:solidFill>
              <a:latin typeface="Arial"/>
              <a:ea typeface="Arial"/>
              <a:cs typeface="Arial"/>
              <a:sym typeface="Arial"/>
            </a:endParaRPr>
          </a:p>
        </p:txBody>
      </p:sp>
      <p:sp>
        <p:nvSpPr>
          <p:cNvPr id="156" name="Google Shape;156;g271b815f526_0_310"/>
          <p:cNvSpPr/>
          <p:nvPr/>
        </p:nvSpPr>
        <p:spPr>
          <a:xfrm>
            <a:off x="0" y="-1"/>
            <a:ext cx="7772400" cy="658485"/>
          </a:xfrm>
          <a:custGeom>
            <a:rect b="b" l="l" r="r" t="t"/>
            <a:pathLst>
              <a:path extrusionOk="0" h="1677670" w="7772400">
                <a:moveTo>
                  <a:pt x="7772400" y="0"/>
                </a:moveTo>
                <a:lnTo>
                  <a:pt x="0" y="0"/>
                </a:lnTo>
                <a:lnTo>
                  <a:pt x="0" y="1677670"/>
                </a:lnTo>
                <a:lnTo>
                  <a:pt x="7772400" y="1677670"/>
                </a:lnTo>
                <a:lnTo>
                  <a:pt x="7772400" y="0"/>
                </a:lnTo>
                <a:close/>
              </a:path>
            </a:pathLst>
          </a:custGeom>
          <a:solidFill>
            <a:srgbClr val="00AE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271b815f526_0_310"/>
          <p:cNvSpPr txBox="1"/>
          <p:nvPr/>
        </p:nvSpPr>
        <p:spPr>
          <a:xfrm>
            <a:off x="399026" y="129138"/>
            <a:ext cx="6285300" cy="400200"/>
          </a:xfrm>
          <a:prstGeom prst="rect">
            <a:avLst/>
          </a:prstGeom>
          <a:noFill/>
          <a:ln>
            <a:noFill/>
          </a:ln>
        </p:spPr>
        <p:txBody>
          <a:bodyPr anchorCtr="0" anchor="t" bIns="0" lIns="0" spcFirstLastPara="1" rIns="0" wrap="square" tIns="0">
            <a:spAutoFit/>
          </a:bodyPr>
          <a:lstStyle/>
          <a:p>
            <a:pPr indent="0" lvl="0" marL="12700" marR="0" rtl="0" algn="just">
              <a:lnSpc>
                <a:spcPct val="111694"/>
              </a:lnSpc>
              <a:spcBef>
                <a:spcPts val="0"/>
              </a:spcBef>
              <a:spcAft>
                <a:spcPts val="0"/>
              </a:spcAft>
              <a:buClr>
                <a:srgbClr val="000000"/>
              </a:buClr>
              <a:buSzPts val="2600"/>
              <a:buFont typeface="Arial"/>
              <a:buNone/>
            </a:pPr>
            <a:r>
              <a:rPr b="1" i="0" lang="en-US" sz="2600" u="none" cap="none" strike="noStrike">
                <a:solidFill>
                  <a:schemeClr val="lt1"/>
                </a:solidFill>
                <a:latin typeface="Montserrat"/>
                <a:ea typeface="Montserrat"/>
                <a:cs typeface="Montserrat"/>
                <a:sym typeface="Montserrat"/>
              </a:rPr>
              <a:t>NOW LEASING</a:t>
            </a:r>
            <a:endParaRPr b="0" i="0" sz="2600" u="none" cap="none" strike="noStrike">
              <a:solidFill>
                <a:schemeClr val="lt1"/>
              </a:solidFill>
              <a:latin typeface="Montserrat"/>
              <a:ea typeface="Montserrat"/>
              <a:cs typeface="Montserrat"/>
              <a:sym typeface="Montserrat"/>
            </a:endParaRPr>
          </a:p>
        </p:txBody>
      </p:sp>
      <p:sp>
        <p:nvSpPr>
          <p:cNvPr id="158" name="Google Shape;158;g271b815f526_0_310"/>
          <p:cNvSpPr txBox="1"/>
          <p:nvPr/>
        </p:nvSpPr>
        <p:spPr>
          <a:xfrm>
            <a:off x="2724350" y="1000319"/>
            <a:ext cx="9417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chemeClr val="lt1"/>
                </a:solidFill>
                <a:latin typeface="Arial"/>
                <a:ea typeface="Arial"/>
                <a:cs typeface="Arial"/>
                <a:sym typeface="Arial"/>
              </a:rPr>
              <a:t>BURNABY, BC</a:t>
            </a:r>
            <a:endParaRPr b="1" i="0" sz="700" u="none" cap="none" strike="noStrike">
              <a:solidFill>
                <a:schemeClr val="lt1"/>
              </a:solidFill>
              <a:latin typeface="Arial"/>
              <a:ea typeface="Arial"/>
              <a:cs typeface="Arial"/>
              <a:sym typeface="Arial"/>
            </a:endParaRPr>
          </a:p>
        </p:txBody>
      </p:sp>
      <p:cxnSp>
        <p:nvCxnSpPr>
          <p:cNvPr id="159" name="Google Shape;159;g271b815f526_0_310"/>
          <p:cNvCxnSpPr/>
          <p:nvPr/>
        </p:nvCxnSpPr>
        <p:spPr>
          <a:xfrm>
            <a:off x="353875" y="3168650"/>
            <a:ext cx="6832800" cy="0"/>
          </a:xfrm>
          <a:prstGeom prst="straightConnector1">
            <a:avLst/>
          </a:prstGeom>
          <a:noFill/>
          <a:ln cap="flat" cmpd="sng" w="9525">
            <a:solidFill>
              <a:schemeClr val="dk2"/>
            </a:solidFill>
            <a:prstDash val="solid"/>
            <a:round/>
            <a:headEnd len="sm" w="sm" type="none"/>
            <a:tailEnd len="sm" w="sm" type="none"/>
          </a:ln>
        </p:spPr>
      </p:cxnSp>
      <p:pic>
        <p:nvPicPr>
          <p:cNvPr id="160" name="Google Shape;160;g271b815f526_0_310"/>
          <p:cNvPicPr preferRelativeResize="0"/>
          <p:nvPr>
            <p:ph idx="2" type="pic"/>
          </p:nvPr>
        </p:nvPicPr>
        <p:blipFill rotWithShape="1">
          <a:blip r:embed="rId4">
            <a:alphaModFix/>
          </a:blip>
          <a:srcRect b="0" l="3480" r="3470" t="0"/>
          <a:stretch/>
        </p:blipFill>
        <p:spPr>
          <a:xfrm>
            <a:off x="449025" y="969363"/>
            <a:ext cx="2050801" cy="1653001"/>
          </a:xfrm>
          <a:prstGeom prst="rect">
            <a:avLst/>
          </a:prstGeom>
          <a:noFill/>
          <a:ln cap="flat" cmpd="sng" w="9525">
            <a:solidFill>
              <a:schemeClr val="lt1"/>
            </a:solidFill>
            <a:prstDash val="solid"/>
            <a:round/>
            <a:headEnd len="sm" w="sm" type="none"/>
            <a:tailEnd len="sm" w="sm" type="none"/>
          </a:ln>
        </p:spPr>
      </p:pic>
      <p:sp>
        <p:nvSpPr>
          <p:cNvPr id="161" name="Google Shape;161;g271b815f526_0_310"/>
          <p:cNvSpPr txBox="1"/>
          <p:nvPr/>
        </p:nvSpPr>
        <p:spPr>
          <a:xfrm>
            <a:off x="5093275" y="1513292"/>
            <a:ext cx="1851600" cy="921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700"/>
              <a:buFont typeface="Arial"/>
              <a:buNone/>
            </a:pPr>
            <a:r>
              <a:rPr b="1" i="0" lang="en-US" sz="700" u="none" cap="none" strike="noStrike">
                <a:solidFill>
                  <a:srgbClr val="58595B"/>
                </a:solidFill>
                <a:latin typeface="Arial"/>
                <a:ea typeface="Arial"/>
                <a:cs typeface="Arial"/>
                <a:sym typeface="Arial"/>
              </a:rPr>
              <a:t>BUILDING FEATURES:</a:t>
            </a:r>
            <a:endParaRPr b="1" i="0" sz="700" u="none" cap="none" strike="noStrike">
              <a:solidFill>
                <a:srgbClr val="58595B"/>
              </a:solidFill>
              <a:latin typeface="Arial"/>
              <a:ea typeface="Arial"/>
              <a:cs typeface="Arial"/>
              <a:sym typeface="Arial"/>
            </a:endParaRPr>
          </a:p>
          <a:p>
            <a:pPr indent="-273050" lvl="0" marL="274320" marR="0" rtl="0" algn="l">
              <a:lnSpc>
                <a:spcPct val="100000"/>
              </a:lnSpc>
              <a:spcBef>
                <a:spcPts val="300"/>
              </a:spcBef>
              <a:spcAft>
                <a:spcPts val="0"/>
              </a:spcAft>
              <a:buClr>
                <a:srgbClr val="444444"/>
              </a:buClr>
              <a:buSzPts val="700"/>
              <a:buFont typeface="Arial"/>
              <a:buChar char="●"/>
            </a:pPr>
            <a:r>
              <a:rPr b="0" i="0" lang="en-US" sz="700" u="none" cap="none" strike="noStrike">
                <a:solidFill>
                  <a:srgbClr val="444444"/>
                </a:solidFill>
                <a:latin typeface="Arial"/>
                <a:ea typeface="Arial"/>
                <a:cs typeface="Arial"/>
                <a:sym typeface="Arial"/>
              </a:rPr>
              <a:t>Located at the corner of North Road and Cameron Street</a:t>
            </a:r>
            <a:endParaRPr b="0" i="0" sz="700" u="none" cap="none" strike="noStrike">
              <a:solidFill>
                <a:srgbClr val="000000"/>
              </a:solidFill>
              <a:latin typeface="Arial"/>
              <a:ea typeface="Arial"/>
              <a:cs typeface="Arial"/>
              <a:sym typeface="Arial"/>
            </a:endParaRPr>
          </a:p>
          <a:p>
            <a:pPr indent="-273050" lvl="0" marL="274320" marR="0" rtl="0" algn="l">
              <a:lnSpc>
                <a:spcPct val="100000"/>
              </a:lnSpc>
              <a:spcBef>
                <a:spcPts val="300"/>
              </a:spcBef>
              <a:spcAft>
                <a:spcPts val="0"/>
              </a:spcAft>
              <a:buClr>
                <a:srgbClr val="444444"/>
              </a:buClr>
              <a:buSzPts val="700"/>
              <a:buFont typeface="Arial"/>
              <a:buChar char="●"/>
            </a:pPr>
            <a:r>
              <a:rPr b="0" i="0" lang="en-US" sz="700" u="none" cap="none" strike="noStrike">
                <a:solidFill>
                  <a:srgbClr val="444444"/>
                </a:solidFill>
                <a:latin typeface="Arial"/>
                <a:ea typeface="Arial"/>
                <a:cs typeface="Arial"/>
                <a:sym typeface="Arial"/>
              </a:rPr>
              <a:t>Within close proximity to Lougheed Skytrain Station</a:t>
            </a:r>
            <a:endParaRPr b="0" i="0" sz="700" u="none" cap="none" strike="noStrike">
              <a:solidFill>
                <a:srgbClr val="000000"/>
              </a:solidFill>
              <a:latin typeface="Arial"/>
              <a:ea typeface="Arial"/>
              <a:cs typeface="Arial"/>
              <a:sym typeface="Arial"/>
            </a:endParaRPr>
          </a:p>
          <a:p>
            <a:pPr indent="-273050" lvl="0" marL="274320" marR="0" rtl="0" algn="l">
              <a:lnSpc>
                <a:spcPct val="100000"/>
              </a:lnSpc>
              <a:spcBef>
                <a:spcPts val="300"/>
              </a:spcBef>
              <a:spcAft>
                <a:spcPts val="0"/>
              </a:spcAft>
              <a:buClr>
                <a:srgbClr val="444444"/>
              </a:buClr>
              <a:buSzPts val="700"/>
              <a:buFont typeface="Arial"/>
              <a:buChar char="●"/>
            </a:pPr>
            <a:r>
              <a:rPr b="0" i="0" lang="en-US" sz="700" u="none" cap="none" strike="noStrike">
                <a:solidFill>
                  <a:srgbClr val="444444"/>
                </a:solidFill>
                <a:latin typeface="Arial"/>
                <a:ea typeface="Arial"/>
                <a:cs typeface="Arial"/>
                <a:sym typeface="Arial"/>
              </a:rPr>
              <a:t>Across the street from Lougheed Mall</a:t>
            </a:r>
            <a:endParaRPr b="0" i="0" sz="700" u="none" cap="none" strike="noStrike">
              <a:solidFill>
                <a:srgbClr val="000000"/>
              </a:solidFill>
              <a:latin typeface="Arial"/>
              <a:ea typeface="Arial"/>
              <a:cs typeface="Arial"/>
              <a:sym typeface="Arial"/>
            </a:endParaRPr>
          </a:p>
          <a:p>
            <a:pPr indent="0" lvl="0" marL="12700" marR="0" rtl="0" algn="l">
              <a:lnSpc>
                <a:spcPct val="100000"/>
              </a:lnSpc>
              <a:spcBef>
                <a:spcPts val="300"/>
              </a:spcBef>
              <a:spcAft>
                <a:spcPts val="300"/>
              </a:spcAft>
              <a:buClr>
                <a:srgbClr val="000000"/>
              </a:buClr>
              <a:buSzPts val="700"/>
              <a:buFont typeface="Arial"/>
              <a:buNone/>
            </a:pPr>
            <a:r>
              <a:t/>
            </a:r>
            <a:endParaRPr b="1" i="0" sz="700" u="none" cap="none" strike="noStrike">
              <a:solidFill>
                <a:srgbClr val="58595B"/>
              </a:solidFill>
              <a:latin typeface="Arial"/>
              <a:ea typeface="Arial"/>
              <a:cs typeface="Arial"/>
              <a:sym typeface="Arial"/>
            </a:endParaRPr>
          </a:p>
        </p:txBody>
      </p:sp>
      <p:sp>
        <p:nvSpPr>
          <p:cNvPr id="162" name="Google Shape;162;g271b815f526_0_310"/>
          <p:cNvSpPr txBox="1"/>
          <p:nvPr/>
        </p:nvSpPr>
        <p:spPr>
          <a:xfrm>
            <a:off x="2740115" y="1513292"/>
            <a:ext cx="1491000" cy="8082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ADDRESS: </a:t>
            </a:r>
            <a:r>
              <a:rPr b="0" i="0" lang="en-US" sz="700" u="none" cap="none" strike="noStrike">
                <a:solidFill>
                  <a:srgbClr val="444444"/>
                </a:solidFill>
                <a:latin typeface="Arial"/>
                <a:ea typeface="Arial"/>
                <a:cs typeface="Arial"/>
                <a:sym typeface="Arial"/>
              </a:rPr>
              <a:t>3355 NORTH ROAD</a:t>
            </a:r>
            <a:endParaRPr b="0" i="0" sz="700" u="none" cap="none" strike="noStrike">
              <a:solidFill>
                <a:srgbClr val="444444"/>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CONTACT: </a:t>
            </a:r>
            <a:r>
              <a:rPr b="0" i="0" lang="en-US" sz="700" u="none" cap="none" strike="noStrike">
                <a:solidFill>
                  <a:srgbClr val="444444"/>
                </a:solidFill>
                <a:latin typeface="Arial"/>
                <a:ea typeface="Arial"/>
                <a:cs typeface="Arial"/>
                <a:sym typeface="Arial"/>
              </a:rPr>
              <a:t>WAYNE TULLIS</a:t>
            </a:r>
            <a:endParaRPr b="0" i="0" sz="700" u="none" cap="none" strike="noStrike">
              <a:solidFill>
                <a:srgbClr val="444444"/>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COMPANY: </a:t>
            </a:r>
            <a:r>
              <a:rPr b="0" i="0" lang="en-US" sz="700" u="none" cap="none" strike="noStrike">
                <a:solidFill>
                  <a:srgbClr val="444444"/>
                </a:solidFill>
                <a:latin typeface="Arial"/>
                <a:ea typeface="Arial"/>
                <a:cs typeface="Arial"/>
                <a:sym typeface="Arial"/>
              </a:rPr>
              <a:t>MACDONALD REALTY</a:t>
            </a:r>
            <a:endParaRPr b="0" i="0" sz="700" u="none" cap="none" strike="noStrike">
              <a:solidFill>
                <a:srgbClr val="444444"/>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PHONE:	</a:t>
            </a:r>
            <a:r>
              <a:rPr b="0" i="0" lang="en-US" sz="700" u="none" cap="none" strike="noStrike">
                <a:solidFill>
                  <a:srgbClr val="444444"/>
                </a:solidFill>
                <a:latin typeface="Arial"/>
                <a:ea typeface="Arial"/>
                <a:cs typeface="Arial"/>
                <a:sym typeface="Arial"/>
              </a:rPr>
              <a:t>604.931.5551</a:t>
            </a:r>
            <a:endParaRPr b="0" i="0" sz="700" u="none" cap="none" strike="noStrike">
              <a:solidFill>
                <a:srgbClr val="444444"/>
              </a:solidFill>
              <a:latin typeface="Arial"/>
              <a:ea typeface="Arial"/>
              <a:cs typeface="Arial"/>
              <a:sym typeface="Arial"/>
            </a:endParaRPr>
          </a:p>
          <a:p>
            <a:pPr indent="0" lvl="0" marL="12700" marR="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AVAILABILITY</a:t>
            </a:r>
            <a:r>
              <a:rPr b="0" i="0" lang="en-US" sz="700" u="none" cap="none" strike="noStrike">
                <a:solidFill>
                  <a:srgbClr val="444444"/>
                </a:solidFill>
                <a:latin typeface="Arial"/>
                <a:ea typeface="Arial"/>
                <a:cs typeface="Arial"/>
                <a:sym typeface="Arial"/>
              </a:rPr>
              <a:t>:</a:t>
            </a:r>
            <a:endParaRPr b="0" i="0" sz="700" u="none" cap="none" strike="noStrike">
              <a:solidFill>
                <a:srgbClr val="444444"/>
              </a:solidFill>
              <a:latin typeface="Arial"/>
              <a:ea typeface="Arial"/>
              <a:cs typeface="Arial"/>
              <a:sym typeface="Arial"/>
            </a:endParaRPr>
          </a:p>
        </p:txBody>
      </p:sp>
      <p:graphicFrame>
        <p:nvGraphicFramePr>
          <p:cNvPr id="163" name="Google Shape;163;g271b815f526_0_310"/>
          <p:cNvGraphicFramePr/>
          <p:nvPr/>
        </p:nvGraphicFramePr>
        <p:xfrm>
          <a:off x="2801863" y="2405785"/>
          <a:ext cx="3000000" cy="3000000"/>
        </p:xfrm>
        <a:graphic>
          <a:graphicData uri="http://schemas.openxmlformats.org/drawingml/2006/table">
            <a:tbl>
              <a:tblPr bandRow="1" firstRow="1">
                <a:noFill/>
                <a:tableStyleId>{A3F023E6-4D1B-4763-8F7C-AD7BE75A847D}</a:tableStyleId>
              </a:tblPr>
              <a:tblGrid>
                <a:gridCol w="516900"/>
                <a:gridCol w="495925"/>
                <a:gridCol w="1805950"/>
              </a:tblGrid>
              <a:tr h="188675">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#230</a:t>
                      </a:r>
                      <a:endParaRPr sz="700" u="none" cap="none" strike="noStrike">
                        <a:solidFill>
                          <a:srgbClr val="444444"/>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0" marR="25400" rtl="0" algn="ctr">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1,499 SF</a:t>
                      </a:r>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Available Immediately </a:t>
                      </a:r>
                      <a:endParaRPr sz="700" u="none" cap="none" strike="noStrike">
                        <a:solidFill>
                          <a:srgbClr val="444444"/>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r h="158475">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#240</a:t>
                      </a:r>
                      <a:endParaRPr sz="700" u="none" cap="none" strike="noStrike">
                        <a:solidFill>
                          <a:srgbClr val="444444"/>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0" marR="25400" rtl="0" algn="ctr">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841 SF</a:t>
                      </a:r>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lang="en-US" sz="700">
                          <a:solidFill>
                            <a:srgbClr val="444444"/>
                          </a:solidFill>
                          <a:highlight>
                            <a:schemeClr val="lt1"/>
                          </a:highlight>
                          <a:latin typeface="Arial"/>
                          <a:ea typeface="Arial"/>
                          <a:cs typeface="Arial"/>
                          <a:sym typeface="Arial"/>
                        </a:rPr>
                        <a:t>Under Contract</a:t>
                      </a:r>
                      <a:endParaRPr sz="700" u="none" cap="none" strike="noStrike">
                        <a:solidFill>
                          <a:srgbClr val="444444"/>
                        </a:solidFill>
                        <a:highlight>
                          <a:schemeClr val="lt1"/>
                        </a:highlight>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r h="158475">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#270</a:t>
                      </a:r>
                      <a:endParaRPr sz="700" u="none" cap="none" strike="noStrike">
                        <a:solidFill>
                          <a:srgbClr val="444444"/>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0" marR="25400" rtl="0" algn="ctr">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1,032 SF</a:t>
                      </a:r>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Available Immediately </a:t>
                      </a:r>
                      <a:endParaRPr sz="700" u="none" cap="none" strike="noStrike">
                        <a:solidFill>
                          <a:srgbClr val="444444"/>
                        </a:solidFill>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r h="158475">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#286</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0" marR="25400" rtl="0" algn="ctr">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3,989 SF</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c>
                  <a:txBody>
                    <a:bodyPr/>
                    <a:lstStyle/>
                    <a:p>
                      <a:pPr indent="0" lvl="0" marL="50165"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Available Immediately</a:t>
                      </a:r>
                      <a:endParaRPr sz="700" u="none" cap="none" strike="noStrike">
                        <a:latin typeface="Arial"/>
                        <a:ea typeface="Arial"/>
                        <a:cs typeface="Arial"/>
                        <a:sym typeface="Arial"/>
                      </a:endParaRPr>
                    </a:p>
                  </a:txBody>
                  <a:tcPr marT="26675" marB="0" marR="0" marL="0">
                    <a:lnL cap="flat" cmpd="sng" w="9525">
                      <a:solidFill>
                        <a:srgbClr val="9B9DA0">
                          <a:alpha val="0"/>
                        </a:srgbClr>
                      </a:solidFill>
                      <a:prstDash val="solid"/>
                      <a:round/>
                      <a:headEnd len="sm" w="sm" type="none"/>
                      <a:tailEnd len="sm" w="sm" type="none"/>
                    </a:lnL>
                    <a:lnR cap="flat" cmpd="sng" w="9525">
                      <a:solidFill>
                        <a:srgbClr val="9B9DA0">
                          <a:alpha val="0"/>
                        </a:srgbClr>
                      </a:solidFill>
                      <a:prstDash val="solid"/>
                      <a:round/>
                      <a:headEnd len="sm" w="sm" type="none"/>
                      <a:tailEnd len="sm" w="sm" type="none"/>
                    </a:lnR>
                    <a:lnT cap="flat" cmpd="sng" w="9525">
                      <a:solidFill>
                        <a:srgbClr val="9B9DA0">
                          <a:alpha val="0"/>
                        </a:srgbClr>
                      </a:solidFill>
                      <a:prstDash val="solid"/>
                      <a:round/>
                      <a:headEnd len="sm" w="sm" type="none"/>
                      <a:tailEnd len="sm" w="sm" type="none"/>
                    </a:lnT>
                    <a:lnB cap="flat" cmpd="sng" w="9525">
                      <a:solidFill>
                        <a:srgbClr val="9B9DA0">
                          <a:alpha val="0"/>
                        </a:srgbClr>
                      </a:solidFill>
                      <a:prstDash val="solid"/>
                      <a:round/>
                      <a:headEnd len="sm" w="sm" type="none"/>
                      <a:tailEnd len="sm" w="sm" type="none"/>
                    </a:lnB>
                  </a:tcPr>
                </a:tc>
              </a:tr>
            </a:tbl>
          </a:graphicData>
        </a:graphic>
      </p:graphicFrame>
      <p:pic>
        <p:nvPicPr>
          <p:cNvPr id="164" name="Google Shape;164;g271b815f526_0_310">
            <a:hlinkClick r:id="rId5"/>
          </p:cNvPr>
          <p:cNvPicPr preferRelativeResize="0"/>
          <p:nvPr/>
        </p:nvPicPr>
        <p:blipFill rotWithShape="1">
          <a:blip r:embed="rId6">
            <a:alphaModFix/>
          </a:blip>
          <a:srcRect b="0" l="0" r="0" t="0"/>
          <a:stretch/>
        </p:blipFill>
        <p:spPr>
          <a:xfrm>
            <a:off x="6239280" y="950340"/>
            <a:ext cx="1042545" cy="200100"/>
          </a:xfrm>
          <a:prstGeom prst="rect">
            <a:avLst/>
          </a:prstGeom>
          <a:noFill/>
          <a:ln>
            <a:noFill/>
          </a:ln>
        </p:spPr>
      </p:pic>
      <p:cxnSp>
        <p:nvCxnSpPr>
          <p:cNvPr id="165" name="Google Shape;165;g271b815f526_0_310"/>
          <p:cNvCxnSpPr/>
          <p:nvPr/>
        </p:nvCxnSpPr>
        <p:spPr>
          <a:xfrm>
            <a:off x="353875" y="5346650"/>
            <a:ext cx="6832800" cy="0"/>
          </a:xfrm>
          <a:prstGeom prst="straightConnector1">
            <a:avLst/>
          </a:prstGeom>
          <a:noFill/>
          <a:ln cap="flat" cmpd="sng" w="9525">
            <a:solidFill>
              <a:schemeClr val="dk2"/>
            </a:solidFill>
            <a:prstDash val="solid"/>
            <a:round/>
            <a:headEnd len="sm" w="sm" type="none"/>
            <a:tailEnd len="sm" w="sm" type="none"/>
          </a:ln>
        </p:spPr>
      </p:cxnSp>
      <p:sp>
        <p:nvSpPr>
          <p:cNvPr id="166" name="Google Shape;166;g271b815f526_0_310"/>
          <p:cNvSpPr txBox="1"/>
          <p:nvPr/>
        </p:nvSpPr>
        <p:spPr>
          <a:xfrm>
            <a:off x="2706517" y="3622386"/>
            <a:ext cx="3740700" cy="2436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chemeClr val="dk1"/>
              </a:buClr>
              <a:buSzPts val="1500"/>
              <a:buFont typeface="Arial"/>
              <a:buNone/>
            </a:pPr>
            <a:r>
              <a:rPr b="0" i="0" lang="en-US" sz="1500" u="none" cap="none" strike="noStrike">
                <a:solidFill>
                  <a:srgbClr val="0C213E"/>
                </a:solidFill>
                <a:highlight>
                  <a:schemeClr val="lt1"/>
                </a:highlight>
                <a:latin typeface="Montserrat SemiBold"/>
                <a:ea typeface="Montserrat SemiBold"/>
                <a:cs typeface="Montserrat SemiBold"/>
                <a:sym typeface="Montserrat SemiBold"/>
              </a:rPr>
              <a:t>The Brunswick </a:t>
            </a:r>
            <a:endParaRPr b="0" i="0" sz="1500" u="none" cap="none" strike="noStrike">
              <a:solidFill>
                <a:srgbClr val="000000"/>
              </a:solidFill>
              <a:highlight>
                <a:schemeClr val="lt1"/>
              </a:highlight>
              <a:latin typeface="Montserrat SemiBold"/>
              <a:ea typeface="Montserrat SemiBold"/>
              <a:cs typeface="Montserrat SemiBold"/>
              <a:sym typeface="Montserrat SemiBold"/>
            </a:endParaRPr>
          </a:p>
        </p:txBody>
      </p:sp>
      <p:sp>
        <p:nvSpPr>
          <p:cNvPr id="167" name="Google Shape;167;g271b815f526_0_310"/>
          <p:cNvSpPr txBox="1"/>
          <p:nvPr/>
        </p:nvSpPr>
        <p:spPr>
          <a:xfrm>
            <a:off x="2718475" y="337307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chemeClr val="dk1"/>
              </a:buClr>
              <a:buSzPts val="700"/>
              <a:buFont typeface="Arial"/>
              <a:buNone/>
            </a:pPr>
            <a:r>
              <a:rPr b="1" i="0" lang="en-US" sz="700" u="none" cap="none" strike="noStrike">
                <a:solidFill>
                  <a:schemeClr val="lt1"/>
                </a:solidFill>
                <a:latin typeface="Arial"/>
                <a:ea typeface="Arial"/>
                <a:cs typeface="Arial"/>
                <a:sym typeface="Arial"/>
              </a:rPr>
              <a:t>RICHMOND, BC</a:t>
            </a:r>
            <a:endParaRPr b="1" i="0" sz="700" u="none" cap="none" strike="noStrike">
              <a:solidFill>
                <a:srgbClr val="FFFFFF"/>
              </a:solidFill>
              <a:latin typeface="Arial"/>
              <a:ea typeface="Arial"/>
              <a:cs typeface="Arial"/>
              <a:sym typeface="Arial"/>
            </a:endParaRPr>
          </a:p>
        </p:txBody>
      </p:sp>
      <p:pic>
        <p:nvPicPr>
          <p:cNvPr id="168" name="Google Shape;168;g271b815f526_0_310"/>
          <p:cNvPicPr preferRelativeResize="0"/>
          <p:nvPr>
            <p:ph idx="3" type="pic"/>
          </p:nvPr>
        </p:nvPicPr>
        <p:blipFill rotWithShape="1">
          <a:blip r:embed="rId7">
            <a:alphaModFix/>
          </a:blip>
          <a:srcRect b="0" l="23007" r="23007" t="0"/>
          <a:stretch/>
        </p:blipFill>
        <p:spPr>
          <a:xfrm>
            <a:off x="443150" y="3358350"/>
            <a:ext cx="2050800" cy="1732425"/>
          </a:xfrm>
          <a:prstGeom prst="rect">
            <a:avLst/>
          </a:prstGeom>
          <a:noFill/>
          <a:ln cap="flat" cmpd="sng" w="9525">
            <a:solidFill>
              <a:srgbClr val="FFFFFF"/>
            </a:solidFill>
            <a:prstDash val="solid"/>
            <a:round/>
            <a:headEnd len="sm" w="sm" type="none"/>
            <a:tailEnd len="sm" w="sm" type="none"/>
          </a:ln>
        </p:spPr>
      </p:pic>
      <p:pic>
        <p:nvPicPr>
          <p:cNvPr id="169" name="Google Shape;169;g271b815f526_0_310">
            <a:hlinkClick r:id="rId8"/>
          </p:cNvPr>
          <p:cNvPicPr preferRelativeResize="0"/>
          <p:nvPr/>
        </p:nvPicPr>
        <p:blipFill rotWithShape="1">
          <a:blip r:embed="rId6">
            <a:alphaModFix/>
          </a:blip>
          <a:srcRect b="0" l="0" r="0" t="0"/>
          <a:stretch/>
        </p:blipFill>
        <p:spPr>
          <a:xfrm>
            <a:off x="6145155" y="3353601"/>
            <a:ext cx="1042545" cy="200100"/>
          </a:xfrm>
          <a:prstGeom prst="rect">
            <a:avLst/>
          </a:prstGeom>
          <a:noFill/>
          <a:ln>
            <a:noFill/>
          </a:ln>
        </p:spPr>
      </p:pic>
      <p:graphicFrame>
        <p:nvGraphicFramePr>
          <p:cNvPr id="170" name="Google Shape;170;g271b815f526_0_310"/>
          <p:cNvGraphicFramePr/>
          <p:nvPr/>
        </p:nvGraphicFramePr>
        <p:xfrm>
          <a:off x="2772360" y="4753759"/>
          <a:ext cx="3000000" cy="3000000"/>
        </p:xfrm>
        <a:graphic>
          <a:graphicData uri="http://schemas.openxmlformats.org/drawingml/2006/table">
            <a:tbl>
              <a:tblPr bandRow="1" firstRow="1">
                <a:noFill/>
                <a:tableStyleId>{A3F023E6-4D1B-4763-8F7C-AD7BE75A847D}</a:tableStyleId>
              </a:tblPr>
              <a:tblGrid>
                <a:gridCol w="454400"/>
                <a:gridCol w="523600"/>
                <a:gridCol w="1422275"/>
              </a:tblGrid>
              <a:tr h="293750">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Unit 110</a:t>
                      </a:r>
                      <a:endParaRPr sz="700" u="none" cap="none" strike="noStrike">
                        <a:latin typeface="Arial"/>
                        <a:ea typeface="Arial"/>
                        <a:cs typeface="Arial"/>
                        <a:sym typeface="Arial"/>
                      </a:endParaRPr>
                    </a:p>
                  </a:txBody>
                  <a:tcPr marT="26675" marB="0" marR="0" marL="0">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highlight>
                            <a:schemeClr val="lt1"/>
                          </a:highlight>
                          <a:latin typeface="Arial"/>
                          <a:ea typeface="Arial"/>
                          <a:cs typeface="Arial"/>
                          <a:sym typeface="Arial"/>
                        </a:rPr>
                        <a:t>1,850 SF </a:t>
                      </a:r>
                      <a:endParaRPr sz="700" u="none" cap="none" strike="noStrike">
                        <a:highlight>
                          <a:schemeClr val="lt1"/>
                        </a:highlight>
                        <a:latin typeface="Arial"/>
                        <a:ea typeface="Arial"/>
                        <a:cs typeface="Arial"/>
                        <a:sym typeface="Arial"/>
                      </a:endParaRPr>
                    </a:p>
                  </a:txBody>
                  <a:tcPr marT="26675" marB="0" marR="0" marL="0">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lang="en-US" sz="700">
                          <a:solidFill>
                            <a:srgbClr val="444444"/>
                          </a:solidFill>
                          <a:highlight>
                            <a:schemeClr val="lt1"/>
                          </a:highlight>
                          <a:latin typeface="Arial"/>
                          <a:ea typeface="Arial"/>
                          <a:cs typeface="Arial"/>
                          <a:sym typeface="Arial"/>
                        </a:rPr>
                        <a:t>Under Contract</a:t>
                      </a:r>
                      <a:endParaRPr sz="700" u="none" cap="none" strike="noStrike">
                        <a:highlight>
                          <a:schemeClr val="lt1"/>
                        </a:highlight>
                        <a:latin typeface="Arial"/>
                        <a:ea typeface="Arial"/>
                        <a:cs typeface="Arial"/>
                        <a:sym typeface="Arial"/>
                      </a:endParaRPr>
                    </a:p>
                  </a:txBody>
                  <a:tcPr marT="26675" marB="0" marR="0" marL="0">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solidFill>
                      <a:schemeClr val="lt1"/>
                    </a:solidFill>
                  </a:tcPr>
                </a:tc>
              </a:tr>
            </a:tbl>
          </a:graphicData>
        </a:graphic>
      </p:graphicFrame>
      <p:sp>
        <p:nvSpPr>
          <p:cNvPr id="171" name="Google Shape;171;g271b815f526_0_310"/>
          <p:cNvSpPr txBox="1"/>
          <p:nvPr/>
        </p:nvSpPr>
        <p:spPr>
          <a:xfrm>
            <a:off x="2734240" y="3984938"/>
            <a:ext cx="2439600" cy="795300"/>
          </a:xfrm>
          <a:prstGeom prst="rect">
            <a:avLst/>
          </a:prstGeom>
          <a:solidFill>
            <a:schemeClr val="lt1"/>
          </a:solid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ADDRESS:</a:t>
            </a:r>
            <a:r>
              <a:rPr b="0" i="0" lang="en-US" sz="700" u="none" cap="none" strike="noStrike">
                <a:solidFill>
                  <a:srgbClr val="444444"/>
                </a:solidFill>
                <a:latin typeface="Arial"/>
                <a:ea typeface="Arial"/>
                <a:cs typeface="Arial"/>
                <a:sym typeface="Arial"/>
              </a:rPr>
              <a:t> 4111 BAYVIEW STREET</a:t>
            </a:r>
            <a:endParaRPr b="0" i="0" sz="700" u="none" cap="none" strike="noStrike">
              <a:solidFill>
                <a:srgbClr val="444444"/>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CONTACT: </a:t>
            </a:r>
            <a:r>
              <a:rPr b="0" i="0" lang="en-US" sz="700" u="none" cap="none" strike="noStrike">
                <a:solidFill>
                  <a:srgbClr val="444444"/>
                </a:solidFill>
                <a:latin typeface="Arial"/>
                <a:ea typeface="Arial"/>
                <a:cs typeface="Arial"/>
                <a:sym typeface="Arial"/>
              </a:rPr>
              <a:t>JOHN WASLEN &amp; BLAKE DAVIES</a:t>
            </a:r>
            <a:endParaRPr b="0" i="0" sz="700" u="none" cap="none" strike="noStrike">
              <a:solidFill>
                <a:srgbClr val="444444"/>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COMPANY: </a:t>
            </a:r>
            <a:r>
              <a:rPr b="0" i="0" lang="en-US" sz="700" u="none" cap="none" strike="noStrike">
                <a:solidFill>
                  <a:srgbClr val="444444"/>
                </a:solidFill>
                <a:latin typeface="Arial"/>
                <a:ea typeface="Arial"/>
                <a:cs typeface="Arial"/>
                <a:sym typeface="Arial"/>
              </a:rPr>
              <a:t>COLLIERS</a:t>
            </a:r>
            <a:endParaRPr b="0" i="0" sz="700" u="none" cap="none" strike="noStrike">
              <a:solidFill>
                <a:srgbClr val="000000"/>
              </a:solidFill>
              <a:latin typeface="Arial"/>
              <a:ea typeface="Arial"/>
              <a:cs typeface="Arial"/>
              <a:sym typeface="Arial"/>
            </a:endParaRPr>
          </a:p>
          <a:p>
            <a:pPr indent="0" lvl="0" marL="12700" marR="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PHONE:	</a:t>
            </a:r>
            <a:r>
              <a:rPr b="0" i="0" lang="en-US" sz="700" u="none" cap="none" strike="noStrike">
                <a:solidFill>
                  <a:srgbClr val="444444"/>
                </a:solidFill>
                <a:uFill>
                  <a:noFill/>
                </a:uFill>
                <a:latin typeface="Arial"/>
                <a:ea typeface="Arial"/>
                <a:cs typeface="Arial"/>
                <a:sym typeface="Arial"/>
                <a:hlinkClick r:id="rId9">
                  <a:extLst>
                    <a:ext uri="{A12FA001-AC4F-418D-AE19-62706E023703}">
                      <ahyp:hlinkClr val="tx"/>
                    </a:ext>
                  </a:extLst>
                </a:hlinkClick>
              </a:rPr>
              <a:t>604.</a:t>
            </a:r>
            <a:r>
              <a:rPr b="0" i="0" lang="en-US" sz="700" u="none" cap="none" strike="noStrike">
                <a:solidFill>
                  <a:srgbClr val="444444"/>
                </a:solidFill>
                <a:latin typeface="Arial"/>
                <a:ea typeface="Arial"/>
                <a:cs typeface="Arial"/>
                <a:sym typeface="Arial"/>
              </a:rPr>
              <a:t>662.2634</a:t>
            </a:r>
            <a:endParaRPr b="0" i="0" sz="700" u="none" cap="none" strike="noStrike">
              <a:solidFill>
                <a:srgbClr val="444444"/>
              </a:solidFill>
              <a:latin typeface="Arial"/>
              <a:ea typeface="Arial"/>
              <a:cs typeface="Arial"/>
              <a:sym typeface="Arial"/>
            </a:endParaRPr>
          </a:p>
          <a:p>
            <a:pPr indent="0" lvl="0" marL="12700" marR="0" rtl="0" algn="l">
              <a:lnSpc>
                <a:spcPct val="100000"/>
              </a:lnSpc>
              <a:spcBef>
                <a:spcPts val="500"/>
              </a:spcBef>
              <a:spcAft>
                <a:spcPts val="500"/>
              </a:spcAft>
              <a:buClr>
                <a:srgbClr val="000000"/>
              </a:buClr>
              <a:buSzPts val="700"/>
              <a:buFont typeface="Arial"/>
              <a:buNone/>
            </a:pPr>
            <a:r>
              <a:rPr b="1" i="0" lang="en-US" sz="700" u="none" cap="none" strike="noStrike">
                <a:solidFill>
                  <a:srgbClr val="444444"/>
                </a:solidFill>
                <a:latin typeface="Arial"/>
                <a:ea typeface="Arial"/>
                <a:cs typeface="Arial"/>
                <a:sym typeface="Arial"/>
              </a:rPr>
              <a:t>AVAILABILITY</a:t>
            </a:r>
            <a:r>
              <a:rPr b="0" i="0" lang="en-US" sz="700" u="none" cap="none" strike="noStrike">
                <a:solidFill>
                  <a:srgbClr val="444444"/>
                </a:solidFill>
                <a:latin typeface="Arial"/>
                <a:ea typeface="Arial"/>
                <a:cs typeface="Arial"/>
                <a:sym typeface="Arial"/>
              </a:rPr>
              <a:t>:</a:t>
            </a:r>
            <a:endParaRPr b="0" i="0" sz="700" u="none" cap="none" strike="noStrike">
              <a:solidFill>
                <a:srgbClr val="444444"/>
              </a:solidFill>
              <a:latin typeface="Arial"/>
              <a:ea typeface="Arial"/>
              <a:cs typeface="Arial"/>
              <a:sym typeface="Arial"/>
            </a:endParaRPr>
          </a:p>
        </p:txBody>
      </p:sp>
      <p:sp>
        <p:nvSpPr>
          <p:cNvPr id="172" name="Google Shape;172;g271b815f526_0_310"/>
          <p:cNvSpPr txBox="1"/>
          <p:nvPr/>
        </p:nvSpPr>
        <p:spPr>
          <a:xfrm>
            <a:off x="5087400" y="3752913"/>
            <a:ext cx="2197200" cy="1180200"/>
          </a:xfrm>
          <a:prstGeom prst="rect">
            <a:avLst/>
          </a:prstGeom>
          <a:solidFill>
            <a:schemeClr val="lt1"/>
          </a:solidFill>
          <a:ln>
            <a:noFill/>
          </a:ln>
        </p:spPr>
        <p:txBody>
          <a:bodyPr anchorCtr="0" anchor="t" bIns="0" lIns="0" spcFirstLastPara="1" rIns="0" wrap="square" tIns="58400">
            <a:spAutoFit/>
          </a:bodyPr>
          <a:lstStyle/>
          <a:p>
            <a:pPr indent="0" lvl="0" marL="12700" marR="0" rtl="0" algn="l">
              <a:lnSpc>
                <a:spcPct val="100000"/>
              </a:lnSpc>
              <a:spcBef>
                <a:spcPts val="0"/>
              </a:spcBef>
              <a:spcAft>
                <a:spcPts val="0"/>
              </a:spcAft>
              <a:buClr>
                <a:srgbClr val="000000"/>
              </a:buClr>
              <a:buSzPts val="700"/>
              <a:buFont typeface="Arial"/>
              <a:buNone/>
            </a:pPr>
            <a:r>
              <a:rPr b="1" i="0" lang="en-US" sz="700" u="none" cap="none" strike="noStrike">
                <a:solidFill>
                  <a:srgbClr val="58595B"/>
                </a:solidFill>
                <a:latin typeface="Arial"/>
                <a:ea typeface="Arial"/>
                <a:cs typeface="Arial"/>
                <a:sym typeface="Arial"/>
              </a:rPr>
              <a:t>BUILDING FEATURES:</a:t>
            </a:r>
            <a:endParaRPr b="0" i="0" sz="700" u="none" cap="none" strike="noStrike">
              <a:solidFill>
                <a:schemeClr val="dk1"/>
              </a:solidFill>
              <a:latin typeface="Arial"/>
              <a:ea typeface="Arial"/>
              <a:cs typeface="Arial"/>
              <a:sym typeface="Arial"/>
            </a:endParaRPr>
          </a:p>
          <a:p>
            <a:pPr indent="-273050" lvl="0" marL="457200" marR="0" rtl="0" algn="l">
              <a:lnSpc>
                <a:spcPct val="115000"/>
              </a:lnSpc>
              <a:spcBef>
                <a:spcPts val="300"/>
              </a:spcBef>
              <a:spcAft>
                <a:spcPts val="0"/>
              </a:spcAft>
              <a:buClr>
                <a:srgbClr val="555555"/>
              </a:buClr>
              <a:buSzPts val="700"/>
              <a:buFont typeface="Arial"/>
              <a:buChar char="●"/>
            </a:pPr>
            <a:r>
              <a:rPr b="0" i="0" lang="en-US" sz="700" u="none" cap="none" strike="noStrike">
                <a:solidFill>
                  <a:srgbClr val="555555"/>
                </a:solidFill>
                <a:highlight>
                  <a:schemeClr val="lt1"/>
                </a:highlight>
                <a:latin typeface="Arial"/>
                <a:ea typeface="Arial"/>
                <a:cs typeface="Arial"/>
                <a:sym typeface="Arial"/>
              </a:rPr>
              <a:t>Strong neighbouring tenants include Starbucks, Good Co., Bosley’s and Lee’s Donuts.</a:t>
            </a:r>
            <a:endParaRPr b="0" i="0" sz="700" u="none" cap="none" strike="noStrike">
              <a:solidFill>
                <a:srgbClr val="555555"/>
              </a:solidFill>
              <a:highlight>
                <a:schemeClr val="lt1"/>
              </a:highlight>
              <a:latin typeface="Arial"/>
              <a:ea typeface="Arial"/>
              <a:cs typeface="Arial"/>
              <a:sym typeface="Arial"/>
            </a:endParaRPr>
          </a:p>
          <a:p>
            <a:pPr indent="-273050" lvl="0" marL="457200" marR="0" rtl="0" algn="l">
              <a:lnSpc>
                <a:spcPct val="115000"/>
              </a:lnSpc>
              <a:spcBef>
                <a:spcPts val="0"/>
              </a:spcBef>
              <a:spcAft>
                <a:spcPts val="0"/>
              </a:spcAft>
              <a:buClr>
                <a:srgbClr val="555555"/>
              </a:buClr>
              <a:buSzPts val="700"/>
              <a:buFont typeface="Arial"/>
              <a:buChar char="●"/>
            </a:pPr>
            <a:r>
              <a:rPr b="0" i="0" lang="en-US" sz="700" u="none" cap="none" strike="noStrike">
                <a:solidFill>
                  <a:srgbClr val="555555"/>
                </a:solidFill>
                <a:highlight>
                  <a:schemeClr val="lt1"/>
                </a:highlight>
                <a:latin typeface="Arial"/>
                <a:ea typeface="Arial"/>
                <a:cs typeface="Arial"/>
                <a:sym typeface="Arial"/>
              </a:rPr>
              <a:t>High exposure location with great proximity to the Boardwalk</a:t>
            </a:r>
            <a:endParaRPr b="0" i="0" sz="700" u="none" cap="none" strike="noStrike">
              <a:solidFill>
                <a:srgbClr val="555555"/>
              </a:solidFill>
              <a:highlight>
                <a:schemeClr val="lt1"/>
              </a:highlight>
              <a:latin typeface="Arial"/>
              <a:ea typeface="Arial"/>
              <a:cs typeface="Arial"/>
              <a:sym typeface="Arial"/>
            </a:endParaRPr>
          </a:p>
          <a:p>
            <a:pPr indent="-273050" lvl="0" marL="457200" marR="0" rtl="0" algn="l">
              <a:lnSpc>
                <a:spcPct val="115000"/>
              </a:lnSpc>
              <a:spcBef>
                <a:spcPts val="0"/>
              </a:spcBef>
              <a:spcAft>
                <a:spcPts val="0"/>
              </a:spcAft>
              <a:buClr>
                <a:srgbClr val="555555"/>
              </a:buClr>
              <a:buSzPts val="700"/>
              <a:buFont typeface="Arial"/>
              <a:buChar char="●"/>
            </a:pPr>
            <a:r>
              <a:rPr b="0" i="0" lang="en-US" sz="700" u="none" cap="none" strike="noStrike">
                <a:solidFill>
                  <a:srgbClr val="555555"/>
                </a:solidFill>
                <a:highlight>
                  <a:schemeClr val="lt1"/>
                </a:highlight>
                <a:latin typeface="Arial"/>
                <a:ea typeface="Arial"/>
                <a:cs typeface="Arial"/>
                <a:sym typeface="Arial"/>
              </a:rPr>
              <a:t>Close proximity to Fisherman’s Wharf and other key tourist attractions</a:t>
            </a:r>
            <a:endParaRPr b="0" i="0" sz="700" u="none" cap="none" strike="noStrike">
              <a:solidFill>
                <a:srgbClr val="555555"/>
              </a:solidFill>
              <a:highlight>
                <a:schemeClr val="lt1"/>
              </a:highlight>
              <a:latin typeface="Arial"/>
              <a:ea typeface="Arial"/>
              <a:cs typeface="Arial"/>
              <a:sym typeface="Arial"/>
            </a:endParaRPr>
          </a:p>
          <a:p>
            <a:pPr indent="-273050" lvl="0" marL="457200" marR="0" rtl="0" algn="l">
              <a:lnSpc>
                <a:spcPct val="115000"/>
              </a:lnSpc>
              <a:spcBef>
                <a:spcPts val="0"/>
              </a:spcBef>
              <a:spcAft>
                <a:spcPts val="0"/>
              </a:spcAft>
              <a:buClr>
                <a:srgbClr val="555555"/>
              </a:buClr>
              <a:buSzPts val="700"/>
              <a:buFont typeface="Arial"/>
              <a:buChar char="●"/>
            </a:pPr>
            <a:r>
              <a:rPr b="0" i="0" lang="en-US" sz="700" u="none" cap="none" strike="noStrike">
                <a:solidFill>
                  <a:srgbClr val="555555"/>
                </a:solidFill>
                <a:highlight>
                  <a:schemeClr val="lt1"/>
                </a:highlight>
                <a:latin typeface="Arial"/>
                <a:ea typeface="Arial"/>
                <a:cs typeface="Arial"/>
                <a:sym typeface="Arial"/>
              </a:rPr>
              <a:t>Parking available for staff and customers</a:t>
            </a:r>
            <a:endParaRPr b="0" i="0" sz="700" u="none" cap="none" strike="noStrike">
              <a:solidFill>
                <a:srgbClr val="444444"/>
              </a:solidFill>
              <a:latin typeface="Arial"/>
              <a:ea typeface="Arial"/>
              <a:cs typeface="Arial"/>
              <a:sym typeface="Arial"/>
            </a:endParaRPr>
          </a:p>
        </p:txBody>
      </p:sp>
      <p:sp>
        <p:nvSpPr>
          <p:cNvPr id="173" name="Google Shape;173;g271b815f526_0_310"/>
          <p:cNvSpPr txBox="1"/>
          <p:nvPr/>
        </p:nvSpPr>
        <p:spPr>
          <a:xfrm>
            <a:off x="2639160" y="5862378"/>
            <a:ext cx="2622600" cy="4131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chemeClr val="dk1"/>
              </a:buClr>
              <a:buSzPts val="1300"/>
              <a:buFont typeface="Arial"/>
              <a:buNone/>
            </a:pPr>
            <a:r>
              <a:rPr b="0" i="0" lang="en-US" sz="1300" u="none" cap="none" strike="noStrike">
                <a:solidFill>
                  <a:srgbClr val="0C213E"/>
                </a:solidFill>
                <a:latin typeface="Montserrat SemiBold"/>
                <a:ea typeface="Montserrat SemiBold"/>
                <a:cs typeface="Montserrat SemiBold"/>
                <a:sym typeface="Montserrat SemiBold"/>
              </a:rPr>
              <a:t>The Garrison</a:t>
            </a:r>
            <a:endParaRPr b="0" i="0" sz="1300" u="none" cap="none" strike="noStrike">
              <a:solidFill>
                <a:schemeClr val="dk1"/>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300"/>
              <a:buFont typeface="Arial"/>
              <a:buNone/>
            </a:pPr>
            <a:r>
              <a:rPr b="0" i="0" lang="en-US" sz="1300" u="none" cap="none" strike="noStrike">
                <a:solidFill>
                  <a:srgbClr val="0C213E"/>
                </a:solidFill>
                <a:latin typeface="Montserrat SemiBold"/>
                <a:ea typeface="Montserrat SemiBold"/>
                <a:cs typeface="Montserrat SemiBold"/>
                <a:sym typeface="Montserrat SemiBold"/>
              </a:rPr>
              <a:t>177 Fort York Blvd</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174" name="Google Shape;174;g271b815f526_0_310"/>
          <p:cNvSpPr txBox="1"/>
          <p:nvPr/>
        </p:nvSpPr>
        <p:spPr>
          <a:xfrm>
            <a:off x="2631835" y="5595684"/>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TORONTO</a:t>
            </a:r>
            <a:endParaRPr b="1" i="0" sz="700" u="none" cap="none" strike="noStrike">
              <a:solidFill>
                <a:srgbClr val="FFFFFF"/>
              </a:solidFill>
              <a:latin typeface="Arial"/>
              <a:ea typeface="Arial"/>
              <a:cs typeface="Arial"/>
              <a:sym typeface="Arial"/>
            </a:endParaRPr>
          </a:p>
        </p:txBody>
      </p:sp>
      <p:pic>
        <p:nvPicPr>
          <p:cNvPr id="175" name="Google Shape;175;g271b815f526_0_310"/>
          <p:cNvPicPr preferRelativeResize="0"/>
          <p:nvPr/>
        </p:nvPicPr>
        <p:blipFill rotWithShape="1">
          <a:blip r:embed="rId10">
            <a:alphaModFix/>
          </a:blip>
          <a:srcRect b="0" l="11908" r="11900" t="0"/>
          <a:stretch/>
        </p:blipFill>
        <p:spPr>
          <a:xfrm>
            <a:off x="454478" y="5595684"/>
            <a:ext cx="2048960" cy="1736317"/>
          </a:xfrm>
          <a:prstGeom prst="rect">
            <a:avLst/>
          </a:prstGeom>
          <a:noFill/>
          <a:ln cap="flat" cmpd="sng" w="9525">
            <a:solidFill>
              <a:srgbClr val="FFFFFF"/>
            </a:solidFill>
            <a:prstDash val="solid"/>
            <a:round/>
            <a:headEnd len="sm" w="sm" type="none"/>
            <a:tailEnd len="sm" w="sm" type="none"/>
          </a:ln>
        </p:spPr>
      </p:pic>
      <p:pic>
        <p:nvPicPr>
          <p:cNvPr id="176" name="Google Shape;176;g271b815f526_0_310">
            <a:hlinkClick r:id="rId11"/>
          </p:cNvPr>
          <p:cNvPicPr preferRelativeResize="0"/>
          <p:nvPr/>
        </p:nvPicPr>
        <p:blipFill rotWithShape="1">
          <a:blip r:embed="rId6">
            <a:alphaModFix/>
          </a:blip>
          <a:srcRect b="0" l="0" r="0" t="0"/>
          <a:stretch/>
        </p:blipFill>
        <p:spPr>
          <a:xfrm>
            <a:off x="6144863" y="5592329"/>
            <a:ext cx="1042545" cy="200100"/>
          </a:xfrm>
          <a:prstGeom prst="rect">
            <a:avLst/>
          </a:prstGeom>
          <a:noFill/>
          <a:ln>
            <a:noFill/>
          </a:ln>
        </p:spPr>
      </p:pic>
      <p:sp>
        <p:nvSpPr>
          <p:cNvPr id="177" name="Google Shape;177;g271b815f526_0_310"/>
          <p:cNvSpPr txBox="1"/>
          <p:nvPr/>
        </p:nvSpPr>
        <p:spPr>
          <a:xfrm>
            <a:off x="2662654" y="6342747"/>
            <a:ext cx="2439600" cy="795300"/>
          </a:xfrm>
          <a:prstGeom prst="rect">
            <a:avLst/>
          </a:prstGeom>
          <a:solidFill>
            <a:schemeClr val="lt1"/>
          </a:solid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None/>
            </a:pPr>
            <a:r>
              <a:rPr b="1" i="0" lang="en-US" sz="700" u="none" cap="none" strike="noStrike">
                <a:solidFill>
                  <a:srgbClr val="444444"/>
                </a:solidFill>
                <a:latin typeface="Arial"/>
                <a:ea typeface="Arial"/>
                <a:cs typeface="Arial"/>
                <a:sym typeface="Arial"/>
              </a:rPr>
              <a:t>ADDRESS:</a:t>
            </a:r>
            <a:r>
              <a:rPr b="0" i="0" lang="en-US" sz="700" u="none" cap="none" strike="noStrike">
                <a:solidFill>
                  <a:srgbClr val="444444"/>
                </a:solidFill>
                <a:latin typeface="Arial"/>
                <a:ea typeface="Arial"/>
                <a:cs typeface="Arial"/>
                <a:sym typeface="Arial"/>
              </a:rPr>
              <a:t> 169 FORT YORK BLVD</a:t>
            </a:r>
            <a:endParaRPr b="0" i="0" sz="700" u="none" cap="none" strike="noStrike">
              <a:solidFill>
                <a:srgbClr val="444444"/>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CONTACT: </a:t>
            </a:r>
            <a:r>
              <a:rPr lang="en-US" sz="700">
                <a:solidFill>
                  <a:srgbClr val="444444"/>
                </a:solidFill>
              </a:rPr>
              <a:t>BROCK MEDDICK</a:t>
            </a:r>
            <a:endParaRPr b="0" i="0" sz="700" u="none" cap="none" strike="noStrike">
              <a:solidFill>
                <a:srgbClr val="444444"/>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COMPANY: </a:t>
            </a:r>
            <a:r>
              <a:rPr lang="en-US" sz="700">
                <a:solidFill>
                  <a:srgbClr val="444444"/>
                </a:solidFill>
              </a:rPr>
              <a:t>HORIZON BROKERS</a:t>
            </a:r>
            <a:endParaRPr b="0" i="0" sz="700" u="none" cap="none" strike="noStrike">
              <a:solidFill>
                <a:srgbClr val="000000"/>
              </a:solidFill>
              <a:latin typeface="Arial"/>
              <a:ea typeface="Arial"/>
              <a:cs typeface="Arial"/>
              <a:sym typeface="Arial"/>
            </a:endParaRPr>
          </a:p>
          <a:p>
            <a:pPr indent="0" lvl="0" marL="12700" marR="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PHONE:	</a:t>
            </a:r>
            <a:r>
              <a:rPr lang="en-US" sz="700" u="none">
                <a:solidFill>
                  <a:srgbClr val="444444"/>
                </a:solidFill>
              </a:rPr>
              <a:t>6</a:t>
            </a:r>
            <a:r>
              <a:rPr lang="en-US" sz="700">
                <a:solidFill>
                  <a:srgbClr val="444444"/>
                </a:solidFill>
              </a:rPr>
              <a:t>47 382 3305</a:t>
            </a:r>
            <a:endParaRPr b="0" i="0" sz="700" u="none" cap="none" strike="noStrike">
              <a:solidFill>
                <a:srgbClr val="444444"/>
              </a:solidFill>
              <a:latin typeface="Arial"/>
              <a:ea typeface="Arial"/>
              <a:cs typeface="Arial"/>
              <a:sym typeface="Arial"/>
            </a:endParaRPr>
          </a:p>
          <a:p>
            <a:pPr indent="0" lvl="0" marL="12700" marR="0" rtl="0" algn="l">
              <a:lnSpc>
                <a:spcPct val="100000"/>
              </a:lnSpc>
              <a:spcBef>
                <a:spcPts val="500"/>
              </a:spcBef>
              <a:spcAft>
                <a:spcPts val="500"/>
              </a:spcAft>
              <a:buClr>
                <a:srgbClr val="000000"/>
              </a:buClr>
              <a:buSzPts val="700"/>
              <a:buFont typeface="Arial"/>
              <a:buNone/>
            </a:pPr>
            <a:r>
              <a:rPr b="1" i="0" lang="en-US" sz="700" u="none" cap="none" strike="noStrike">
                <a:solidFill>
                  <a:srgbClr val="444444"/>
                </a:solidFill>
                <a:latin typeface="Arial"/>
                <a:ea typeface="Arial"/>
                <a:cs typeface="Arial"/>
                <a:sym typeface="Arial"/>
              </a:rPr>
              <a:t>AVAILABILITY</a:t>
            </a:r>
            <a:r>
              <a:rPr b="0" i="0" lang="en-US" sz="700" u="none" cap="none" strike="noStrike">
                <a:solidFill>
                  <a:srgbClr val="444444"/>
                </a:solidFill>
                <a:latin typeface="Arial"/>
                <a:ea typeface="Arial"/>
                <a:cs typeface="Arial"/>
                <a:sym typeface="Arial"/>
              </a:rPr>
              <a:t>:</a:t>
            </a:r>
            <a:endParaRPr b="0" i="0" sz="700" u="none" cap="none" strike="noStrike">
              <a:solidFill>
                <a:srgbClr val="444444"/>
              </a:solidFill>
              <a:latin typeface="Arial"/>
              <a:ea typeface="Arial"/>
              <a:cs typeface="Arial"/>
              <a:sym typeface="Arial"/>
            </a:endParaRPr>
          </a:p>
        </p:txBody>
      </p:sp>
      <p:sp>
        <p:nvSpPr>
          <p:cNvPr id="178" name="Google Shape;178;g271b815f526_0_310"/>
          <p:cNvSpPr txBox="1"/>
          <p:nvPr/>
        </p:nvSpPr>
        <p:spPr>
          <a:xfrm>
            <a:off x="2734240" y="3984938"/>
            <a:ext cx="2439600" cy="795300"/>
          </a:xfrm>
          <a:prstGeom prst="rect">
            <a:avLst/>
          </a:prstGeom>
          <a:solidFill>
            <a:schemeClr val="lt1"/>
          </a:solid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ADDRESS:</a:t>
            </a:r>
            <a:r>
              <a:rPr b="0" i="0" lang="en-US" sz="700" u="none" cap="none" strike="noStrike">
                <a:solidFill>
                  <a:srgbClr val="444444"/>
                </a:solidFill>
                <a:latin typeface="Arial"/>
                <a:ea typeface="Arial"/>
                <a:cs typeface="Arial"/>
                <a:sym typeface="Arial"/>
              </a:rPr>
              <a:t> 4111 BAYVIEW STREET</a:t>
            </a:r>
            <a:endParaRPr b="0" i="0" sz="700" u="none" cap="none" strike="noStrike">
              <a:solidFill>
                <a:srgbClr val="444444"/>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CONTACT: </a:t>
            </a:r>
            <a:r>
              <a:rPr b="0" i="0" lang="en-US" sz="700" u="none" cap="none" strike="noStrike">
                <a:solidFill>
                  <a:srgbClr val="444444"/>
                </a:solidFill>
                <a:latin typeface="Arial"/>
                <a:ea typeface="Arial"/>
                <a:cs typeface="Arial"/>
                <a:sym typeface="Arial"/>
              </a:rPr>
              <a:t>JOHN WASLEN &amp; BLAKE DAVIES</a:t>
            </a:r>
            <a:endParaRPr b="0" i="0" sz="700" u="none" cap="none" strike="noStrike">
              <a:solidFill>
                <a:srgbClr val="444444"/>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COMPANY: </a:t>
            </a:r>
            <a:r>
              <a:rPr b="0" i="0" lang="en-US" sz="700" u="none" cap="none" strike="noStrike">
                <a:solidFill>
                  <a:srgbClr val="444444"/>
                </a:solidFill>
                <a:latin typeface="Arial"/>
                <a:ea typeface="Arial"/>
                <a:cs typeface="Arial"/>
                <a:sym typeface="Arial"/>
              </a:rPr>
              <a:t>COLLIERS</a:t>
            </a:r>
            <a:endParaRPr b="0" i="0" sz="700" u="none" cap="none" strike="noStrike">
              <a:solidFill>
                <a:srgbClr val="000000"/>
              </a:solidFill>
              <a:latin typeface="Arial"/>
              <a:ea typeface="Arial"/>
              <a:cs typeface="Arial"/>
              <a:sym typeface="Arial"/>
            </a:endParaRPr>
          </a:p>
          <a:p>
            <a:pPr indent="0" lvl="0" marL="12700" marR="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PHONE:	</a:t>
            </a:r>
            <a:r>
              <a:rPr b="0" i="0" lang="en-US" sz="700" u="none" cap="none" strike="noStrike">
                <a:solidFill>
                  <a:srgbClr val="444444"/>
                </a:solidFill>
                <a:uFill>
                  <a:noFill/>
                </a:uFill>
                <a:latin typeface="Arial"/>
                <a:ea typeface="Arial"/>
                <a:cs typeface="Arial"/>
                <a:sym typeface="Arial"/>
                <a:hlinkClick r:id="rId12">
                  <a:extLst>
                    <a:ext uri="{A12FA001-AC4F-418D-AE19-62706E023703}">
                      <ahyp:hlinkClr val="tx"/>
                    </a:ext>
                  </a:extLst>
                </a:hlinkClick>
              </a:rPr>
              <a:t>604.</a:t>
            </a:r>
            <a:r>
              <a:rPr b="0" i="0" lang="en-US" sz="700" u="none" cap="none" strike="noStrike">
                <a:solidFill>
                  <a:srgbClr val="444444"/>
                </a:solidFill>
                <a:latin typeface="Arial"/>
                <a:ea typeface="Arial"/>
                <a:cs typeface="Arial"/>
                <a:sym typeface="Arial"/>
              </a:rPr>
              <a:t>662.2634</a:t>
            </a:r>
            <a:endParaRPr b="0" i="0" sz="700" u="none" cap="none" strike="noStrike">
              <a:solidFill>
                <a:srgbClr val="444444"/>
              </a:solidFill>
              <a:latin typeface="Arial"/>
              <a:ea typeface="Arial"/>
              <a:cs typeface="Arial"/>
              <a:sym typeface="Arial"/>
            </a:endParaRPr>
          </a:p>
          <a:p>
            <a:pPr indent="0" lvl="0" marL="12700" marR="0" rtl="0" algn="l">
              <a:lnSpc>
                <a:spcPct val="100000"/>
              </a:lnSpc>
              <a:spcBef>
                <a:spcPts val="500"/>
              </a:spcBef>
              <a:spcAft>
                <a:spcPts val="500"/>
              </a:spcAft>
              <a:buClr>
                <a:srgbClr val="000000"/>
              </a:buClr>
              <a:buSzPts val="700"/>
              <a:buFont typeface="Arial"/>
              <a:buNone/>
            </a:pPr>
            <a:r>
              <a:rPr b="1" i="0" lang="en-US" sz="700" u="none" cap="none" strike="noStrike">
                <a:solidFill>
                  <a:srgbClr val="444444"/>
                </a:solidFill>
                <a:latin typeface="Arial"/>
                <a:ea typeface="Arial"/>
                <a:cs typeface="Arial"/>
                <a:sym typeface="Arial"/>
              </a:rPr>
              <a:t>AVAILABILITY</a:t>
            </a:r>
            <a:r>
              <a:rPr b="0" i="0" lang="en-US" sz="700" u="none" cap="none" strike="noStrike">
                <a:solidFill>
                  <a:srgbClr val="444444"/>
                </a:solidFill>
                <a:latin typeface="Arial"/>
                <a:ea typeface="Arial"/>
                <a:cs typeface="Arial"/>
                <a:sym typeface="Arial"/>
              </a:rPr>
              <a:t>:</a:t>
            </a:r>
            <a:endParaRPr b="0" i="0" sz="700" u="none" cap="none" strike="noStrike">
              <a:solidFill>
                <a:srgbClr val="444444"/>
              </a:solidFill>
              <a:latin typeface="Arial"/>
              <a:ea typeface="Arial"/>
              <a:cs typeface="Arial"/>
              <a:sym typeface="Arial"/>
            </a:endParaRPr>
          </a:p>
        </p:txBody>
      </p:sp>
      <p:sp>
        <p:nvSpPr>
          <p:cNvPr id="179" name="Google Shape;179;g271b815f526_0_310"/>
          <p:cNvSpPr txBox="1"/>
          <p:nvPr/>
        </p:nvSpPr>
        <p:spPr>
          <a:xfrm>
            <a:off x="5095096" y="6071029"/>
            <a:ext cx="2197200" cy="1180200"/>
          </a:xfrm>
          <a:prstGeom prst="rect">
            <a:avLst/>
          </a:prstGeom>
          <a:solidFill>
            <a:schemeClr val="lt1"/>
          </a:solidFill>
          <a:ln>
            <a:noFill/>
          </a:ln>
        </p:spPr>
        <p:txBody>
          <a:bodyPr anchorCtr="0" anchor="t" bIns="0" lIns="0" spcFirstLastPara="1" rIns="0" wrap="square" tIns="58400">
            <a:spAutoFit/>
          </a:bodyPr>
          <a:lstStyle/>
          <a:p>
            <a:pPr indent="0" lvl="0" marL="12700" marR="0" rtl="0" algn="l">
              <a:lnSpc>
                <a:spcPct val="100000"/>
              </a:lnSpc>
              <a:spcBef>
                <a:spcPts val="0"/>
              </a:spcBef>
              <a:spcAft>
                <a:spcPts val="0"/>
              </a:spcAft>
              <a:buClr>
                <a:srgbClr val="000000"/>
              </a:buClr>
              <a:buSzPts val="700"/>
              <a:buFont typeface="Arial"/>
              <a:buNone/>
            </a:pPr>
            <a:r>
              <a:rPr b="1" i="0" lang="en-US" sz="700" u="none" cap="none" strike="noStrike">
                <a:solidFill>
                  <a:srgbClr val="58595B"/>
                </a:solidFill>
                <a:latin typeface="Arial"/>
                <a:ea typeface="Arial"/>
                <a:cs typeface="Arial"/>
                <a:sym typeface="Arial"/>
              </a:rPr>
              <a:t>BUILDING FEATURES:</a:t>
            </a:r>
            <a:endParaRPr b="0" i="0" sz="700" u="none" cap="none" strike="noStrike">
              <a:solidFill>
                <a:schemeClr val="dk1"/>
              </a:solidFill>
              <a:latin typeface="Arial"/>
              <a:ea typeface="Arial"/>
              <a:cs typeface="Arial"/>
              <a:sym typeface="Arial"/>
            </a:endParaRPr>
          </a:p>
          <a:p>
            <a:pPr indent="-273050" lvl="0" marL="457200" marR="0" rtl="0" algn="l">
              <a:lnSpc>
                <a:spcPct val="115000"/>
              </a:lnSpc>
              <a:spcBef>
                <a:spcPts val="300"/>
              </a:spcBef>
              <a:spcAft>
                <a:spcPts val="0"/>
              </a:spcAft>
              <a:buClr>
                <a:srgbClr val="555555"/>
              </a:buClr>
              <a:buSzPts val="700"/>
              <a:buFont typeface="Arial"/>
              <a:buChar char="●"/>
            </a:pPr>
            <a:r>
              <a:rPr b="0" i="0" lang="en-US" sz="700" u="none" cap="none" strike="noStrike">
                <a:solidFill>
                  <a:srgbClr val="555555"/>
                </a:solidFill>
                <a:highlight>
                  <a:schemeClr val="lt1"/>
                </a:highlight>
                <a:latin typeface="Arial"/>
                <a:ea typeface="Arial"/>
                <a:cs typeface="Arial"/>
                <a:sym typeface="Arial"/>
              </a:rPr>
              <a:t>Strong neighbouring tenants include Starbucks, Good Co., Bosley’s and Lee’s Donuts.</a:t>
            </a:r>
            <a:endParaRPr b="0" i="0" sz="700" u="none" cap="none" strike="noStrike">
              <a:solidFill>
                <a:srgbClr val="555555"/>
              </a:solidFill>
              <a:highlight>
                <a:schemeClr val="lt1"/>
              </a:highlight>
              <a:latin typeface="Arial"/>
              <a:ea typeface="Arial"/>
              <a:cs typeface="Arial"/>
              <a:sym typeface="Arial"/>
            </a:endParaRPr>
          </a:p>
          <a:p>
            <a:pPr indent="-273050" lvl="0" marL="457200" marR="0" rtl="0" algn="l">
              <a:lnSpc>
                <a:spcPct val="115000"/>
              </a:lnSpc>
              <a:spcBef>
                <a:spcPts val="0"/>
              </a:spcBef>
              <a:spcAft>
                <a:spcPts val="0"/>
              </a:spcAft>
              <a:buClr>
                <a:srgbClr val="555555"/>
              </a:buClr>
              <a:buSzPts val="700"/>
              <a:buFont typeface="Arial"/>
              <a:buChar char="●"/>
            </a:pPr>
            <a:r>
              <a:rPr b="0" i="0" lang="en-US" sz="700" u="none" cap="none" strike="noStrike">
                <a:solidFill>
                  <a:srgbClr val="555555"/>
                </a:solidFill>
                <a:highlight>
                  <a:schemeClr val="lt1"/>
                </a:highlight>
                <a:latin typeface="Arial"/>
                <a:ea typeface="Arial"/>
                <a:cs typeface="Arial"/>
                <a:sym typeface="Arial"/>
              </a:rPr>
              <a:t>High exposure location with great proximity to the Boardwalk</a:t>
            </a:r>
            <a:endParaRPr b="0" i="0" sz="700" u="none" cap="none" strike="noStrike">
              <a:solidFill>
                <a:srgbClr val="555555"/>
              </a:solidFill>
              <a:highlight>
                <a:schemeClr val="lt1"/>
              </a:highlight>
              <a:latin typeface="Arial"/>
              <a:ea typeface="Arial"/>
              <a:cs typeface="Arial"/>
              <a:sym typeface="Arial"/>
            </a:endParaRPr>
          </a:p>
          <a:p>
            <a:pPr indent="-273050" lvl="0" marL="457200" marR="0" rtl="0" algn="l">
              <a:lnSpc>
                <a:spcPct val="115000"/>
              </a:lnSpc>
              <a:spcBef>
                <a:spcPts val="0"/>
              </a:spcBef>
              <a:spcAft>
                <a:spcPts val="0"/>
              </a:spcAft>
              <a:buClr>
                <a:srgbClr val="555555"/>
              </a:buClr>
              <a:buSzPts val="700"/>
              <a:buFont typeface="Arial"/>
              <a:buChar char="●"/>
            </a:pPr>
            <a:r>
              <a:rPr b="0" i="0" lang="en-US" sz="700" u="none" cap="none" strike="noStrike">
                <a:solidFill>
                  <a:srgbClr val="555555"/>
                </a:solidFill>
                <a:highlight>
                  <a:schemeClr val="lt1"/>
                </a:highlight>
                <a:latin typeface="Arial"/>
                <a:ea typeface="Arial"/>
                <a:cs typeface="Arial"/>
                <a:sym typeface="Arial"/>
              </a:rPr>
              <a:t>Close proximity to Fisherman’s Wharf and other key tourist attractions</a:t>
            </a:r>
            <a:endParaRPr b="0" i="0" sz="700" u="none" cap="none" strike="noStrike">
              <a:solidFill>
                <a:srgbClr val="555555"/>
              </a:solidFill>
              <a:highlight>
                <a:schemeClr val="lt1"/>
              </a:highlight>
              <a:latin typeface="Arial"/>
              <a:ea typeface="Arial"/>
              <a:cs typeface="Arial"/>
              <a:sym typeface="Arial"/>
            </a:endParaRPr>
          </a:p>
          <a:p>
            <a:pPr indent="-273050" lvl="0" marL="457200" marR="0" rtl="0" algn="l">
              <a:lnSpc>
                <a:spcPct val="115000"/>
              </a:lnSpc>
              <a:spcBef>
                <a:spcPts val="0"/>
              </a:spcBef>
              <a:spcAft>
                <a:spcPts val="0"/>
              </a:spcAft>
              <a:buClr>
                <a:srgbClr val="555555"/>
              </a:buClr>
              <a:buSzPts val="700"/>
              <a:buFont typeface="Arial"/>
              <a:buChar char="●"/>
            </a:pPr>
            <a:r>
              <a:rPr b="0" i="0" lang="en-US" sz="700" u="none" cap="none" strike="noStrike">
                <a:solidFill>
                  <a:srgbClr val="555555"/>
                </a:solidFill>
                <a:highlight>
                  <a:schemeClr val="lt1"/>
                </a:highlight>
                <a:latin typeface="Arial"/>
                <a:ea typeface="Arial"/>
                <a:cs typeface="Arial"/>
                <a:sym typeface="Arial"/>
              </a:rPr>
              <a:t>Parking available for staff and customers</a:t>
            </a:r>
            <a:endParaRPr b="0" i="0" sz="700" u="none" cap="none" strike="noStrike">
              <a:solidFill>
                <a:srgbClr val="444444"/>
              </a:solidFill>
              <a:latin typeface="Arial"/>
              <a:ea typeface="Arial"/>
              <a:cs typeface="Arial"/>
              <a:sym typeface="Arial"/>
            </a:endParaRPr>
          </a:p>
        </p:txBody>
      </p:sp>
      <p:pic>
        <p:nvPicPr>
          <p:cNvPr id="180" name="Google Shape;180;g271b815f526_0_310"/>
          <p:cNvPicPr preferRelativeResize="0"/>
          <p:nvPr>
            <p:ph idx="4" type="pic"/>
          </p:nvPr>
        </p:nvPicPr>
        <p:blipFill rotWithShape="1">
          <a:blip r:embed="rId13">
            <a:alphaModFix/>
          </a:blip>
          <a:srcRect b="0" l="8657" r="13769" t="0"/>
          <a:stretch/>
        </p:blipFill>
        <p:spPr>
          <a:xfrm>
            <a:off x="443150" y="7665878"/>
            <a:ext cx="2122875" cy="1824022"/>
          </a:xfrm>
          <a:prstGeom prst="rect">
            <a:avLst/>
          </a:prstGeom>
          <a:noFill/>
          <a:ln cap="flat" cmpd="sng" w="9525">
            <a:solidFill>
              <a:schemeClr val="lt1"/>
            </a:solidFill>
            <a:prstDash val="solid"/>
            <a:round/>
            <a:headEnd len="sm" w="sm" type="none"/>
            <a:tailEnd len="sm" w="sm" type="none"/>
          </a:ln>
        </p:spPr>
      </p:pic>
      <p:sp>
        <p:nvSpPr>
          <p:cNvPr id="181" name="Google Shape;181;g271b815f526_0_310"/>
          <p:cNvSpPr txBox="1"/>
          <p:nvPr/>
        </p:nvSpPr>
        <p:spPr>
          <a:xfrm>
            <a:off x="2585623" y="8106723"/>
            <a:ext cx="1800000" cy="397500"/>
          </a:xfrm>
          <a:prstGeom prst="rect">
            <a:avLst/>
          </a:prstGeom>
          <a:solidFill>
            <a:schemeClr val="lt1"/>
          </a:solid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Fremont Village</a:t>
            </a:r>
            <a:endParaRPr b="0" i="0" sz="1200" u="none" cap="none" strike="noStrike">
              <a:solidFill>
                <a:srgbClr val="0C213E"/>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300"/>
              <a:buFont typeface="Arial"/>
              <a:buNone/>
            </a:pPr>
            <a:r>
              <a:t/>
            </a:r>
            <a:endParaRPr b="0" i="0" sz="1300" u="none" cap="none" strike="noStrike">
              <a:solidFill>
                <a:srgbClr val="0C213E"/>
              </a:solidFill>
              <a:latin typeface="Montserrat SemiBold"/>
              <a:ea typeface="Montserrat SemiBold"/>
              <a:cs typeface="Montserrat SemiBold"/>
              <a:sym typeface="Montserrat SemiBold"/>
            </a:endParaRPr>
          </a:p>
        </p:txBody>
      </p:sp>
      <p:sp>
        <p:nvSpPr>
          <p:cNvPr id="182" name="Google Shape;182;g271b815f526_0_310"/>
          <p:cNvSpPr txBox="1"/>
          <p:nvPr/>
        </p:nvSpPr>
        <p:spPr>
          <a:xfrm>
            <a:off x="2652675" y="7784488"/>
            <a:ext cx="12306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chemeClr val="lt1"/>
                </a:solidFill>
                <a:latin typeface="Arial"/>
                <a:ea typeface="Arial"/>
                <a:cs typeface="Arial"/>
                <a:sym typeface="Arial"/>
              </a:rPr>
              <a:t>PORT COQUITLAM, BC</a:t>
            </a:r>
            <a:endParaRPr b="1" i="0" sz="700" u="none" cap="none" strike="noStrike">
              <a:solidFill>
                <a:schemeClr val="lt1"/>
              </a:solidFill>
              <a:latin typeface="Arial"/>
              <a:ea typeface="Arial"/>
              <a:cs typeface="Arial"/>
              <a:sym typeface="Arial"/>
            </a:endParaRPr>
          </a:p>
        </p:txBody>
      </p:sp>
      <p:pic>
        <p:nvPicPr>
          <p:cNvPr id="183" name="Google Shape;183;g271b815f526_0_310">
            <a:hlinkClick r:id="rId14"/>
          </p:cNvPr>
          <p:cNvPicPr preferRelativeResize="0"/>
          <p:nvPr/>
        </p:nvPicPr>
        <p:blipFill rotWithShape="1">
          <a:blip r:embed="rId6">
            <a:alphaModFix/>
          </a:blip>
          <a:srcRect b="0" l="0" r="0" t="0"/>
          <a:stretch/>
        </p:blipFill>
        <p:spPr>
          <a:xfrm>
            <a:off x="6329155" y="7906613"/>
            <a:ext cx="1042545" cy="200100"/>
          </a:xfrm>
          <a:prstGeom prst="rect">
            <a:avLst/>
          </a:prstGeom>
          <a:noFill/>
          <a:ln>
            <a:noFill/>
          </a:ln>
        </p:spPr>
      </p:pic>
      <p:cxnSp>
        <p:nvCxnSpPr>
          <p:cNvPr id="184" name="Google Shape;184;g271b815f526_0_310"/>
          <p:cNvCxnSpPr/>
          <p:nvPr/>
        </p:nvCxnSpPr>
        <p:spPr>
          <a:xfrm>
            <a:off x="353875" y="7618350"/>
            <a:ext cx="6832800" cy="0"/>
          </a:xfrm>
          <a:prstGeom prst="straightConnector1">
            <a:avLst/>
          </a:prstGeom>
          <a:noFill/>
          <a:ln cap="flat" cmpd="sng" w="9525">
            <a:solidFill>
              <a:schemeClr val="dk2"/>
            </a:solidFill>
            <a:prstDash val="solid"/>
            <a:round/>
            <a:headEnd len="sm" w="sm" type="none"/>
            <a:tailEnd len="sm" w="sm" type="none"/>
          </a:ln>
        </p:spPr>
      </p:cxnSp>
      <p:sp>
        <p:nvSpPr>
          <p:cNvPr id="185" name="Google Shape;185;g271b815f526_0_310"/>
          <p:cNvSpPr txBox="1"/>
          <p:nvPr/>
        </p:nvSpPr>
        <p:spPr>
          <a:xfrm>
            <a:off x="2666404" y="8496585"/>
            <a:ext cx="2439600" cy="795300"/>
          </a:xfrm>
          <a:prstGeom prst="rect">
            <a:avLst/>
          </a:prstGeom>
          <a:solidFill>
            <a:schemeClr val="lt1"/>
          </a:solid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None/>
            </a:pPr>
            <a:r>
              <a:rPr b="1" i="0" lang="en-US" sz="700" u="none" cap="none" strike="noStrike">
                <a:solidFill>
                  <a:srgbClr val="444444"/>
                </a:solidFill>
                <a:latin typeface="Arial"/>
                <a:ea typeface="Arial"/>
                <a:cs typeface="Arial"/>
                <a:sym typeface="Arial"/>
              </a:rPr>
              <a:t>ADDRESS:</a:t>
            </a:r>
            <a:r>
              <a:rPr b="0" i="0" lang="en-US" sz="700" u="none" cap="none" strike="noStrike">
                <a:solidFill>
                  <a:srgbClr val="444444"/>
                </a:solidFill>
                <a:latin typeface="Arial"/>
                <a:ea typeface="Arial"/>
                <a:cs typeface="Arial"/>
                <a:sym typeface="Arial"/>
              </a:rPr>
              <a:t> </a:t>
            </a:r>
            <a:r>
              <a:rPr lang="en-US" sz="700">
                <a:solidFill>
                  <a:srgbClr val="444444"/>
                </a:solidFill>
              </a:rPr>
              <a:t>2115 HAWKINS STREET</a:t>
            </a:r>
            <a:endParaRPr b="0" i="0" sz="700" u="none" cap="none" strike="noStrike">
              <a:solidFill>
                <a:srgbClr val="444444"/>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CONTACT: </a:t>
            </a:r>
            <a:r>
              <a:rPr lang="en-US" sz="700">
                <a:solidFill>
                  <a:srgbClr val="444444"/>
                </a:solidFill>
              </a:rPr>
              <a:t>MAUREEN MOUNZER</a:t>
            </a:r>
            <a:endParaRPr b="0" i="0" sz="700" u="none" cap="none" strike="noStrike">
              <a:solidFill>
                <a:srgbClr val="444444"/>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COMPANY: </a:t>
            </a:r>
            <a:r>
              <a:rPr lang="en-US" sz="700">
                <a:solidFill>
                  <a:srgbClr val="444444"/>
                </a:solidFill>
              </a:rPr>
              <a:t>CBRE</a:t>
            </a:r>
            <a:endParaRPr b="0" i="0" sz="700" u="none" cap="none" strike="noStrike">
              <a:solidFill>
                <a:srgbClr val="000000"/>
              </a:solidFill>
              <a:latin typeface="Arial"/>
              <a:ea typeface="Arial"/>
              <a:cs typeface="Arial"/>
              <a:sym typeface="Arial"/>
            </a:endParaRPr>
          </a:p>
          <a:p>
            <a:pPr indent="0" lvl="0" marL="12700" marR="0"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PHONE:	</a:t>
            </a:r>
            <a:r>
              <a:rPr lang="en-US" sz="700" u="none">
                <a:solidFill>
                  <a:srgbClr val="444444"/>
                </a:solidFill>
              </a:rPr>
              <a:t>6</a:t>
            </a:r>
            <a:r>
              <a:rPr lang="en-US" sz="700">
                <a:solidFill>
                  <a:srgbClr val="444444"/>
                </a:solidFill>
              </a:rPr>
              <a:t>04 727 4606</a:t>
            </a:r>
            <a:endParaRPr b="0" i="0" sz="700" u="none" cap="none" strike="noStrike">
              <a:solidFill>
                <a:srgbClr val="444444"/>
              </a:solidFill>
              <a:latin typeface="Arial"/>
              <a:ea typeface="Arial"/>
              <a:cs typeface="Arial"/>
              <a:sym typeface="Arial"/>
            </a:endParaRPr>
          </a:p>
          <a:p>
            <a:pPr indent="0" lvl="0" marL="12700" marR="0" rtl="0" algn="l">
              <a:lnSpc>
                <a:spcPct val="100000"/>
              </a:lnSpc>
              <a:spcBef>
                <a:spcPts val="500"/>
              </a:spcBef>
              <a:spcAft>
                <a:spcPts val="500"/>
              </a:spcAft>
              <a:buClr>
                <a:srgbClr val="000000"/>
              </a:buClr>
              <a:buSzPts val="700"/>
              <a:buFont typeface="Arial"/>
              <a:buNone/>
            </a:pPr>
            <a:r>
              <a:rPr b="1" i="0" lang="en-US" sz="700" u="none" cap="none" strike="noStrike">
                <a:solidFill>
                  <a:srgbClr val="444444"/>
                </a:solidFill>
                <a:latin typeface="Arial"/>
                <a:ea typeface="Arial"/>
                <a:cs typeface="Arial"/>
                <a:sym typeface="Arial"/>
              </a:rPr>
              <a:t>AVAILABILITY</a:t>
            </a:r>
            <a:r>
              <a:rPr b="0" i="0" lang="en-US" sz="700" u="none" cap="none" strike="noStrike">
                <a:solidFill>
                  <a:srgbClr val="444444"/>
                </a:solidFill>
                <a:latin typeface="Arial"/>
                <a:ea typeface="Arial"/>
                <a:cs typeface="Arial"/>
                <a:sym typeface="Arial"/>
              </a:rPr>
              <a:t>:</a:t>
            </a:r>
            <a:endParaRPr b="0" i="0" sz="700" u="none" cap="none" strike="noStrike">
              <a:solidFill>
                <a:srgbClr val="444444"/>
              </a:solidFill>
              <a:latin typeface="Arial"/>
              <a:ea typeface="Arial"/>
              <a:cs typeface="Arial"/>
              <a:sym typeface="Arial"/>
            </a:endParaRPr>
          </a:p>
        </p:txBody>
      </p:sp>
      <p:graphicFrame>
        <p:nvGraphicFramePr>
          <p:cNvPr id="186" name="Google Shape;186;g271b815f526_0_310"/>
          <p:cNvGraphicFramePr/>
          <p:nvPr/>
        </p:nvGraphicFramePr>
        <p:xfrm>
          <a:off x="2666401" y="9305751"/>
          <a:ext cx="3000000" cy="3000000"/>
        </p:xfrm>
        <a:graphic>
          <a:graphicData uri="http://schemas.openxmlformats.org/drawingml/2006/table">
            <a:tbl>
              <a:tblPr bandRow="1" firstRow="1">
                <a:noFill/>
                <a:tableStyleId>{A3F023E6-4D1B-4763-8F7C-AD7BE75A847D}</a:tableStyleId>
              </a:tblPr>
              <a:tblGrid>
                <a:gridCol w="681525"/>
                <a:gridCol w="785350"/>
                <a:gridCol w="2133250"/>
              </a:tblGrid>
              <a:tr h="293750">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lang="en-US" sz="700">
                          <a:solidFill>
                            <a:srgbClr val="444444"/>
                          </a:solidFill>
                          <a:latin typeface="Arial"/>
                          <a:ea typeface="Arial"/>
                          <a:cs typeface="Arial"/>
                          <a:sym typeface="Arial"/>
                        </a:rPr>
                        <a:t>2115 Hawkins St</a:t>
                      </a:r>
                      <a:endParaRPr/>
                    </a:p>
                  </a:txBody>
                  <a:tcPr marT="26675" marB="0" marR="0" marL="0">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lang="en-US" sz="700">
                          <a:solidFill>
                            <a:srgbClr val="444444"/>
                          </a:solidFill>
                          <a:latin typeface="Arial"/>
                          <a:ea typeface="Arial"/>
                          <a:cs typeface="Arial"/>
                          <a:sym typeface="Arial"/>
                        </a:rPr>
                        <a:t>4,798</a:t>
                      </a:r>
                      <a:r>
                        <a:rPr lang="en-US" sz="700" u="none" cap="none" strike="noStrike">
                          <a:solidFill>
                            <a:srgbClr val="444444"/>
                          </a:solidFill>
                          <a:latin typeface="Arial"/>
                          <a:ea typeface="Arial"/>
                          <a:cs typeface="Arial"/>
                          <a:sym typeface="Arial"/>
                        </a:rPr>
                        <a:t> SF</a:t>
                      </a:r>
                      <a:endParaRPr sz="700" u="none" cap="none" strike="noStrike">
                        <a:latin typeface="Arial"/>
                        <a:ea typeface="Arial"/>
                        <a:cs typeface="Arial"/>
                        <a:sym typeface="Arial"/>
                      </a:endParaRPr>
                    </a:p>
                  </a:txBody>
                  <a:tcPr marT="26675" marB="0" marR="0" marL="0">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u="none" cap="none" strike="noStrike">
                        <a:solidFill>
                          <a:srgbClr val="44444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highlight>
                            <a:schemeClr val="lt1"/>
                          </a:highlight>
                          <a:latin typeface="Arial"/>
                          <a:ea typeface="Arial"/>
                          <a:cs typeface="Arial"/>
                          <a:sym typeface="Arial"/>
                        </a:rPr>
                        <a:t>Available </a:t>
                      </a:r>
                      <a:r>
                        <a:rPr lang="en-US" sz="700">
                          <a:solidFill>
                            <a:srgbClr val="444444"/>
                          </a:solidFill>
                          <a:highlight>
                            <a:schemeClr val="lt1"/>
                          </a:highlight>
                          <a:latin typeface="Arial"/>
                          <a:ea typeface="Arial"/>
                          <a:cs typeface="Arial"/>
                          <a:sym typeface="Arial"/>
                        </a:rPr>
                        <a:t>Immediately</a:t>
                      </a:r>
                      <a:endParaRPr>
                        <a:highlight>
                          <a:schemeClr val="lt1"/>
                        </a:highlight>
                      </a:endParaRPr>
                    </a:p>
                  </a:txBody>
                  <a:tcPr marT="26675" marB="0" marR="0" marL="0">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solidFill>
                      <a:schemeClr val="lt1"/>
                    </a:solidFill>
                  </a:tcPr>
                </a:tc>
              </a:tr>
            </a:tbl>
          </a:graphicData>
        </a:graphic>
      </p:graphicFrame>
      <p:sp>
        <p:nvSpPr>
          <p:cNvPr id="187" name="Google Shape;187;g271b815f526_0_310"/>
          <p:cNvSpPr txBox="1"/>
          <p:nvPr/>
        </p:nvSpPr>
        <p:spPr>
          <a:xfrm>
            <a:off x="5172621" y="8216104"/>
            <a:ext cx="2197200" cy="1141800"/>
          </a:xfrm>
          <a:prstGeom prst="rect">
            <a:avLst/>
          </a:prstGeom>
          <a:solidFill>
            <a:schemeClr val="lt1"/>
          </a:solidFill>
          <a:ln>
            <a:noFill/>
          </a:ln>
        </p:spPr>
        <p:txBody>
          <a:bodyPr anchorCtr="0" anchor="t" bIns="0" lIns="0" spcFirstLastPara="1" rIns="0" wrap="square" tIns="58400">
            <a:spAutoFit/>
          </a:bodyPr>
          <a:lstStyle/>
          <a:p>
            <a:pPr indent="0" lvl="0" marL="12700" marR="0" rtl="0" algn="l">
              <a:lnSpc>
                <a:spcPct val="100000"/>
              </a:lnSpc>
              <a:spcBef>
                <a:spcPts val="0"/>
              </a:spcBef>
              <a:spcAft>
                <a:spcPts val="0"/>
              </a:spcAft>
              <a:buClr>
                <a:srgbClr val="000000"/>
              </a:buClr>
              <a:buSzPts val="700"/>
              <a:buFont typeface="Arial"/>
              <a:buNone/>
            </a:pPr>
            <a:r>
              <a:rPr b="1" i="0" lang="en-US" sz="700" u="none" cap="none" strike="noStrike">
                <a:solidFill>
                  <a:srgbClr val="58595B"/>
                </a:solidFill>
                <a:latin typeface="Arial"/>
                <a:ea typeface="Arial"/>
                <a:cs typeface="Arial"/>
                <a:sym typeface="Arial"/>
              </a:rPr>
              <a:t>BUILDING FEATURES:</a:t>
            </a:r>
            <a:endParaRPr b="0" i="0" sz="700" u="none" cap="none" strike="noStrike">
              <a:solidFill>
                <a:schemeClr val="dk1"/>
              </a:solidFill>
              <a:latin typeface="Arial"/>
              <a:ea typeface="Arial"/>
              <a:cs typeface="Arial"/>
              <a:sym typeface="Arial"/>
            </a:endParaRPr>
          </a:p>
          <a:p>
            <a:pPr indent="-273050" lvl="0" marL="457200" marR="0" rtl="0" algn="l">
              <a:lnSpc>
                <a:spcPct val="115000"/>
              </a:lnSpc>
              <a:spcBef>
                <a:spcPts val="0"/>
              </a:spcBef>
              <a:spcAft>
                <a:spcPts val="0"/>
              </a:spcAft>
              <a:buClr>
                <a:srgbClr val="555555"/>
              </a:buClr>
              <a:buSzPts val="700"/>
              <a:buFont typeface="Arial"/>
              <a:buChar char="●"/>
            </a:pPr>
            <a:r>
              <a:rPr lang="en-US" sz="700">
                <a:solidFill>
                  <a:srgbClr val="555555"/>
                </a:solidFill>
                <a:highlight>
                  <a:schemeClr val="lt1"/>
                </a:highlight>
              </a:rPr>
              <a:t>Drive Thru Pad</a:t>
            </a:r>
            <a:endParaRPr sz="700">
              <a:solidFill>
                <a:srgbClr val="555555"/>
              </a:solidFill>
              <a:highlight>
                <a:schemeClr val="lt1"/>
              </a:highlight>
            </a:endParaRPr>
          </a:p>
          <a:p>
            <a:pPr indent="-273050" lvl="0" marL="457200" marR="0" rtl="0" algn="l">
              <a:lnSpc>
                <a:spcPct val="115000"/>
              </a:lnSpc>
              <a:spcBef>
                <a:spcPts val="0"/>
              </a:spcBef>
              <a:spcAft>
                <a:spcPts val="0"/>
              </a:spcAft>
              <a:buClr>
                <a:srgbClr val="555555"/>
              </a:buClr>
              <a:buSzPts val="700"/>
              <a:buChar char="●"/>
            </a:pPr>
            <a:r>
              <a:rPr lang="en-US" sz="700">
                <a:solidFill>
                  <a:srgbClr val="555555"/>
                </a:solidFill>
                <a:highlight>
                  <a:schemeClr val="lt1"/>
                </a:highlight>
              </a:rPr>
              <a:t>High Exposure</a:t>
            </a:r>
            <a:br>
              <a:rPr lang="en-US" sz="700">
                <a:solidFill>
                  <a:srgbClr val="555555"/>
                </a:solidFill>
                <a:highlight>
                  <a:schemeClr val="lt1"/>
                </a:highlight>
              </a:rPr>
            </a:br>
            <a:r>
              <a:rPr lang="en-US" sz="700">
                <a:solidFill>
                  <a:srgbClr val="555555"/>
                </a:solidFill>
                <a:highlight>
                  <a:schemeClr val="lt1"/>
                </a:highlight>
              </a:rPr>
              <a:t>High-traffic location with all-directional access</a:t>
            </a:r>
            <a:endParaRPr sz="700">
              <a:solidFill>
                <a:srgbClr val="555555"/>
              </a:solidFill>
              <a:highlight>
                <a:schemeClr val="lt1"/>
              </a:highlight>
            </a:endParaRPr>
          </a:p>
          <a:p>
            <a:pPr indent="-273050" lvl="0" marL="457200" marR="0" rtl="0" algn="l">
              <a:lnSpc>
                <a:spcPct val="115000"/>
              </a:lnSpc>
              <a:spcBef>
                <a:spcPts val="0"/>
              </a:spcBef>
              <a:spcAft>
                <a:spcPts val="0"/>
              </a:spcAft>
              <a:buClr>
                <a:srgbClr val="555555"/>
              </a:buClr>
              <a:buSzPts val="700"/>
              <a:buChar char="●"/>
            </a:pPr>
            <a:r>
              <a:rPr lang="en-US" sz="700">
                <a:solidFill>
                  <a:srgbClr val="555555"/>
                </a:solidFill>
                <a:highlight>
                  <a:schemeClr val="lt1"/>
                </a:highlight>
              </a:rPr>
              <a:t>Turnkey spaces available</a:t>
            </a:r>
            <a:endParaRPr sz="700">
              <a:solidFill>
                <a:srgbClr val="555555"/>
              </a:solidFill>
              <a:highlight>
                <a:schemeClr val="lt1"/>
              </a:highlight>
            </a:endParaRPr>
          </a:p>
          <a:p>
            <a:pPr indent="-273050" lvl="0" marL="457200" marR="0" rtl="0" algn="l">
              <a:lnSpc>
                <a:spcPct val="115000"/>
              </a:lnSpc>
              <a:spcBef>
                <a:spcPts val="0"/>
              </a:spcBef>
              <a:spcAft>
                <a:spcPts val="0"/>
              </a:spcAft>
              <a:buClr>
                <a:srgbClr val="555555"/>
              </a:buClr>
              <a:buSzPts val="700"/>
              <a:buChar char="●"/>
            </a:pPr>
            <a:r>
              <a:rPr lang="en-US" sz="700">
                <a:solidFill>
                  <a:srgbClr val="555555"/>
                </a:solidFill>
                <a:highlight>
                  <a:schemeClr val="lt1"/>
                </a:highlight>
              </a:rPr>
              <a:t>Centralized outdoor plaza surrounded by The Residences rental homes</a:t>
            </a:r>
            <a:endParaRPr sz="700">
              <a:solidFill>
                <a:srgbClr val="555555"/>
              </a:solidFill>
              <a:highlight>
                <a:schemeClr val="lt1"/>
              </a:highlight>
            </a:endParaRPr>
          </a:p>
          <a:p>
            <a:pPr indent="0" lvl="0" marL="0" marR="0" rtl="0" algn="l">
              <a:lnSpc>
                <a:spcPct val="115000"/>
              </a:lnSpc>
              <a:spcBef>
                <a:spcPts val="0"/>
              </a:spcBef>
              <a:spcAft>
                <a:spcPts val="0"/>
              </a:spcAft>
              <a:buNone/>
            </a:pPr>
            <a:r>
              <a:t/>
            </a:r>
            <a:endParaRPr sz="700">
              <a:solidFill>
                <a:srgbClr val="555555"/>
              </a:solidFill>
              <a:highlight>
                <a:schemeClr val="lt1"/>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3d3822024c9_0_3"/>
          <p:cNvSpPr txBox="1"/>
          <p:nvPr/>
        </p:nvSpPr>
        <p:spPr>
          <a:xfrm>
            <a:off x="399026" y="129138"/>
            <a:ext cx="6285300" cy="400200"/>
          </a:xfrm>
          <a:prstGeom prst="rect">
            <a:avLst/>
          </a:prstGeom>
          <a:noFill/>
          <a:ln>
            <a:noFill/>
          </a:ln>
        </p:spPr>
        <p:txBody>
          <a:bodyPr anchorCtr="0" anchor="t" bIns="0" lIns="0" spcFirstLastPara="1" rIns="0" wrap="square" tIns="0">
            <a:spAutoFit/>
          </a:bodyPr>
          <a:lstStyle/>
          <a:p>
            <a:pPr indent="0" lvl="0" marL="12700" marR="0" rtl="0" algn="l">
              <a:lnSpc>
                <a:spcPct val="111694"/>
              </a:lnSpc>
              <a:spcBef>
                <a:spcPts val="0"/>
              </a:spcBef>
              <a:spcAft>
                <a:spcPts val="0"/>
              </a:spcAft>
              <a:buClr>
                <a:srgbClr val="000000"/>
              </a:buClr>
              <a:buSzPts val="2600"/>
              <a:buFont typeface="Arial"/>
              <a:buNone/>
            </a:pPr>
            <a:r>
              <a:rPr b="1" i="0" lang="en-US" sz="2600" u="none" cap="none" strike="noStrike">
                <a:solidFill>
                  <a:schemeClr val="lt1"/>
                </a:solidFill>
                <a:latin typeface="Montserrat"/>
                <a:ea typeface="Montserrat"/>
                <a:cs typeface="Montserrat"/>
                <a:sym typeface="Montserrat"/>
              </a:rPr>
              <a:t>NOW LEASING</a:t>
            </a:r>
            <a:endParaRPr b="0" i="0" sz="2600" u="none" cap="none" strike="noStrike">
              <a:solidFill>
                <a:schemeClr val="lt1"/>
              </a:solidFill>
              <a:latin typeface="Montserrat"/>
              <a:ea typeface="Montserrat"/>
              <a:cs typeface="Montserrat"/>
              <a:sym typeface="Montserrat"/>
            </a:endParaRPr>
          </a:p>
        </p:txBody>
      </p:sp>
      <p:sp>
        <p:nvSpPr>
          <p:cNvPr id="193" name="Google Shape;193;g3d3822024c9_0_3"/>
          <p:cNvSpPr/>
          <p:nvPr/>
        </p:nvSpPr>
        <p:spPr>
          <a:xfrm>
            <a:off x="0" y="-1"/>
            <a:ext cx="7772400" cy="658485"/>
          </a:xfrm>
          <a:custGeom>
            <a:rect b="b" l="l" r="r" t="t"/>
            <a:pathLst>
              <a:path extrusionOk="0" h="1677670" w="7772400">
                <a:moveTo>
                  <a:pt x="7772400" y="0"/>
                </a:moveTo>
                <a:lnTo>
                  <a:pt x="0" y="0"/>
                </a:lnTo>
                <a:lnTo>
                  <a:pt x="0" y="1677670"/>
                </a:lnTo>
                <a:lnTo>
                  <a:pt x="7772400" y="1677670"/>
                </a:lnTo>
                <a:lnTo>
                  <a:pt x="7772400" y="0"/>
                </a:lnTo>
                <a:close/>
              </a:path>
            </a:pathLst>
          </a:custGeom>
          <a:solidFill>
            <a:srgbClr val="00AEEF"/>
          </a:solidFill>
          <a:ln>
            <a:noFill/>
          </a:ln>
        </p:spPr>
        <p:txBody>
          <a:bodyPr anchorCtr="0" anchor="ctr" bIns="0" lIns="0" spcFirstLastPara="1" rIns="0" wrap="square" tIns="0">
            <a:noAutofit/>
          </a:bodyPr>
          <a:lstStyle/>
          <a:p>
            <a:pPr indent="0" lvl="0" marL="12700" rtl="0" algn="l">
              <a:lnSpc>
                <a:spcPct val="111694"/>
              </a:lnSpc>
              <a:spcBef>
                <a:spcPts val="0"/>
              </a:spcBef>
              <a:spcAft>
                <a:spcPts val="0"/>
              </a:spcAft>
              <a:buClr>
                <a:schemeClr val="dk1"/>
              </a:buClr>
              <a:buSzPts val="2600"/>
              <a:buFont typeface="Arial"/>
              <a:buNone/>
            </a:pPr>
            <a:r>
              <a:rPr b="1" lang="en-US" sz="2600">
                <a:solidFill>
                  <a:schemeClr val="lt1"/>
                </a:solidFill>
                <a:latin typeface="Montserrat"/>
                <a:ea typeface="Montserrat"/>
                <a:cs typeface="Montserrat"/>
                <a:sym typeface="Montserrat"/>
              </a:rPr>
              <a:t>    </a:t>
            </a:r>
            <a:r>
              <a:rPr b="1" lang="en-US" sz="2600">
                <a:solidFill>
                  <a:schemeClr val="lt1"/>
                </a:solidFill>
                <a:latin typeface="Montserrat"/>
                <a:ea typeface="Montserrat"/>
                <a:cs typeface="Montserrat"/>
                <a:sym typeface="Montserrat"/>
              </a:rPr>
              <a:t>NOW LEASING </a:t>
            </a:r>
            <a:endParaRPr/>
          </a:p>
        </p:txBody>
      </p:sp>
      <p:pic>
        <p:nvPicPr>
          <p:cNvPr descr="A building with many windows&#10;&#10;AI-generated content may be incorrect." id="194" name="Google Shape;194;g3d3822024c9_0_3"/>
          <p:cNvPicPr preferRelativeResize="0"/>
          <p:nvPr/>
        </p:nvPicPr>
        <p:blipFill rotWithShape="1">
          <a:blip r:embed="rId3">
            <a:alphaModFix/>
          </a:blip>
          <a:srcRect b="0" l="0" r="0" t="0"/>
          <a:stretch/>
        </p:blipFill>
        <p:spPr>
          <a:xfrm>
            <a:off x="470100" y="1066350"/>
            <a:ext cx="2130452" cy="1457969"/>
          </a:xfrm>
          <a:prstGeom prst="rect">
            <a:avLst/>
          </a:prstGeom>
          <a:noFill/>
          <a:ln cap="flat" cmpd="sng" w="9525">
            <a:solidFill>
              <a:schemeClr val="lt1"/>
            </a:solidFill>
            <a:prstDash val="solid"/>
            <a:round/>
            <a:headEnd len="sm" w="sm" type="none"/>
            <a:tailEnd len="sm" w="sm" type="none"/>
          </a:ln>
        </p:spPr>
      </p:pic>
      <p:sp>
        <p:nvSpPr>
          <p:cNvPr id="195" name="Google Shape;195;g3d3822024c9_0_3"/>
          <p:cNvSpPr txBox="1"/>
          <p:nvPr/>
        </p:nvSpPr>
        <p:spPr>
          <a:xfrm>
            <a:off x="2810907" y="1027510"/>
            <a:ext cx="9417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chemeClr val="lt1"/>
                </a:solidFill>
                <a:latin typeface="Arial"/>
                <a:ea typeface="Arial"/>
                <a:cs typeface="Arial"/>
                <a:sym typeface="Arial"/>
              </a:rPr>
              <a:t>KAMLOOPS, BC</a:t>
            </a:r>
            <a:endParaRPr b="1" i="0" sz="700" u="none" cap="none" strike="noStrike">
              <a:solidFill>
                <a:schemeClr val="lt1"/>
              </a:solidFill>
              <a:latin typeface="Arial"/>
              <a:ea typeface="Arial"/>
              <a:cs typeface="Arial"/>
              <a:sym typeface="Arial"/>
            </a:endParaRPr>
          </a:p>
        </p:txBody>
      </p:sp>
      <p:sp>
        <p:nvSpPr>
          <p:cNvPr id="196" name="Google Shape;196;g3d3822024c9_0_3"/>
          <p:cNvSpPr txBox="1"/>
          <p:nvPr/>
        </p:nvSpPr>
        <p:spPr>
          <a:xfrm>
            <a:off x="2773032" y="1299585"/>
            <a:ext cx="1902300" cy="243600"/>
          </a:xfrm>
          <a:prstGeom prst="rect">
            <a:avLst/>
          </a:prstGeom>
          <a:noFill/>
          <a:ln>
            <a:noFill/>
          </a:ln>
        </p:spPr>
        <p:txBody>
          <a:bodyPr anchorCtr="0" anchor="t" bIns="0" lIns="0" spcFirstLastPara="1" rIns="0" wrap="square" tIns="12700">
            <a:spAutoFit/>
          </a:bodyPr>
          <a:lstStyle/>
          <a:p>
            <a:pPr indent="0" lvl="0" marL="12700" marR="0" rtl="0" algn="l">
              <a:lnSpc>
                <a:spcPct val="115625"/>
              </a:lnSpc>
              <a:spcBef>
                <a:spcPts val="0"/>
              </a:spcBef>
              <a:spcAft>
                <a:spcPts val="0"/>
              </a:spcAft>
              <a:buClr>
                <a:srgbClr val="000000"/>
              </a:buClr>
              <a:buSzPts val="1500"/>
              <a:buFont typeface="Arial"/>
              <a:buNone/>
            </a:pPr>
            <a:r>
              <a:rPr i="0" lang="en-US" sz="1500" u="none" cap="none" strike="noStrike">
                <a:solidFill>
                  <a:srgbClr val="0C213E"/>
                </a:solidFill>
                <a:highlight>
                  <a:schemeClr val="lt1"/>
                </a:highlight>
                <a:latin typeface="Montserrat SemiBold"/>
                <a:ea typeface="Montserrat SemiBold"/>
                <a:cs typeface="Montserrat SemiBold"/>
                <a:sym typeface="Montserrat SemiBold"/>
              </a:rPr>
              <a:t>Cityview Centre</a:t>
            </a:r>
            <a:endParaRPr i="0" sz="1500" u="none" cap="none" strike="noStrike">
              <a:solidFill>
                <a:srgbClr val="000000"/>
              </a:solidFill>
              <a:highlight>
                <a:schemeClr val="lt1"/>
              </a:highlight>
              <a:latin typeface="Montserrat SemiBold"/>
              <a:ea typeface="Montserrat SemiBold"/>
              <a:cs typeface="Montserrat SemiBold"/>
              <a:sym typeface="Montserrat SemiBold"/>
            </a:endParaRPr>
          </a:p>
        </p:txBody>
      </p:sp>
      <p:pic>
        <p:nvPicPr>
          <p:cNvPr id="197" name="Google Shape;197;g3d3822024c9_0_3">
            <a:hlinkClick r:id="rId4"/>
          </p:cNvPr>
          <p:cNvPicPr preferRelativeResize="0"/>
          <p:nvPr/>
        </p:nvPicPr>
        <p:blipFill rotWithShape="1">
          <a:blip r:embed="rId5">
            <a:alphaModFix/>
          </a:blip>
          <a:srcRect b="0" l="0" r="0" t="0"/>
          <a:stretch/>
        </p:blipFill>
        <p:spPr>
          <a:xfrm>
            <a:off x="6309711" y="1101356"/>
            <a:ext cx="1042545" cy="200100"/>
          </a:xfrm>
          <a:prstGeom prst="rect">
            <a:avLst/>
          </a:prstGeom>
          <a:noFill/>
          <a:ln>
            <a:noFill/>
          </a:ln>
        </p:spPr>
      </p:pic>
      <p:sp>
        <p:nvSpPr>
          <p:cNvPr id="198" name="Google Shape;198;g3d3822024c9_0_3"/>
          <p:cNvSpPr txBox="1"/>
          <p:nvPr/>
        </p:nvSpPr>
        <p:spPr>
          <a:xfrm>
            <a:off x="5228851" y="1730650"/>
            <a:ext cx="2246100" cy="126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1" lang="en-US" sz="700">
                <a:solidFill>
                  <a:srgbClr val="434343"/>
                </a:solidFill>
              </a:rPr>
              <a:t>BUILDING </a:t>
            </a:r>
            <a:r>
              <a:rPr b="1" i="0" lang="en-US" sz="700" u="none" cap="none" strike="noStrike">
                <a:solidFill>
                  <a:srgbClr val="434343"/>
                </a:solidFill>
                <a:latin typeface="Arial"/>
                <a:ea typeface="Arial"/>
                <a:cs typeface="Arial"/>
                <a:sym typeface="Arial"/>
              </a:rPr>
              <a:t> FEATURES:</a:t>
            </a:r>
            <a:endParaRPr b="0" i="0" sz="700" u="none" cap="none" strike="noStrike">
              <a:solidFill>
                <a:srgbClr val="434343"/>
              </a:solidFill>
              <a:latin typeface="Arial"/>
              <a:ea typeface="Arial"/>
              <a:cs typeface="Arial"/>
              <a:sym typeface="Arial"/>
            </a:endParaRPr>
          </a:p>
          <a:p>
            <a:pPr indent="-273050" lvl="0" marL="274320" marR="210820" rtl="0" algn="l">
              <a:lnSpc>
                <a:spcPct val="100000"/>
              </a:lnSpc>
              <a:spcBef>
                <a:spcPts val="300"/>
              </a:spcBef>
              <a:spcAft>
                <a:spcPts val="0"/>
              </a:spcAft>
              <a:buClr>
                <a:srgbClr val="434343"/>
              </a:buClr>
              <a:buSzPts val="700"/>
              <a:buFont typeface="Arial"/>
              <a:buChar char="●"/>
            </a:pPr>
            <a:r>
              <a:rPr lang="en-US" sz="700">
                <a:solidFill>
                  <a:srgbClr val="434343"/>
                </a:solidFill>
              </a:rPr>
              <a:t>Join Rexall, Dollarama, Anytime Fitness, and Starbucks in this exciting development</a:t>
            </a:r>
            <a:endParaRPr sz="700">
              <a:solidFill>
                <a:srgbClr val="434343"/>
              </a:solidFill>
            </a:endParaRPr>
          </a:p>
          <a:p>
            <a:pPr indent="-273050" lvl="0" marL="274320" marR="210820" rtl="0" algn="l">
              <a:lnSpc>
                <a:spcPct val="100000"/>
              </a:lnSpc>
              <a:spcBef>
                <a:spcPts val="300"/>
              </a:spcBef>
              <a:spcAft>
                <a:spcPts val="0"/>
              </a:spcAft>
              <a:buClr>
                <a:srgbClr val="434343"/>
              </a:buClr>
              <a:buSzPts val="700"/>
              <a:buFont typeface="Arial"/>
              <a:buChar char="●"/>
            </a:pPr>
            <a:r>
              <a:rPr lang="en-US" sz="700">
                <a:solidFill>
                  <a:srgbClr val="434343"/>
                </a:solidFill>
              </a:rPr>
              <a:t>80,000 sq.ft. of new retail space in the affluent south end of Kamloops</a:t>
            </a:r>
            <a:endParaRPr sz="700">
              <a:solidFill>
                <a:srgbClr val="434343"/>
              </a:solidFill>
            </a:endParaRPr>
          </a:p>
          <a:p>
            <a:pPr indent="-273050" lvl="0" marL="274320" marR="210820" rtl="0" algn="l">
              <a:lnSpc>
                <a:spcPct val="100000"/>
              </a:lnSpc>
              <a:spcBef>
                <a:spcPts val="300"/>
              </a:spcBef>
              <a:spcAft>
                <a:spcPts val="0"/>
              </a:spcAft>
              <a:buClr>
                <a:srgbClr val="434343"/>
              </a:buClr>
              <a:buSzPts val="700"/>
              <a:buFont typeface="Arial"/>
              <a:buChar char="●"/>
            </a:pPr>
            <a:r>
              <a:rPr lang="en-US" sz="700">
                <a:solidFill>
                  <a:srgbClr val="434343"/>
                </a:solidFill>
              </a:rPr>
              <a:t>Excellent exposure to Trans-Canada Highway and Highway 5A</a:t>
            </a:r>
            <a:endParaRPr sz="700">
              <a:solidFill>
                <a:srgbClr val="434343"/>
              </a:solidFill>
            </a:endParaRPr>
          </a:p>
          <a:p>
            <a:pPr indent="-273050" lvl="0" marL="274320" marR="210820" rtl="0" algn="l">
              <a:lnSpc>
                <a:spcPct val="100000"/>
              </a:lnSpc>
              <a:spcBef>
                <a:spcPts val="300"/>
              </a:spcBef>
              <a:spcAft>
                <a:spcPts val="0"/>
              </a:spcAft>
              <a:buClr>
                <a:srgbClr val="434343"/>
              </a:buClr>
              <a:buSzPts val="700"/>
              <a:buFont typeface="Arial"/>
              <a:buChar char="●"/>
            </a:pPr>
            <a:r>
              <a:rPr lang="en-US" sz="700">
                <a:solidFill>
                  <a:srgbClr val="434343"/>
                </a:solidFill>
              </a:rPr>
              <a:t>Turnkey packages available for spaces, ready for immediate occupancy</a:t>
            </a:r>
            <a:endParaRPr sz="700">
              <a:solidFill>
                <a:srgbClr val="434343"/>
              </a:solidFill>
            </a:endParaRPr>
          </a:p>
          <a:p>
            <a:pPr indent="0" lvl="0" marL="0" marR="5080" rtl="0" algn="l">
              <a:lnSpc>
                <a:spcPct val="100000"/>
              </a:lnSpc>
              <a:spcBef>
                <a:spcPts val="300"/>
              </a:spcBef>
              <a:spcAft>
                <a:spcPts val="300"/>
              </a:spcAft>
              <a:buNone/>
            </a:pPr>
            <a:r>
              <a:t/>
            </a:r>
            <a:endParaRPr b="0" i="0" sz="700" u="none" cap="none" strike="noStrike">
              <a:solidFill>
                <a:srgbClr val="434343"/>
              </a:solidFill>
              <a:latin typeface="Arial"/>
              <a:ea typeface="Arial"/>
              <a:cs typeface="Arial"/>
              <a:sym typeface="Arial"/>
            </a:endParaRPr>
          </a:p>
        </p:txBody>
      </p:sp>
      <p:sp>
        <p:nvSpPr>
          <p:cNvPr id="199" name="Google Shape;199;g3d3822024c9_0_3"/>
          <p:cNvSpPr txBox="1"/>
          <p:nvPr/>
        </p:nvSpPr>
        <p:spPr>
          <a:xfrm>
            <a:off x="2777550" y="1615150"/>
            <a:ext cx="2274300" cy="1139100"/>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ADDRESS: </a:t>
            </a:r>
            <a:r>
              <a:rPr lang="en-US" sz="700">
                <a:solidFill>
                  <a:srgbClr val="434343"/>
                </a:solidFill>
              </a:rPr>
              <a:t>1801 PRINCETON-KAMLOOPS HIGHWAY</a:t>
            </a:r>
            <a:endParaRPr b="0" i="0" sz="700" u="none" cap="none" strike="noStrike">
              <a:solidFill>
                <a:srgbClr val="434343"/>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CONTACT:</a:t>
            </a:r>
            <a:r>
              <a:rPr b="1" lang="en-US" sz="700">
                <a:solidFill>
                  <a:srgbClr val="434343"/>
                </a:solidFill>
              </a:rPr>
              <a:t> TANYA COKRAN</a:t>
            </a:r>
            <a:endParaRPr b="0" i="0" sz="700" u="none" cap="none" strike="noStrike">
              <a:solidFill>
                <a:srgbClr val="434343"/>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COMPANY: </a:t>
            </a:r>
            <a:r>
              <a:rPr lang="en-US" sz="700">
                <a:solidFill>
                  <a:srgbClr val="434343"/>
                </a:solidFill>
              </a:rPr>
              <a:t>COLLIERS INTERNATIONAL </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PHONE: </a:t>
            </a:r>
            <a:r>
              <a:rPr lang="en-US" sz="700">
                <a:solidFill>
                  <a:srgbClr val="434343"/>
                </a:solidFill>
              </a:rPr>
              <a:t>250.819.4595</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0"/>
              </a:spcAft>
              <a:buClr>
                <a:schemeClr val="dk1"/>
              </a:buClr>
              <a:buSzPts val="700"/>
              <a:buFont typeface="Arial"/>
              <a:buNone/>
            </a:pPr>
            <a:r>
              <a:rPr b="1" i="0" lang="en-US" sz="700" u="none" cap="none" strike="noStrike">
                <a:solidFill>
                  <a:srgbClr val="434343"/>
                </a:solidFill>
                <a:latin typeface="Arial"/>
                <a:ea typeface="Arial"/>
                <a:cs typeface="Arial"/>
                <a:sym typeface="Arial"/>
              </a:rPr>
              <a:t>AVAILABILITY:</a:t>
            </a:r>
            <a:endParaRPr b="0" i="0" sz="700" u="none" cap="none" strike="noStrike">
              <a:solidFill>
                <a:srgbClr val="434343"/>
              </a:solidFill>
              <a:latin typeface="Arial"/>
              <a:ea typeface="Arial"/>
              <a:cs typeface="Arial"/>
              <a:sym typeface="Arial"/>
            </a:endParaRPr>
          </a:p>
          <a:p>
            <a:pPr indent="0" lvl="0" marL="12700" marR="309245" rtl="0" algn="l">
              <a:lnSpc>
                <a:spcPct val="100000"/>
              </a:lnSpc>
              <a:spcBef>
                <a:spcPts val="500"/>
              </a:spcBef>
              <a:spcAft>
                <a:spcPts val="0"/>
              </a:spcAft>
              <a:buClr>
                <a:schemeClr val="dk1"/>
              </a:buClr>
              <a:buSzPts val="700"/>
              <a:buFont typeface="Arial"/>
              <a:buNone/>
            </a:pPr>
            <a:r>
              <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500"/>
              </a:spcAft>
              <a:buClr>
                <a:srgbClr val="000000"/>
              </a:buClr>
              <a:buSzPts val="700"/>
              <a:buFont typeface="Arial"/>
              <a:buNone/>
            </a:pPr>
            <a:r>
              <a:t/>
            </a:r>
            <a:endParaRPr b="0" i="0" sz="700" u="none" cap="none" strike="noStrike">
              <a:solidFill>
                <a:srgbClr val="434343"/>
              </a:solidFill>
              <a:latin typeface="Arial"/>
              <a:ea typeface="Arial"/>
              <a:cs typeface="Arial"/>
              <a:sym typeface="Arial"/>
            </a:endParaRPr>
          </a:p>
        </p:txBody>
      </p:sp>
      <p:graphicFrame>
        <p:nvGraphicFramePr>
          <p:cNvPr id="200" name="Google Shape;200;g3d3822024c9_0_3"/>
          <p:cNvGraphicFramePr/>
          <p:nvPr/>
        </p:nvGraphicFramePr>
        <p:xfrm>
          <a:off x="2810902" y="2459335"/>
          <a:ext cx="3000000" cy="3000000"/>
        </p:xfrm>
        <a:graphic>
          <a:graphicData uri="http://schemas.openxmlformats.org/drawingml/2006/table">
            <a:tbl>
              <a:tblPr bandRow="1" firstRow="1">
                <a:noFill/>
                <a:tableStyleId>{A3F023E6-4D1B-4763-8F7C-AD7BE75A847D}</a:tableStyleId>
              </a:tblPr>
              <a:tblGrid>
                <a:gridCol w="384175"/>
                <a:gridCol w="445450"/>
                <a:gridCol w="1030300"/>
              </a:tblGrid>
              <a:tr h="165725">
                <a:tc>
                  <a:txBody>
                    <a:bodyPr/>
                    <a:lstStyle/>
                    <a:p>
                      <a:pPr indent="0" lvl="0" marL="0" marR="0" rtl="0" algn="l">
                        <a:lnSpc>
                          <a:spcPct val="100000"/>
                        </a:lnSpc>
                        <a:spcBef>
                          <a:spcPts val="0"/>
                        </a:spcBef>
                        <a:spcAft>
                          <a:spcPts val="0"/>
                        </a:spcAft>
                        <a:buClr>
                          <a:srgbClr val="000000"/>
                        </a:buClr>
                        <a:buSzPts val="700"/>
                        <a:buFont typeface="Arial"/>
                        <a:buNone/>
                      </a:pPr>
                      <a:r>
                        <a:rPr lang="en-US" sz="700">
                          <a:solidFill>
                            <a:srgbClr val="444444"/>
                          </a:solidFill>
                          <a:highlight>
                            <a:schemeClr val="lt1"/>
                          </a:highlight>
                          <a:latin typeface="Arial"/>
                          <a:ea typeface="Arial"/>
                          <a:cs typeface="Arial"/>
                          <a:sym typeface="Arial"/>
                        </a:rPr>
                        <a:t>Unit 201</a:t>
                      </a:r>
                      <a:endParaRPr sz="700" u="none" cap="none" strike="noStrike">
                        <a:highlight>
                          <a:schemeClr val="lt1"/>
                        </a:highlight>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US" sz="700">
                          <a:solidFill>
                            <a:srgbClr val="444444"/>
                          </a:solidFill>
                          <a:highlight>
                            <a:schemeClr val="lt1"/>
                          </a:highlight>
                          <a:latin typeface="Arial"/>
                          <a:ea typeface="Arial"/>
                          <a:cs typeface="Arial"/>
                          <a:sym typeface="Arial"/>
                        </a:rPr>
                        <a:t>1,115</a:t>
                      </a:r>
                      <a:r>
                        <a:rPr lang="en-US" sz="700" u="none" cap="none" strike="noStrike">
                          <a:solidFill>
                            <a:srgbClr val="444444"/>
                          </a:solidFill>
                          <a:highlight>
                            <a:schemeClr val="lt1"/>
                          </a:highlight>
                          <a:latin typeface="Arial"/>
                          <a:ea typeface="Arial"/>
                          <a:cs typeface="Arial"/>
                          <a:sym typeface="Arial"/>
                        </a:rPr>
                        <a:t> SF </a:t>
                      </a:r>
                      <a:endParaRPr sz="700" u="none" cap="none" strike="noStrike">
                        <a:highlight>
                          <a:schemeClr val="lt1"/>
                        </a:highlight>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US" sz="700">
                          <a:solidFill>
                            <a:srgbClr val="444444"/>
                          </a:solidFill>
                          <a:highlight>
                            <a:schemeClr val="lt1"/>
                          </a:highlight>
                          <a:latin typeface="Arial"/>
                          <a:ea typeface="Arial"/>
                          <a:cs typeface="Arial"/>
                          <a:sym typeface="Arial"/>
                        </a:rPr>
                        <a:t>Under contract</a:t>
                      </a:r>
                      <a:endParaRPr sz="700" u="none" cap="none" strike="noStrike">
                        <a:highlight>
                          <a:schemeClr val="lt1"/>
                        </a:highlight>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r>
              <a:tr h="165725">
                <a:tc>
                  <a:txBody>
                    <a:bodyPr/>
                    <a:lstStyle/>
                    <a:p>
                      <a:pPr indent="0" lvl="0" marL="0" marR="0" rtl="0" algn="l">
                        <a:lnSpc>
                          <a:spcPct val="100000"/>
                        </a:lnSpc>
                        <a:spcBef>
                          <a:spcPts val="0"/>
                        </a:spcBef>
                        <a:spcAft>
                          <a:spcPts val="0"/>
                        </a:spcAft>
                        <a:buClr>
                          <a:srgbClr val="000000"/>
                        </a:buClr>
                        <a:buSzPts val="700"/>
                        <a:buFont typeface="Arial"/>
                        <a:buNone/>
                      </a:pPr>
                      <a:r>
                        <a:rPr lang="en-US" sz="700">
                          <a:solidFill>
                            <a:srgbClr val="444444"/>
                          </a:solidFill>
                          <a:latin typeface="Arial"/>
                          <a:ea typeface="Arial"/>
                          <a:cs typeface="Arial"/>
                          <a:sym typeface="Arial"/>
                        </a:rPr>
                        <a:t>Unit 407 </a:t>
                      </a:r>
                      <a:endParaRPr sz="700" u="none" cap="none" strike="noStrike">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US" sz="700">
                          <a:solidFill>
                            <a:srgbClr val="444444"/>
                          </a:solidFill>
                          <a:latin typeface="Arial"/>
                          <a:ea typeface="Arial"/>
                          <a:cs typeface="Arial"/>
                          <a:sym typeface="Arial"/>
                        </a:rPr>
                        <a:t>1,325</a:t>
                      </a:r>
                      <a:r>
                        <a:rPr lang="en-US" sz="700" u="none" cap="none" strike="noStrike">
                          <a:solidFill>
                            <a:srgbClr val="444444"/>
                          </a:solidFill>
                          <a:latin typeface="Arial"/>
                          <a:ea typeface="Arial"/>
                          <a:cs typeface="Arial"/>
                          <a:sym typeface="Arial"/>
                        </a:rPr>
                        <a:t> SF</a:t>
                      </a:r>
                      <a:endParaRPr sz="700" u="none" cap="none" strike="noStrike">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700"/>
                        <a:buFont typeface="Arial"/>
                        <a:buNone/>
                      </a:pPr>
                      <a:r>
                        <a:t/>
                      </a:r>
                      <a:endParaRPr sz="700">
                        <a:solidFill>
                          <a:srgbClr val="444444"/>
                        </a:solidFill>
                        <a:latin typeface="Arial"/>
                        <a:ea typeface="Arial"/>
                        <a:cs typeface="Arial"/>
                        <a:sym typeface="Arial"/>
                      </a:endParaRPr>
                    </a:p>
                    <a:p>
                      <a:pPr indent="0" lvl="0" marL="0" rtl="0" algn="l">
                        <a:spcBef>
                          <a:spcPts val="0"/>
                        </a:spcBef>
                        <a:spcAft>
                          <a:spcPts val="0"/>
                        </a:spcAft>
                        <a:buClr>
                          <a:schemeClr val="dk1"/>
                        </a:buClr>
                        <a:buSzPts val="700"/>
                        <a:buFont typeface="Arial"/>
                        <a:buNone/>
                      </a:pPr>
                      <a:r>
                        <a:rPr lang="en-US" sz="700">
                          <a:solidFill>
                            <a:srgbClr val="444444"/>
                          </a:solidFill>
                          <a:latin typeface="Arial"/>
                          <a:ea typeface="Arial"/>
                          <a:cs typeface="Arial"/>
                          <a:sym typeface="Arial"/>
                        </a:rPr>
                        <a:t>Available Immediately</a:t>
                      </a:r>
                      <a:endParaRPr sz="7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sz="700">
                        <a:solidFill>
                          <a:srgbClr val="444444"/>
                        </a:solidFill>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r>
            </a:tbl>
          </a:graphicData>
        </a:graphic>
      </p:graphicFrame>
      <p:pic>
        <p:nvPicPr>
          <p:cNvPr id="201" name="Google Shape;201;g3d3822024c9_0_3">
            <a:hlinkClick r:id="rId6"/>
          </p:cNvPr>
          <p:cNvPicPr preferRelativeResize="0"/>
          <p:nvPr/>
        </p:nvPicPr>
        <p:blipFill rotWithShape="1">
          <a:blip r:embed="rId5">
            <a:alphaModFix/>
          </a:blip>
          <a:srcRect b="0" l="0" r="0" t="0"/>
          <a:stretch/>
        </p:blipFill>
        <p:spPr>
          <a:xfrm>
            <a:off x="6309698" y="3429756"/>
            <a:ext cx="1042545" cy="200100"/>
          </a:xfrm>
          <a:prstGeom prst="rect">
            <a:avLst/>
          </a:prstGeom>
          <a:noFill/>
          <a:ln>
            <a:noFill/>
          </a:ln>
        </p:spPr>
      </p:pic>
      <p:sp>
        <p:nvSpPr>
          <p:cNvPr id="202" name="Google Shape;202;g3d3822024c9_0_3"/>
          <p:cNvSpPr txBox="1"/>
          <p:nvPr/>
        </p:nvSpPr>
        <p:spPr>
          <a:xfrm>
            <a:off x="2809200" y="3365550"/>
            <a:ext cx="12396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lang="en-US" sz="700">
                <a:solidFill>
                  <a:schemeClr val="lt1"/>
                </a:solidFill>
              </a:rPr>
              <a:t>NORTH VANCOUVER</a:t>
            </a:r>
            <a:r>
              <a:rPr b="1" i="0" lang="en-US" sz="700" u="none" cap="none" strike="noStrike">
                <a:solidFill>
                  <a:schemeClr val="lt1"/>
                </a:solidFill>
                <a:latin typeface="Arial"/>
                <a:ea typeface="Arial"/>
                <a:cs typeface="Arial"/>
                <a:sym typeface="Arial"/>
              </a:rPr>
              <a:t>, BC</a:t>
            </a:r>
            <a:endParaRPr b="1" i="0" sz="700" u="none" cap="none" strike="noStrike">
              <a:solidFill>
                <a:schemeClr val="lt1"/>
              </a:solidFill>
              <a:latin typeface="Arial"/>
              <a:ea typeface="Arial"/>
              <a:cs typeface="Arial"/>
              <a:sym typeface="Arial"/>
            </a:endParaRPr>
          </a:p>
        </p:txBody>
      </p:sp>
      <p:pic>
        <p:nvPicPr>
          <p:cNvPr id="203" name="Google Shape;203;g3d3822024c9_0_3" title="20250415_183126338_iOS-3000x2005-1-1024x684.jpg"/>
          <p:cNvPicPr preferRelativeResize="0"/>
          <p:nvPr/>
        </p:nvPicPr>
        <p:blipFill>
          <a:blip r:embed="rId7">
            <a:alphaModFix/>
          </a:blip>
          <a:stretch>
            <a:fillRect/>
          </a:stretch>
        </p:blipFill>
        <p:spPr>
          <a:xfrm>
            <a:off x="470100" y="3431575"/>
            <a:ext cx="2130450" cy="1423064"/>
          </a:xfrm>
          <a:prstGeom prst="rect">
            <a:avLst/>
          </a:prstGeom>
          <a:noFill/>
          <a:ln>
            <a:noFill/>
          </a:ln>
        </p:spPr>
      </p:pic>
      <p:cxnSp>
        <p:nvCxnSpPr>
          <p:cNvPr id="204" name="Google Shape;204;g3d3822024c9_0_3"/>
          <p:cNvCxnSpPr/>
          <p:nvPr/>
        </p:nvCxnSpPr>
        <p:spPr>
          <a:xfrm>
            <a:off x="353875" y="3168650"/>
            <a:ext cx="6832800" cy="0"/>
          </a:xfrm>
          <a:prstGeom prst="straightConnector1">
            <a:avLst/>
          </a:prstGeom>
          <a:noFill/>
          <a:ln cap="flat" cmpd="sng" w="9525">
            <a:solidFill>
              <a:schemeClr val="dk2"/>
            </a:solidFill>
            <a:prstDash val="solid"/>
            <a:round/>
            <a:headEnd len="sm" w="sm" type="none"/>
            <a:tailEnd len="sm" w="sm" type="none"/>
          </a:ln>
        </p:spPr>
      </p:cxnSp>
      <p:sp>
        <p:nvSpPr>
          <p:cNvPr id="205" name="Google Shape;205;g3d3822024c9_0_3"/>
          <p:cNvSpPr txBox="1"/>
          <p:nvPr/>
        </p:nvSpPr>
        <p:spPr>
          <a:xfrm>
            <a:off x="5228851" y="3778563"/>
            <a:ext cx="2246100" cy="10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1" lang="en-US" sz="700">
                <a:solidFill>
                  <a:srgbClr val="434343"/>
                </a:solidFill>
              </a:rPr>
              <a:t>BUILDING</a:t>
            </a:r>
            <a:r>
              <a:rPr b="1" i="0" lang="en-US" sz="700" u="none" cap="none" strike="noStrike">
                <a:solidFill>
                  <a:srgbClr val="434343"/>
                </a:solidFill>
                <a:latin typeface="Arial"/>
                <a:ea typeface="Arial"/>
                <a:cs typeface="Arial"/>
                <a:sym typeface="Arial"/>
              </a:rPr>
              <a:t> FEATURES:</a:t>
            </a:r>
            <a:endParaRPr b="0" i="0" sz="700" u="none" cap="none" strike="noStrike">
              <a:solidFill>
                <a:srgbClr val="434343"/>
              </a:solidFill>
              <a:latin typeface="Arial"/>
              <a:ea typeface="Arial"/>
              <a:cs typeface="Arial"/>
              <a:sym typeface="Arial"/>
            </a:endParaRPr>
          </a:p>
          <a:p>
            <a:pPr indent="-273050" lvl="0" marL="274320" marR="210820" rtl="0" algn="l">
              <a:lnSpc>
                <a:spcPct val="100000"/>
              </a:lnSpc>
              <a:spcBef>
                <a:spcPts val="300"/>
              </a:spcBef>
              <a:spcAft>
                <a:spcPts val="0"/>
              </a:spcAft>
              <a:buClr>
                <a:srgbClr val="434343"/>
              </a:buClr>
              <a:buSzPts val="700"/>
              <a:buFont typeface="Arial"/>
              <a:buChar char="●"/>
            </a:pPr>
            <a:r>
              <a:rPr lang="en-US" sz="700">
                <a:solidFill>
                  <a:srgbClr val="434343"/>
                </a:solidFill>
              </a:rPr>
              <a:t>Approximately 12,000 sq. ft. of commercial space with prime street front exposure </a:t>
            </a:r>
            <a:endParaRPr sz="700">
              <a:solidFill>
                <a:srgbClr val="434343"/>
              </a:solidFill>
            </a:endParaRPr>
          </a:p>
          <a:p>
            <a:pPr indent="-273050" lvl="0" marL="274320" marR="210820" rtl="0" algn="l">
              <a:lnSpc>
                <a:spcPct val="100000"/>
              </a:lnSpc>
              <a:spcBef>
                <a:spcPts val="300"/>
              </a:spcBef>
              <a:spcAft>
                <a:spcPts val="0"/>
              </a:spcAft>
              <a:buClr>
                <a:srgbClr val="434343"/>
              </a:buClr>
              <a:buSzPts val="700"/>
              <a:buFont typeface="Arial"/>
              <a:buChar char="●"/>
            </a:pPr>
            <a:r>
              <a:rPr lang="en-US" sz="700">
                <a:solidFill>
                  <a:srgbClr val="434343"/>
                </a:solidFill>
              </a:rPr>
              <a:t>Convenient access to public transit</a:t>
            </a:r>
            <a:endParaRPr sz="700">
              <a:solidFill>
                <a:srgbClr val="434343"/>
              </a:solidFill>
            </a:endParaRPr>
          </a:p>
          <a:p>
            <a:pPr indent="-273050" lvl="0" marL="274320" marR="210820" rtl="0" algn="l">
              <a:lnSpc>
                <a:spcPct val="100000"/>
              </a:lnSpc>
              <a:spcBef>
                <a:spcPts val="300"/>
              </a:spcBef>
              <a:spcAft>
                <a:spcPts val="0"/>
              </a:spcAft>
              <a:buClr>
                <a:srgbClr val="434343"/>
              </a:buClr>
              <a:buSzPts val="700"/>
              <a:buFont typeface="Arial"/>
              <a:buChar char="●"/>
            </a:pPr>
            <a:r>
              <a:rPr lang="en-US" sz="700">
                <a:solidFill>
                  <a:srgbClr val="434343"/>
                </a:solidFill>
              </a:rPr>
              <a:t>Strong area demographic with a growing residential and commercial community</a:t>
            </a:r>
            <a:endParaRPr sz="700">
              <a:solidFill>
                <a:srgbClr val="434343"/>
              </a:solidFill>
            </a:endParaRPr>
          </a:p>
          <a:p>
            <a:pPr indent="0" lvl="0" marL="457200" marR="210820" rtl="0" algn="l">
              <a:lnSpc>
                <a:spcPct val="100000"/>
              </a:lnSpc>
              <a:spcBef>
                <a:spcPts val="300"/>
              </a:spcBef>
              <a:spcAft>
                <a:spcPts val="0"/>
              </a:spcAft>
              <a:buNone/>
            </a:pPr>
            <a:r>
              <a:t/>
            </a:r>
            <a:endParaRPr sz="700">
              <a:solidFill>
                <a:srgbClr val="434343"/>
              </a:solidFill>
            </a:endParaRPr>
          </a:p>
          <a:p>
            <a:pPr indent="0" lvl="0" marL="0" marR="5080" rtl="0" algn="l">
              <a:lnSpc>
                <a:spcPct val="100000"/>
              </a:lnSpc>
              <a:spcBef>
                <a:spcPts val="300"/>
              </a:spcBef>
              <a:spcAft>
                <a:spcPts val="300"/>
              </a:spcAft>
              <a:buNone/>
            </a:pPr>
            <a:r>
              <a:t/>
            </a:r>
            <a:endParaRPr b="0" i="0" sz="700" u="none" cap="none" strike="noStrike">
              <a:solidFill>
                <a:srgbClr val="434343"/>
              </a:solidFill>
              <a:latin typeface="Arial"/>
              <a:ea typeface="Arial"/>
              <a:cs typeface="Arial"/>
              <a:sym typeface="Arial"/>
            </a:endParaRPr>
          </a:p>
        </p:txBody>
      </p:sp>
      <p:sp>
        <p:nvSpPr>
          <p:cNvPr id="206" name="Google Shape;206;g3d3822024c9_0_3"/>
          <p:cNvSpPr txBox="1"/>
          <p:nvPr/>
        </p:nvSpPr>
        <p:spPr>
          <a:xfrm>
            <a:off x="2777550" y="3663070"/>
            <a:ext cx="2274300" cy="1526400"/>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700"/>
              <a:buFont typeface="Arial"/>
              <a:buNone/>
            </a:pPr>
            <a:r>
              <a:t/>
            </a:r>
            <a:endParaRPr b="1" sz="700">
              <a:solidFill>
                <a:srgbClr val="434343"/>
              </a:solidFill>
            </a:endParaRPr>
          </a:p>
          <a:p>
            <a:pPr indent="0" lvl="0" marL="12700" marR="5080" rtl="0" algn="l">
              <a:lnSpc>
                <a:spcPct val="100000"/>
              </a:lnSpc>
              <a:spcBef>
                <a:spcPts val="0"/>
              </a:spcBef>
              <a:spcAft>
                <a:spcPts val="0"/>
              </a:spcAft>
              <a:buClr>
                <a:srgbClr val="000000"/>
              </a:buClr>
              <a:buSzPts val="700"/>
              <a:buFont typeface="Arial"/>
              <a:buNone/>
            </a:pPr>
            <a:r>
              <a:t/>
            </a:r>
            <a:endParaRPr b="1" sz="700">
              <a:solidFill>
                <a:srgbClr val="434343"/>
              </a:solidFill>
            </a:endParaRPr>
          </a:p>
          <a:p>
            <a:pPr indent="0" lvl="0" marL="12700" marR="5080" rtl="0" algn="l">
              <a:lnSpc>
                <a:spcPct val="100000"/>
              </a:lnSpc>
              <a:spcBef>
                <a:spcPts val="0"/>
              </a:spcBef>
              <a:spcAft>
                <a:spcPts val="0"/>
              </a:spcAft>
              <a:buClr>
                <a:srgbClr val="000000"/>
              </a:buClr>
              <a:buSzPts val="700"/>
              <a:buFont typeface="Arial"/>
              <a:buNone/>
            </a:pPr>
            <a:r>
              <a:rPr b="1" lang="en-US" sz="700">
                <a:solidFill>
                  <a:srgbClr val="434343"/>
                </a:solidFill>
              </a:rPr>
              <a:t>A</a:t>
            </a:r>
            <a:r>
              <a:rPr b="1" i="0" lang="en-US" sz="700" u="none" cap="none" strike="noStrike">
                <a:solidFill>
                  <a:srgbClr val="434343"/>
                </a:solidFill>
                <a:latin typeface="Arial"/>
                <a:ea typeface="Arial"/>
                <a:cs typeface="Arial"/>
                <a:sym typeface="Arial"/>
              </a:rPr>
              <a:t>DDRESS: </a:t>
            </a:r>
            <a:r>
              <a:rPr lang="en-US" sz="700">
                <a:solidFill>
                  <a:srgbClr val="434343"/>
                </a:solidFill>
              </a:rPr>
              <a:t>1177 MARINE DRIVE</a:t>
            </a:r>
            <a:endParaRPr b="0" i="0" sz="700" u="none" cap="none" strike="noStrike">
              <a:solidFill>
                <a:srgbClr val="434343"/>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CONTACT:</a:t>
            </a:r>
            <a:r>
              <a:rPr b="1" lang="en-US" sz="700">
                <a:solidFill>
                  <a:srgbClr val="434343"/>
                </a:solidFill>
              </a:rPr>
              <a:t> ROSS FORMAN &amp; JEFF PILKINGTON</a:t>
            </a:r>
            <a:endParaRPr b="0" i="0" sz="700" u="none" cap="none" strike="noStrike">
              <a:solidFill>
                <a:srgbClr val="434343"/>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COMPANY: </a:t>
            </a:r>
            <a:r>
              <a:rPr lang="en-US" sz="700">
                <a:solidFill>
                  <a:srgbClr val="434343"/>
                </a:solidFill>
              </a:rPr>
              <a:t>BABYCH GROUP REALTY LTD. </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PHONE: </a:t>
            </a:r>
            <a:r>
              <a:rPr lang="en-US" sz="700">
                <a:solidFill>
                  <a:srgbClr val="434343"/>
                </a:solidFill>
              </a:rPr>
              <a:t>604.980.3003</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0"/>
              </a:spcAft>
              <a:buClr>
                <a:schemeClr val="dk1"/>
              </a:buClr>
              <a:buSzPts val="700"/>
              <a:buFont typeface="Arial"/>
              <a:buNone/>
            </a:pPr>
            <a:r>
              <a:t/>
            </a:r>
            <a:endParaRPr b="1" sz="700">
              <a:solidFill>
                <a:srgbClr val="434343"/>
              </a:solidFill>
            </a:endParaRPr>
          </a:p>
          <a:p>
            <a:pPr indent="0" lvl="0" marL="12700" marR="0" rtl="0" algn="l">
              <a:lnSpc>
                <a:spcPct val="100000"/>
              </a:lnSpc>
              <a:spcBef>
                <a:spcPts val="500"/>
              </a:spcBef>
              <a:spcAft>
                <a:spcPts val="0"/>
              </a:spcAft>
              <a:buClr>
                <a:schemeClr val="dk1"/>
              </a:buClr>
              <a:buSzPts val="700"/>
              <a:buFont typeface="Arial"/>
              <a:buNone/>
            </a:pPr>
            <a:r>
              <a:rPr b="1" i="0" lang="en-US" sz="700" u="none" cap="none" strike="noStrike">
                <a:solidFill>
                  <a:srgbClr val="434343"/>
                </a:solidFill>
                <a:latin typeface="Arial"/>
                <a:ea typeface="Arial"/>
                <a:cs typeface="Arial"/>
                <a:sym typeface="Arial"/>
              </a:rPr>
              <a:t>AVAILABILITY:</a:t>
            </a:r>
            <a:endParaRPr b="0" i="0" sz="700" u="none" cap="none" strike="noStrike">
              <a:solidFill>
                <a:srgbClr val="434343"/>
              </a:solidFill>
              <a:latin typeface="Arial"/>
              <a:ea typeface="Arial"/>
              <a:cs typeface="Arial"/>
              <a:sym typeface="Arial"/>
            </a:endParaRPr>
          </a:p>
          <a:p>
            <a:pPr indent="0" lvl="0" marL="12700" marR="309245" rtl="0" algn="l">
              <a:lnSpc>
                <a:spcPct val="100000"/>
              </a:lnSpc>
              <a:spcBef>
                <a:spcPts val="500"/>
              </a:spcBef>
              <a:spcAft>
                <a:spcPts val="0"/>
              </a:spcAft>
              <a:buClr>
                <a:schemeClr val="dk1"/>
              </a:buClr>
              <a:buSzPts val="700"/>
              <a:buFont typeface="Arial"/>
              <a:buNone/>
            </a:pPr>
            <a:r>
              <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500"/>
              </a:spcAft>
              <a:buClr>
                <a:srgbClr val="000000"/>
              </a:buClr>
              <a:buSzPts val="700"/>
              <a:buFont typeface="Arial"/>
              <a:buNone/>
            </a:pPr>
            <a:r>
              <a:t/>
            </a:r>
            <a:endParaRPr b="0" i="0" sz="700" u="none" cap="none" strike="noStrike">
              <a:solidFill>
                <a:srgbClr val="434343"/>
              </a:solidFill>
              <a:latin typeface="Arial"/>
              <a:ea typeface="Arial"/>
              <a:cs typeface="Arial"/>
              <a:sym typeface="Arial"/>
            </a:endParaRPr>
          </a:p>
        </p:txBody>
      </p:sp>
      <p:graphicFrame>
        <p:nvGraphicFramePr>
          <p:cNvPr id="207" name="Google Shape;207;g3d3822024c9_0_3"/>
          <p:cNvGraphicFramePr/>
          <p:nvPr/>
        </p:nvGraphicFramePr>
        <p:xfrm>
          <a:off x="2777552" y="4507247"/>
          <a:ext cx="3000000" cy="3000000"/>
        </p:xfrm>
        <a:graphic>
          <a:graphicData uri="http://schemas.openxmlformats.org/drawingml/2006/table">
            <a:tbl>
              <a:tblPr bandRow="1" firstRow="1">
                <a:noFill/>
                <a:tableStyleId>{A3F023E6-4D1B-4763-8F7C-AD7BE75A847D}</a:tableStyleId>
              </a:tblPr>
              <a:tblGrid>
                <a:gridCol w="495325"/>
                <a:gridCol w="528475"/>
                <a:gridCol w="1222300"/>
              </a:tblGrid>
              <a:tr h="165725">
                <a:tc>
                  <a:txBody>
                    <a:bodyPr/>
                    <a:lstStyle/>
                    <a:p>
                      <a:pPr indent="0" lvl="0" marL="0" marR="0" rtl="0" algn="l">
                        <a:lnSpc>
                          <a:spcPct val="100000"/>
                        </a:lnSpc>
                        <a:spcBef>
                          <a:spcPts val="0"/>
                        </a:spcBef>
                        <a:spcAft>
                          <a:spcPts val="0"/>
                        </a:spcAft>
                        <a:buClr>
                          <a:srgbClr val="000000"/>
                        </a:buClr>
                        <a:buSzPts val="700"/>
                        <a:buFont typeface="Arial"/>
                        <a:buNone/>
                      </a:pPr>
                      <a:r>
                        <a:t/>
                      </a:r>
                      <a:endParaRPr sz="700">
                        <a:solidFill>
                          <a:srgbClr val="44444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a:solidFill>
                          <a:srgbClr val="44444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t/>
                      </a:r>
                      <a:endParaRPr sz="700">
                        <a:solidFill>
                          <a:srgbClr val="44444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sz="700" u="none" cap="none" strike="noStrike">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r>
              <a:tr h="165725">
                <a:tc>
                  <a:txBody>
                    <a:bodyPr/>
                    <a:lstStyle/>
                    <a:p>
                      <a:pPr indent="0" lvl="0" marL="0" marR="0" rtl="0" algn="l">
                        <a:lnSpc>
                          <a:spcPct val="100000"/>
                        </a:lnSpc>
                        <a:spcBef>
                          <a:spcPts val="0"/>
                        </a:spcBef>
                        <a:spcAft>
                          <a:spcPts val="0"/>
                        </a:spcAft>
                        <a:buClr>
                          <a:srgbClr val="000000"/>
                        </a:buClr>
                        <a:buSzPts val="700"/>
                        <a:buFont typeface="Arial"/>
                        <a:buNone/>
                      </a:pPr>
                      <a:r>
                        <a:rPr lang="en-US" sz="700">
                          <a:solidFill>
                            <a:srgbClr val="444444"/>
                          </a:solidFill>
                          <a:latin typeface="Arial"/>
                          <a:ea typeface="Arial"/>
                          <a:cs typeface="Arial"/>
                          <a:sym typeface="Arial"/>
                        </a:rPr>
                        <a:t> </a:t>
                      </a:r>
                      <a:r>
                        <a:rPr lang="en-US" sz="700">
                          <a:solidFill>
                            <a:srgbClr val="444444"/>
                          </a:solidFill>
                          <a:latin typeface="Arial"/>
                          <a:ea typeface="Arial"/>
                          <a:cs typeface="Arial"/>
                          <a:sym typeface="Arial"/>
                        </a:rPr>
                        <a:t>Unit 105</a:t>
                      </a:r>
                      <a:endParaRPr sz="7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sz="700">
                        <a:solidFill>
                          <a:srgbClr val="444444"/>
                        </a:solidFill>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700">
                        <a:solidFill>
                          <a:srgbClr val="444444"/>
                        </a:solidFill>
                        <a:latin typeface="Arial"/>
                        <a:ea typeface="Arial"/>
                        <a:cs typeface="Arial"/>
                        <a:sym typeface="Arial"/>
                      </a:endParaRPr>
                    </a:p>
                    <a:p>
                      <a:pPr indent="0" lvl="0" marL="0" rtl="0" algn="l">
                        <a:spcBef>
                          <a:spcPts val="0"/>
                        </a:spcBef>
                        <a:spcAft>
                          <a:spcPts val="0"/>
                        </a:spcAft>
                        <a:buClr>
                          <a:schemeClr val="dk1"/>
                        </a:buClr>
                        <a:buSzPts val="700"/>
                        <a:buFont typeface="Arial"/>
                        <a:buNone/>
                      </a:pPr>
                      <a:r>
                        <a:rPr lang="en-US" sz="700">
                          <a:solidFill>
                            <a:srgbClr val="444444"/>
                          </a:solidFill>
                          <a:latin typeface="Arial"/>
                          <a:ea typeface="Arial"/>
                          <a:cs typeface="Arial"/>
                          <a:sym typeface="Arial"/>
                        </a:rPr>
                        <a:t>958</a:t>
                      </a:r>
                      <a:r>
                        <a:rPr lang="en-US" sz="700">
                          <a:solidFill>
                            <a:srgbClr val="444444"/>
                          </a:solidFill>
                          <a:latin typeface="Arial"/>
                          <a:ea typeface="Arial"/>
                          <a:cs typeface="Arial"/>
                          <a:sym typeface="Arial"/>
                        </a:rPr>
                        <a:t> SF  </a:t>
                      </a:r>
                      <a:endParaRPr sz="700">
                        <a:solidFill>
                          <a:schemeClr val="dk1"/>
                        </a:solidFill>
                        <a:latin typeface="Arial"/>
                        <a:ea typeface="Arial"/>
                        <a:cs typeface="Arial"/>
                        <a:sym typeface="Arial"/>
                      </a:endParaRPr>
                    </a:p>
                    <a:p>
                      <a:pPr indent="0" lvl="0" marL="0" rtl="0" algn="l">
                        <a:spcBef>
                          <a:spcPts val="0"/>
                        </a:spcBef>
                        <a:spcAft>
                          <a:spcPts val="0"/>
                        </a:spcAft>
                        <a:buNone/>
                      </a:pPr>
                      <a:r>
                        <a:t/>
                      </a:r>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700"/>
                        <a:buFont typeface="Arial"/>
                        <a:buNone/>
                      </a:pPr>
                      <a:r>
                        <a:rPr lang="en-US" sz="700">
                          <a:solidFill>
                            <a:srgbClr val="444444"/>
                          </a:solidFill>
                          <a:latin typeface="Arial"/>
                          <a:ea typeface="Arial"/>
                          <a:cs typeface="Arial"/>
                          <a:sym typeface="Arial"/>
                        </a:rPr>
                        <a:t>Available September 1, 2026</a:t>
                      </a:r>
                      <a:endParaRPr sz="700">
                        <a:solidFill>
                          <a:schemeClr val="dk1"/>
                        </a:solidFill>
                        <a:latin typeface="Arial"/>
                        <a:ea typeface="Arial"/>
                        <a:cs typeface="Arial"/>
                        <a:sym typeface="Arial"/>
                      </a:endParaRPr>
                    </a:p>
                    <a:p>
                      <a:pPr indent="0" lvl="0" marL="0" rtl="0" algn="l">
                        <a:spcBef>
                          <a:spcPts val="0"/>
                        </a:spcBef>
                        <a:spcAft>
                          <a:spcPts val="0"/>
                        </a:spcAft>
                        <a:buClr>
                          <a:schemeClr val="dk1"/>
                        </a:buClr>
                        <a:buSzPts val="700"/>
                        <a:buFont typeface="Arial"/>
                        <a:buNone/>
                      </a:pPr>
                      <a:r>
                        <a:t/>
                      </a:r>
                      <a:endParaRPr sz="700">
                        <a:solidFill>
                          <a:srgbClr val="444444"/>
                        </a:solidFill>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r>
            </a:tbl>
          </a:graphicData>
        </a:graphic>
      </p:graphicFrame>
      <p:sp>
        <p:nvSpPr>
          <p:cNvPr id="208" name="Google Shape;208;g3d3822024c9_0_3"/>
          <p:cNvSpPr txBox="1"/>
          <p:nvPr/>
        </p:nvSpPr>
        <p:spPr>
          <a:xfrm>
            <a:off x="2810895" y="3583060"/>
            <a:ext cx="1902300" cy="243600"/>
          </a:xfrm>
          <a:prstGeom prst="rect">
            <a:avLst/>
          </a:prstGeom>
          <a:noFill/>
          <a:ln>
            <a:noFill/>
          </a:ln>
        </p:spPr>
        <p:txBody>
          <a:bodyPr anchorCtr="0" anchor="t" bIns="0" lIns="0" spcFirstLastPara="1" rIns="0" wrap="square" tIns="12700">
            <a:spAutoFit/>
          </a:bodyPr>
          <a:lstStyle/>
          <a:p>
            <a:pPr indent="0" lvl="0" marL="12700" marR="0" rtl="0" algn="l">
              <a:lnSpc>
                <a:spcPct val="115625"/>
              </a:lnSpc>
              <a:spcBef>
                <a:spcPts val="0"/>
              </a:spcBef>
              <a:spcAft>
                <a:spcPts val="0"/>
              </a:spcAft>
              <a:buClr>
                <a:srgbClr val="000000"/>
              </a:buClr>
              <a:buSzPts val="1500"/>
              <a:buFont typeface="Arial"/>
              <a:buNone/>
            </a:pPr>
            <a:r>
              <a:rPr lang="en-US" sz="1500">
                <a:solidFill>
                  <a:srgbClr val="0C213E"/>
                </a:solidFill>
                <a:highlight>
                  <a:schemeClr val="lt1"/>
                </a:highlight>
                <a:latin typeface="Montserrat SemiBold"/>
                <a:ea typeface="Montserrat SemiBold"/>
                <a:cs typeface="Montserrat SemiBold"/>
                <a:sym typeface="Montserrat SemiBold"/>
              </a:rPr>
              <a:t>The Drive 2</a:t>
            </a:r>
            <a:endParaRPr i="0" sz="1500" u="none" cap="none" strike="noStrike">
              <a:solidFill>
                <a:srgbClr val="000000"/>
              </a:solidFill>
              <a:highlight>
                <a:schemeClr val="lt1"/>
              </a:highlight>
              <a:latin typeface="Montserrat SemiBold"/>
              <a:ea typeface="Montserrat SemiBold"/>
              <a:cs typeface="Montserrat SemiBold"/>
              <a:sym typeface="Montserrat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271b815f526_0_166"/>
          <p:cNvSpPr txBox="1"/>
          <p:nvPr/>
        </p:nvSpPr>
        <p:spPr>
          <a:xfrm>
            <a:off x="2777462" y="1277105"/>
            <a:ext cx="2317800" cy="243600"/>
          </a:xfrm>
          <a:prstGeom prst="rect">
            <a:avLst/>
          </a:prstGeom>
          <a:noFill/>
          <a:ln>
            <a:noFill/>
          </a:ln>
        </p:spPr>
        <p:txBody>
          <a:bodyPr anchorCtr="0" anchor="t" bIns="0" lIns="0" spcFirstLastPara="1" rIns="0" wrap="square" tIns="12700">
            <a:spAutoFit/>
          </a:bodyPr>
          <a:lstStyle/>
          <a:p>
            <a:pPr indent="0" lvl="0" marL="12700" marR="0" rtl="0" algn="l">
              <a:lnSpc>
                <a:spcPct val="115625"/>
              </a:lnSpc>
              <a:spcBef>
                <a:spcPts val="0"/>
              </a:spcBef>
              <a:spcAft>
                <a:spcPts val="0"/>
              </a:spcAft>
              <a:buClr>
                <a:schemeClr val="dk1"/>
              </a:buClr>
              <a:buSzPts val="1500"/>
              <a:buFont typeface="Arial"/>
              <a:buNone/>
            </a:pPr>
            <a:r>
              <a:rPr b="0" i="0" lang="en-US" sz="1500" u="none" cap="none" strike="noStrike">
                <a:solidFill>
                  <a:srgbClr val="0C213E"/>
                </a:solidFill>
                <a:latin typeface="Montserrat SemiBold"/>
                <a:ea typeface="Montserrat SemiBold"/>
                <a:cs typeface="Montserrat SemiBold"/>
                <a:sym typeface="Montserrat SemiBold"/>
              </a:rPr>
              <a:t>East 1st</a:t>
            </a:r>
            <a:endParaRPr b="1" i="0" sz="1500" u="none" cap="none" strike="noStrike">
              <a:solidFill>
                <a:srgbClr val="000000"/>
              </a:solidFill>
              <a:latin typeface="Montserrat"/>
              <a:ea typeface="Montserrat"/>
              <a:cs typeface="Montserrat"/>
              <a:sym typeface="Montserrat"/>
            </a:endParaRPr>
          </a:p>
        </p:txBody>
      </p:sp>
      <p:sp>
        <p:nvSpPr>
          <p:cNvPr id="214" name="Google Shape;214;g271b815f526_0_166"/>
          <p:cNvSpPr txBox="1"/>
          <p:nvPr/>
        </p:nvSpPr>
        <p:spPr>
          <a:xfrm>
            <a:off x="457898" y="9803882"/>
            <a:ext cx="4345800" cy="111600"/>
          </a:xfrm>
          <a:prstGeom prst="rect">
            <a:avLst/>
          </a:prstGeom>
          <a:noFill/>
          <a:ln>
            <a:noFill/>
          </a:ln>
        </p:spPr>
        <p:txBody>
          <a:bodyPr anchorCtr="0" anchor="t" bIns="0" lIns="0" spcFirstLastPara="1" rIns="0" wrap="square" tIns="38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200 - 1010 SEYMOUR STREET, VANCOUVER, BC | 604.688.8783 | </a:t>
            </a:r>
            <a:r>
              <a:rPr b="0" i="0" lang="en-US" sz="700" u="sng" cap="none" strike="noStrike">
                <a:solidFill>
                  <a:schemeClr val="hlink"/>
                </a:solidFill>
                <a:latin typeface="Arial"/>
                <a:ea typeface="Arial"/>
                <a:cs typeface="Arial"/>
                <a:sym typeface="Arial"/>
                <a:hlinkClick r:id="rId3"/>
              </a:rPr>
              <a:t>LEASING@ONNI.COM </a:t>
            </a:r>
            <a:endParaRPr b="0" i="0" sz="700" u="none" cap="none" strike="noStrike">
              <a:solidFill>
                <a:srgbClr val="000000"/>
              </a:solidFill>
              <a:latin typeface="Arial"/>
              <a:ea typeface="Arial"/>
              <a:cs typeface="Arial"/>
              <a:sym typeface="Arial"/>
            </a:endParaRPr>
          </a:p>
        </p:txBody>
      </p:sp>
      <p:sp>
        <p:nvSpPr>
          <p:cNvPr id="215" name="Google Shape;215;g271b815f526_0_166"/>
          <p:cNvSpPr/>
          <p:nvPr/>
        </p:nvSpPr>
        <p:spPr>
          <a:xfrm>
            <a:off x="0" y="-1"/>
            <a:ext cx="7772400" cy="658485"/>
          </a:xfrm>
          <a:custGeom>
            <a:rect b="b" l="l" r="r" t="t"/>
            <a:pathLst>
              <a:path extrusionOk="0" h="1677670" w="7772400">
                <a:moveTo>
                  <a:pt x="7772400" y="0"/>
                </a:moveTo>
                <a:lnTo>
                  <a:pt x="0" y="0"/>
                </a:lnTo>
                <a:lnTo>
                  <a:pt x="0" y="1677670"/>
                </a:lnTo>
                <a:lnTo>
                  <a:pt x="7772400" y="1677670"/>
                </a:lnTo>
                <a:lnTo>
                  <a:pt x="7772400" y="0"/>
                </a:lnTo>
                <a:close/>
              </a:path>
            </a:pathLst>
          </a:custGeom>
          <a:solidFill>
            <a:srgbClr val="43434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g271b815f526_0_166"/>
          <p:cNvSpPr txBox="1"/>
          <p:nvPr/>
        </p:nvSpPr>
        <p:spPr>
          <a:xfrm>
            <a:off x="399026" y="129138"/>
            <a:ext cx="6285300" cy="400200"/>
          </a:xfrm>
          <a:prstGeom prst="rect">
            <a:avLst/>
          </a:prstGeom>
          <a:noFill/>
          <a:ln>
            <a:noFill/>
          </a:ln>
        </p:spPr>
        <p:txBody>
          <a:bodyPr anchorCtr="0" anchor="t" bIns="0" lIns="0" spcFirstLastPara="1" rIns="0" wrap="square" tIns="0">
            <a:spAutoFit/>
          </a:bodyPr>
          <a:lstStyle/>
          <a:p>
            <a:pPr indent="0" lvl="0" marL="12700" marR="0" rtl="0" algn="l">
              <a:lnSpc>
                <a:spcPct val="111694"/>
              </a:lnSpc>
              <a:spcBef>
                <a:spcPts val="0"/>
              </a:spcBef>
              <a:spcAft>
                <a:spcPts val="0"/>
              </a:spcAft>
              <a:buClr>
                <a:srgbClr val="000000"/>
              </a:buClr>
              <a:buSzPts val="2600"/>
              <a:buFont typeface="Arial"/>
              <a:buNone/>
            </a:pPr>
            <a:r>
              <a:rPr b="1" i="0" lang="en-US" sz="2600" u="none" cap="none" strike="noStrike">
                <a:solidFill>
                  <a:schemeClr val="lt1"/>
                </a:solidFill>
                <a:latin typeface="Montserrat"/>
                <a:ea typeface="Montserrat"/>
                <a:cs typeface="Montserrat"/>
                <a:sym typeface="Montserrat"/>
              </a:rPr>
              <a:t>NOW PRE-LEASING</a:t>
            </a:r>
            <a:endParaRPr b="0" i="0" sz="2600" u="none" cap="none" strike="noStrike">
              <a:solidFill>
                <a:schemeClr val="lt1"/>
              </a:solidFill>
              <a:latin typeface="Montserrat"/>
              <a:ea typeface="Montserrat"/>
              <a:cs typeface="Montserrat"/>
              <a:sym typeface="Montserrat"/>
            </a:endParaRPr>
          </a:p>
        </p:txBody>
      </p:sp>
      <p:sp>
        <p:nvSpPr>
          <p:cNvPr id="217" name="Google Shape;217;g271b815f526_0_166"/>
          <p:cNvSpPr txBox="1"/>
          <p:nvPr/>
        </p:nvSpPr>
        <p:spPr>
          <a:xfrm>
            <a:off x="2777875" y="1008365"/>
            <a:ext cx="9417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chemeClr val="lt1"/>
                </a:solidFill>
                <a:latin typeface="Arial"/>
                <a:ea typeface="Arial"/>
                <a:cs typeface="Arial"/>
                <a:sym typeface="Arial"/>
              </a:rPr>
              <a:t>VANCOUVER, BC</a:t>
            </a:r>
            <a:endParaRPr b="1" i="0" sz="700" u="none" cap="none" strike="noStrike">
              <a:solidFill>
                <a:schemeClr val="lt1"/>
              </a:solidFill>
              <a:latin typeface="Arial"/>
              <a:ea typeface="Arial"/>
              <a:cs typeface="Arial"/>
              <a:sym typeface="Arial"/>
            </a:endParaRPr>
          </a:p>
        </p:txBody>
      </p:sp>
      <p:pic>
        <p:nvPicPr>
          <p:cNvPr id="218" name="Google Shape;218;g271b815f526_0_166"/>
          <p:cNvPicPr preferRelativeResize="0"/>
          <p:nvPr>
            <p:ph idx="2" type="pic"/>
          </p:nvPr>
        </p:nvPicPr>
        <p:blipFill rotWithShape="1">
          <a:blip r:embed="rId4">
            <a:alphaModFix/>
          </a:blip>
          <a:srcRect b="11667" l="0" r="0" t="11674"/>
          <a:stretch/>
        </p:blipFill>
        <p:spPr>
          <a:xfrm>
            <a:off x="444075" y="1017388"/>
            <a:ext cx="2050800" cy="1653000"/>
          </a:xfrm>
          <a:prstGeom prst="rect">
            <a:avLst/>
          </a:prstGeom>
          <a:noFill/>
          <a:ln cap="flat" cmpd="sng" w="9525">
            <a:solidFill>
              <a:schemeClr val="lt1"/>
            </a:solidFill>
            <a:prstDash val="solid"/>
            <a:round/>
            <a:headEnd len="sm" w="sm" type="none"/>
            <a:tailEnd len="sm" w="sm" type="none"/>
          </a:ln>
        </p:spPr>
      </p:pic>
      <p:sp>
        <p:nvSpPr>
          <p:cNvPr id="219" name="Google Shape;219;g271b815f526_0_166"/>
          <p:cNvSpPr txBox="1"/>
          <p:nvPr/>
        </p:nvSpPr>
        <p:spPr>
          <a:xfrm>
            <a:off x="5079163" y="1707025"/>
            <a:ext cx="2123400" cy="10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PROJECT FEATURES:</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220 residential units</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100,000 SF of hotel</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129,000 SF of office</a:t>
            </a:r>
            <a:endParaRPr b="0" i="0" sz="700" u="none" cap="none" strike="noStrike">
              <a:solidFill>
                <a:srgbClr val="434343"/>
              </a:solidFill>
              <a:latin typeface="Arial"/>
              <a:ea typeface="Arial"/>
              <a:cs typeface="Arial"/>
              <a:sym typeface="Arial"/>
            </a:endParaRPr>
          </a:p>
          <a:p>
            <a:pPr indent="-273050" lvl="0" marL="274320" marR="21082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Dense neighbourhood with substantial growth projections</a:t>
            </a:r>
            <a:endParaRPr b="0" i="0" sz="700" u="none" cap="none" strike="noStrike">
              <a:solidFill>
                <a:srgbClr val="434343"/>
              </a:solidFill>
              <a:latin typeface="Arial"/>
              <a:ea typeface="Arial"/>
              <a:cs typeface="Arial"/>
              <a:sym typeface="Arial"/>
            </a:endParaRPr>
          </a:p>
          <a:p>
            <a:pPr indent="-273050" lvl="0" marL="274320" marR="5080" rtl="0" algn="l">
              <a:lnSpc>
                <a:spcPct val="100000"/>
              </a:lnSpc>
              <a:spcBef>
                <a:spcPts val="300"/>
              </a:spcBef>
              <a:spcAft>
                <a:spcPts val="30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Adjacent to the future Great Northern Way SkyTrain Station</a:t>
            </a:r>
            <a:endParaRPr b="0" i="0" sz="700" u="none" cap="none" strike="noStrike">
              <a:solidFill>
                <a:srgbClr val="434343"/>
              </a:solidFill>
              <a:latin typeface="Arial"/>
              <a:ea typeface="Arial"/>
              <a:cs typeface="Arial"/>
              <a:sym typeface="Arial"/>
            </a:endParaRPr>
          </a:p>
        </p:txBody>
      </p:sp>
      <p:sp>
        <p:nvSpPr>
          <p:cNvPr id="220" name="Google Shape;220;g271b815f526_0_166"/>
          <p:cNvSpPr txBox="1"/>
          <p:nvPr/>
        </p:nvSpPr>
        <p:spPr>
          <a:xfrm>
            <a:off x="2778652" y="1644975"/>
            <a:ext cx="1527900" cy="1139100"/>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ADDRESS: </a:t>
            </a:r>
            <a:r>
              <a:rPr b="0" i="0" lang="en-US" sz="700" u="none" cap="none" strike="noStrike">
                <a:solidFill>
                  <a:srgbClr val="434343"/>
                </a:solidFill>
                <a:latin typeface="Arial"/>
                <a:ea typeface="Arial"/>
                <a:cs typeface="Arial"/>
                <a:sym typeface="Arial"/>
              </a:rPr>
              <a:t>375 EAST 1ST AVENUE</a:t>
            </a:r>
            <a:endParaRPr b="0" i="0" sz="700" u="none" cap="none" strike="noStrike">
              <a:solidFill>
                <a:srgbClr val="434343"/>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CONTACT: </a:t>
            </a:r>
            <a:r>
              <a:rPr b="0" i="0" lang="en-US" sz="700" u="none" cap="none" strike="noStrike">
                <a:solidFill>
                  <a:srgbClr val="434343"/>
                </a:solidFill>
                <a:latin typeface="Arial"/>
                <a:ea typeface="Arial"/>
                <a:cs typeface="Arial"/>
                <a:sym typeface="Arial"/>
              </a:rPr>
              <a:t>PETER MCFETRIDGE</a:t>
            </a:r>
            <a:endParaRPr b="0" i="0" sz="700" u="none" cap="none" strike="noStrike">
              <a:solidFill>
                <a:srgbClr val="434343"/>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COMPANY: </a:t>
            </a:r>
            <a:r>
              <a:rPr b="0" i="0" lang="en-US" sz="700" u="none" cap="none" strike="noStrike">
                <a:solidFill>
                  <a:srgbClr val="434343"/>
                </a:solidFill>
                <a:latin typeface="Arial"/>
                <a:ea typeface="Arial"/>
                <a:cs typeface="Arial"/>
                <a:sym typeface="Arial"/>
              </a:rPr>
              <a:t>ONNI GROUP</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PHONE: </a:t>
            </a:r>
            <a:r>
              <a:rPr b="0" i="0" lang="en-US" sz="700" u="none" cap="none" strike="noStrike">
                <a:solidFill>
                  <a:srgbClr val="434343"/>
                </a:solidFill>
                <a:latin typeface="Arial"/>
                <a:ea typeface="Arial"/>
                <a:cs typeface="Arial"/>
                <a:sym typeface="Arial"/>
              </a:rPr>
              <a:t>604.688.8783</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0"/>
              </a:spcAft>
              <a:buClr>
                <a:schemeClr val="dk1"/>
              </a:buClr>
              <a:buSzPts val="700"/>
              <a:buFont typeface="Arial"/>
              <a:buNone/>
            </a:pPr>
            <a:r>
              <a:rPr b="1" i="0" lang="en-US" sz="700" u="none" cap="none" strike="noStrike">
                <a:solidFill>
                  <a:srgbClr val="434343"/>
                </a:solidFill>
                <a:latin typeface="Arial"/>
                <a:ea typeface="Arial"/>
                <a:cs typeface="Arial"/>
                <a:sym typeface="Arial"/>
              </a:rPr>
              <a:t>AVAILABILITY:</a:t>
            </a:r>
            <a:endParaRPr b="0" i="0" sz="700" u="none" cap="none" strike="noStrike">
              <a:solidFill>
                <a:srgbClr val="434343"/>
              </a:solidFill>
              <a:latin typeface="Arial"/>
              <a:ea typeface="Arial"/>
              <a:cs typeface="Arial"/>
              <a:sym typeface="Arial"/>
            </a:endParaRPr>
          </a:p>
          <a:p>
            <a:pPr indent="0" lvl="0" marL="12700" marR="309245" rtl="0" algn="l">
              <a:lnSpc>
                <a:spcPct val="100000"/>
              </a:lnSpc>
              <a:spcBef>
                <a:spcPts val="500"/>
              </a:spcBef>
              <a:spcAft>
                <a:spcPts val="0"/>
              </a:spcAft>
              <a:buClr>
                <a:schemeClr val="dk1"/>
              </a:buClr>
              <a:buSzPts val="700"/>
              <a:buFont typeface="Arial"/>
              <a:buNone/>
            </a:pPr>
            <a:r>
              <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500"/>
              </a:spcAft>
              <a:buClr>
                <a:srgbClr val="000000"/>
              </a:buClr>
              <a:buSzPts val="700"/>
              <a:buFont typeface="Arial"/>
              <a:buNone/>
            </a:pPr>
            <a:r>
              <a:t/>
            </a:r>
            <a:endParaRPr b="0" i="0" sz="700" u="none" cap="none" strike="noStrike">
              <a:solidFill>
                <a:srgbClr val="434343"/>
              </a:solidFill>
              <a:latin typeface="Arial"/>
              <a:ea typeface="Arial"/>
              <a:cs typeface="Arial"/>
              <a:sym typeface="Arial"/>
            </a:endParaRPr>
          </a:p>
        </p:txBody>
      </p:sp>
      <p:sp>
        <p:nvSpPr>
          <p:cNvPr id="221" name="Google Shape;221;g271b815f526_0_166"/>
          <p:cNvSpPr txBox="1"/>
          <p:nvPr/>
        </p:nvSpPr>
        <p:spPr>
          <a:xfrm>
            <a:off x="2798735" y="2483986"/>
            <a:ext cx="1377900" cy="134700"/>
          </a:xfrm>
          <a:prstGeom prst="rect">
            <a:avLst/>
          </a:prstGeom>
          <a:noFill/>
          <a:ln>
            <a:noFill/>
          </a:ln>
        </p:spPr>
        <p:txBody>
          <a:bodyPr anchorCtr="0" anchor="t" bIns="0" lIns="0" spcFirstLastPara="1" rIns="0" wrap="square" tIns="2665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444444"/>
                </a:solidFill>
                <a:latin typeface="Arial"/>
                <a:ea typeface="Arial"/>
                <a:cs typeface="Arial"/>
                <a:sym typeface="Arial"/>
              </a:rPr>
              <a:t>Approximately 43,000 SF</a:t>
            </a:r>
            <a:endParaRPr b="0" i="0" sz="700" u="none" cap="none" strike="noStrike">
              <a:solidFill>
                <a:srgbClr val="000000"/>
              </a:solidFill>
              <a:latin typeface="Arial"/>
              <a:ea typeface="Arial"/>
              <a:cs typeface="Arial"/>
              <a:sym typeface="Arial"/>
            </a:endParaRPr>
          </a:p>
        </p:txBody>
      </p:sp>
      <p:sp>
        <p:nvSpPr>
          <p:cNvPr id="222" name="Google Shape;222;g271b815f526_0_166"/>
          <p:cNvSpPr txBox="1"/>
          <p:nvPr/>
        </p:nvSpPr>
        <p:spPr>
          <a:xfrm>
            <a:off x="3957550" y="2483975"/>
            <a:ext cx="1527900" cy="134700"/>
          </a:xfrm>
          <a:prstGeom prst="rect">
            <a:avLst/>
          </a:prstGeom>
          <a:noFill/>
          <a:ln>
            <a:noFill/>
          </a:ln>
        </p:spPr>
        <p:txBody>
          <a:bodyPr anchorCtr="0" anchor="t" bIns="0" lIns="0" spcFirstLastPara="1" rIns="0" wrap="square" tIns="2665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444444"/>
                </a:solidFill>
                <a:latin typeface="Arial"/>
                <a:ea typeface="Arial"/>
                <a:cs typeface="Arial"/>
                <a:sym typeface="Arial"/>
              </a:rPr>
              <a:t>Available  Q1</a:t>
            </a:r>
            <a:r>
              <a:rPr b="0" i="0" lang="en-US" sz="700" u="none" cap="none" strike="noStrike">
                <a:solidFill>
                  <a:srgbClr val="444444"/>
                </a:solidFill>
                <a:highlight>
                  <a:schemeClr val="lt1"/>
                </a:highlight>
                <a:latin typeface="Arial"/>
                <a:ea typeface="Arial"/>
                <a:cs typeface="Arial"/>
                <a:sym typeface="Arial"/>
              </a:rPr>
              <a:t> 20</a:t>
            </a:r>
            <a:r>
              <a:rPr lang="en-US" sz="700">
                <a:solidFill>
                  <a:srgbClr val="444444"/>
                </a:solidFill>
                <a:highlight>
                  <a:schemeClr val="lt1"/>
                </a:highlight>
              </a:rPr>
              <a:t>31</a:t>
            </a:r>
            <a:endParaRPr b="0" i="0" sz="700" u="none" cap="none" strike="noStrike">
              <a:solidFill>
                <a:srgbClr val="000000"/>
              </a:solidFill>
              <a:highlight>
                <a:schemeClr val="lt1"/>
              </a:highlight>
              <a:latin typeface="Arial"/>
              <a:ea typeface="Arial"/>
              <a:cs typeface="Arial"/>
              <a:sym typeface="Arial"/>
            </a:endParaRPr>
          </a:p>
        </p:txBody>
      </p:sp>
      <p:pic>
        <p:nvPicPr>
          <p:cNvPr id="223" name="Google Shape;223;g271b815f526_0_166">
            <a:hlinkClick r:id="rId5"/>
          </p:cNvPr>
          <p:cNvPicPr preferRelativeResize="0"/>
          <p:nvPr/>
        </p:nvPicPr>
        <p:blipFill rotWithShape="1">
          <a:blip r:embed="rId6">
            <a:alphaModFix/>
          </a:blip>
          <a:srcRect b="0" l="0" r="0" t="0"/>
          <a:stretch/>
        </p:blipFill>
        <p:spPr>
          <a:xfrm>
            <a:off x="6234330" y="1008365"/>
            <a:ext cx="1042545" cy="200100"/>
          </a:xfrm>
          <a:prstGeom prst="rect">
            <a:avLst/>
          </a:prstGeom>
          <a:noFill/>
          <a:ln>
            <a:noFill/>
          </a:ln>
        </p:spPr>
      </p:pic>
      <p:sp>
        <p:nvSpPr>
          <p:cNvPr id="224" name="Google Shape;224;g271b815f526_0_166"/>
          <p:cNvSpPr txBox="1"/>
          <p:nvPr/>
        </p:nvSpPr>
        <p:spPr>
          <a:xfrm>
            <a:off x="2777462" y="3438280"/>
            <a:ext cx="3220800" cy="243600"/>
          </a:xfrm>
          <a:prstGeom prst="rect">
            <a:avLst/>
          </a:prstGeom>
          <a:noFill/>
          <a:ln>
            <a:noFill/>
          </a:ln>
        </p:spPr>
        <p:txBody>
          <a:bodyPr anchorCtr="0" anchor="t" bIns="0" lIns="0" spcFirstLastPara="1" rIns="0" wrap="square" tIns="12700">
            <a:spAutoFit/>
          </a:bodyPr>
          <a:lstStyle/>
          <a:p>
            <a:pPr indent="0" lvl="0" marL="0" marR="0" rtl="0" algn="l">
              <a:lnSpc>
                <a:spcPct val="115625"/>
              </a:lnSpc>
              <a:spcBef>
                <a:spcPts val="0"/>
              </a:spcBef>
              <a:spcAft>
                <a:spcPts val="0"/>
              </a:spcAft>
              <a:buClr>
                <a:srgbClr val="000000"/>
              </a:buClr>
              <a:buSzPts val="1500"/>
              <a:buFont typeface="Arial"/>
              <a:buNone/>
            </a:pPr>
            <a:r>
              <a:rPr b="1" i="0" lang="en-US" sz="1500" u="none" cap="none" strike="noStrike">
                <a:solidFill>
                  <a:srgbClr val="0C213E"/>
                </a:solidFill>
                <a:latin typeface="Montserrat"/>
                <a:ea typeface="Montserrat"/>
                <a:cs typeface="Montserrat"/>
                <a:sym typeface="Montserrat"/>
              </a:rPr>
              <a:t>Pine &amp; Glen</a:t>
            </a:r>
            <a:endParaRPr b="1" i="0" sz="1500" u="none" cap="none" strike="noStrike">
              <a:solidFill>
                <a:srgbClr val="000000"/>
              </a:solidFill>
              <a:latin typeface="Montserrat"/>
              <a:ea typeface="Montserrat"/>
              <a:cs typeface="Montserrat"/>
              <a:sym typeface="Montserrat"/>
            </a:endParaRPr>
          </a:p>
        </p:txBody>
      </p:sp>
      <p:sp>
        <p:nvSpPr>
          <p:cNvPr id="225" name="Google Shape;225;g271b815f526_0_166"/>
          <p:cNvSpPr txBox="1"/>
          <p:nvPr/>
        </p:nvSpPr>
        <p:spPr>
          <a:xfrm>
            <a:off x="2777875" y="3157919"/>
            <a:ext cx="9417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chemeClr val="lt1"/>
                </a:solidFill>
                <a:latin typeface="Arial"/>
                <a:ea typeface="Arial"/>
                <a:cs typeface="Arial"/>
                <a:sym typeface="Arial"/>
              </a:rPr>
              <a:t>COQUITLAM, BC</a:t>
            </a:r>
            <a:endParaRPr b="1" i="0" sz="700" u="none" cap="none" strike="noStrike">
              <a:solidFill>
                <a:schemeClr val="lt1"/>
              </a:solidFill>
              <a:latin typeface="Arial"/>
              <a:ea typeface="Arial"/>
              <a:cs typeface="Arial"/>
              <a:sym typeface="Arial"/>
            </a:endParaRPr>
          </a:p>
        </p:txBody>
      </p:sp>
      <p:pic>
        <p:nvPicPr>
          <p:cNvPr id="226" name="Google Shape;226;g271b815f526_0_166"/>
          <p:cNvPicPr preferRelativeResize="0"/>
          <p:nvPr>
            <p:ph idx="3" type="pic"/>
          </p:nvPr>
        </p:nvPicPr>
        <p:blipFill rotWithShape="1">
          <a:blip r:embed="rId7">
            <a:alphaModFix/>
          </a:blip>
          <a:srcRect b="0" l="10380" r="10380" t="0"/>
          <a:stretch/>
        </p:blipFill>
        <p:spPr>
          <a:xfrm>
            <a:off x="444075" y="3157925"/>
            <a:ext cx="2050801" cy="1653001"/>
          </a:xfrm>
          <a:prstGeom prst="rect">
            <a:avLst/>
          </a:prstGeom>
          <a:noFill/>
          <a:ln cap="flat" cmpd="sng" w="9525">
            <a:solidFill>
              <a:schemeClr val="lt1"/>
            </a:solidFill>
            <a:prstDash val="solid"/>
            <a:round/>
            <a:headEnd len="sm" w="sm" type="none"/>
            <a:tailEnd len="sm" w="sm" type="none"/>
          </a:ln>
        </p:spPr>
      </p:pic>
      <p:sp>
        <p:nvSpPr>
          <p:cNvPr id="227" name="Google Shape;227;g271b815f526_0_166"/>
          <p:cNvSpPr txBox="1"/>
          <p:nvPr/>
        </p:nvSpPr>
        <p:spPr>
          <a:xfrm>
            <a:off x="5079163" y="3620990"/>
            <a:ext cx="2226300" cy="9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PROJECT FEATURES:</a:t>
            </a:r>
            <a:endParaRPr b="1"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Mixed-use development in the heart of Coquitlam</a:t>
            </a:r>
            <a:endParaRPr b="0" i="0" sz="700" u="none" cap="none" strike="noStrike">
              <a:solidFill>
                <a:srgbClr val="434343"/>
              </a:solidFill>
              <a:latin typeface="Arial"/>
              <a:ea typeface="Arial"/>
              <a:cs typeface="Arial"/>
              <a:sym typeface="Arial"/>
            </a:endParaRPr>
          </a:p>
          <a:p>
            <a:pPr indent="-273050" lvl="0" marL="274320" marR="508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Over 900 residential units, 35,000 SF of office space, and 13,000 SF of ground floor retail space</a:t>
            </a:r>
            <a:endParaRPr b="0" i="0" sz="700" u="none" cap="none" strike="noStrike">
              <a:solidFill>
                <a:srgbClr val="434343"/>
              </a:solidFill>
              <a:latin typeface="Arial"/>
              <a:ea typeface="Arial"/>
              <a:cs typeface="Arial"/>
              <a:sym typeface="Arial"/>
            </a:endParaRPr>
          </a:p>
          <a:p>
            <a:pPr indent="-273050" lvl="0" marL="274320" marR="118110" rtl="0" algn="l">
              <a:lnSpc>
                <a:spcPct val="100000"/>
              </a:lnSpc>
              <a:spcBef>
                <a:spcPts val="300"/>
              </a:spcBef>
              <a:spcAft>
                <a:spcPts val="30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Transit-oriented site, within walking distance to both Coquitlam central and Lafarge Lake /Douglas Skytrain Stations</a:t>
            </a:r>
            <a:endParaRPr b="0" i="0" sz="700" u="none" cap="none" strike="noStrike">
              <a:solidFill>
                <a:srgbClr val="434343"/>
              </a:solidFill>
              <a:latin typeface="Arial"/>
              <a:ea typeface="Arial"/>
              <a:cs typeface="Arial"/>
              <a:sym typeface="Arial"/>
            </a:endParaRPr>
          </a:p>
        </p:txBody>
      </p:sp>
      <p:sp>
        <p:nvSpPr>
          <p:cNvPr id="228" name="Google Shape;228;g271b815f526_0_166"/>
          <p:cNvSpPr txBox="1"/>
          <p:nvPr/>
        </p:nvSpPr>
        <p:spPr>
          <a:xfrm>
            <a:off x="2784907" y="3758736"/>
            <a:ext cx="1878300" cy="9672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ADDRESS: </a:t>
            </a:r>
            <a:r>
              <a:rPr b="0" i="0" lang="en-US" sz="700" u="none" cap="none" strike="noStrike">
                <a:solidFill>
                  <a:srgbClr val="444444"/>
                </a:solidFill>
                <a:latin typeface="Arial"/>
                <a:ea typeface="Arial"/>
                <a:cs typeface="Arial"/>
                <a:sym typeface="Arial"/>
              </a:rPr>
              <a:t>3022 GLEN DRIVE</a:t>
            </a:r>
            <a:endParaRPr b="0" i="0" sz="700" u="none" cap="none" strike="noStrike">
              <a:solidFill>
                <a:srgbClr val="000000"/>
              </a:solidFill>
              <a:latin typeface="Arial"/>
              <a:ea typeface="Arial"/>
              <a:cs typeface="Arial"/>
              <a:sym typeface="Arial"/>
            </a:endParaRPr>
          </a:p>
          <a:p>
            <a:pPr indent="-635" lvl="0" marL="12700" marR="513715"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CONTACT: </a:t>
            </a:r>
            <a:r>
              <a:rPr b="0" i="0" lang="en-US" sz="700" u="none" cap="none" strike="noStrike">
                <a:solidFill>
                  <a:srgbClr val="444444"/>
                </a:solidFill>
                <a:latin typeface="Arial"/>
                <a:ea typeface="Arial"/>
                <a:cs typeface="Arial"/>
                <a:sym typeface="Arial"/>
              </a:rPr>
              <a:t>HILARY TURNBULL</a:t>
            </a:r>
            <a:endParaRPr b="0" i="0" sz="700" u="none" cap="none" strike="noStrike">
              <a:solidFill>
                <a:srgbClr val="444444"/>
              </a:solidFill>
              <a:latin typeface="Arial"/>
              <a:ea typeface="Arial"/>
              <a:cs typeface="Arial"/>
              <a:sym typeface="Arial"/>
            </a:endParaRPr>
          </a:p>
          <a:p>
            <a:pPr indent="-635" lvl="0" marL="12700" marR="513715"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COMPANY: </a:t>
            </a:r>
            <a:r>
              <a:rPr b="0" i="0" lang="en-US" sz="700" u="none" cap="none" strike="noStrike">
                <a:solidFill>
                  <a:srgbClr val="444444"/>
                </a:solidFill>
                <a:latin typeface="Arial"/>
                <a:ea typeface="Arial"/>
                <a:cs typeface="Arial"/>
                <a:sym typeface="Arial"/>
              </a:rPr>
              <a:t>ONNI GROUP</a:t>
            </a:r>
            <a:endParaRPr b="0" i="0" sz="700" u="none" cap="none" strike="noStrike">
              <a:solidFill>
                <a:srgbClr val="444444"/>
              </a:solidFill>
              <a:latin typeface="Arial"/>
              <a:ea typeface="Arial"/>
              <a:cs typeface="Arial"/>
              <a:sym typeface="Arial"/>
            </a:endParaRPr>
          </a:p>
          <a:p>
            <a:pPr indent="-635" lvl="0" marL="12700" marR="513715" rtl="0" algn="l">
              <a:lnSpc>
                <a:spcPct val="100000"/>
              </a:lnSpc>
              <a:spcBef>
                <a:spcPts val="50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PHONE: </a:t>
            </a:r>
            <a:r>
              <a:rPr b="0" i="0" lang="en-US" sz="700" u="none" cap="none" strike="noStrike">
                <a:solidFill>
                  <a:srgbClr val="444444"/>
                </a:solidFill>
                <a:latin typeface="Arial"/>
                <a:ea typeface="Arial"/>
                <a:cs typeface="Arial"/>
                <a:sym typeface="Arial"/>
              </a:rPr>
              <a:t>604.488.8988</a:t>
            </a:r>
            <a:endParaRPr b="0" i="0" sz="700" u="none" cap="none" strike="noStrike">
              <a:solidFill>
                <a:srgbClr val="444444"/>
              </a:solidFill>
              <a:latin typeface="Arial"/>
              <a:ea typeface="Arial"/>
              <a:cs typeface="Arial"/>
              <a:sym typeface="Arial"/>
            </a:endParaRPr>
          </a:p>
          <a:p>
            <a:pPr indent="0" lvl="0" marL="12700" marR="0" rtl="0" algn="l">
              <a:lnSpc>
                <a:spcPct val="100000"/>
              </a:lnSpc>
              <a:spcBef>
                <a:spcPts val="500"/>
              </a:spcBef>
              <a:spcAft>
                <a:spcPts val="0"/>
              </a:spcAft>
              <a:buClr>
                <a:schemeClr val="dk1"/>
              </a:buClr>
              <a:buSzPts val="700"/>
              <a:buFont typeface="Arial"/>
              <a:buNone/>
            </a:pPr>
            <a:r>
              <a:rPr b="1" i="0" lang="en-US" sz="700" u="none" cap="none" strike="noStrike">
                <a:solidFill>
                  <a:srgbClr val="444444"/>
                </a:solidFill>
                <a:latin typeface="Arial"/>
                <a:ea typeface="Arial"/>
                <a:cs typeface="Arial"/>
                <a:sym typeface="Arial"/>
              </a:rPr>
              <a:t>AVAILABILITY:</a:t>
            </a:r>
            <a:endParaRPr b="0" i="0" sz="700" u="none" cap="none" strike="noStrike">
              <a:solidFill>
                <a:srgbClr val="444444"/>
              </a:solidFill>
              <a:latin typeface="Arial"/>
              <a:ea typeface="Arial"/>
              <a:cs typeface="Arial"/>
              <a:sym typeface="Arial"/>
            </a:endParaRPr>
          </a:p>
          <a:p>
            <a:pPr indent="-635" lvl="0" marL="12700" marR="513715" rtl="0" algn="l">
              <a:lnSpc>
                <a:spcPct val="100000"/>
              </a:lnSpc>
              <a:spcBef>
                <a:spcPts val="500"/>
              </a:spcBef>
              <a:spcAft>
                <a:spcPts val="500"/>
              </a:spcAft>
              <a:buClr>
                <a:srgbClr val="000000"/>
              </a:buClr>
              <a:buSzPts val="700"/>
              <a:buFont typeface="Arial"/>
              <a:buNone/>
            </a:pPr>
            <a:r>
              <a:t/>
            </a:r>
            <a:endParaRPr b="0" i="0" sz="700" u="none" cap="none" strike="noStrike">
              <a:solidFill>
                <a:srgbClr val="444444"/>
              </a:solidFill>
              <a:latin typeface="Arial"/>
              <a:ea typeface="Arial"/>
              <a:cs typeface="Arial"/>
              <a:sym typeface="Arial"/>
            </a:endParaRPr>
          </a:p>
        </p:txBody>
      </p:sp>
      <p:graphicFrame>
        <p:nvGraphicFramePr>
          <p:cNvPr id="229" name="Google Shape;229;g271b815f526_0_166"/>
          <p:cNvGraphicFramePr/>
          <p:nvPr/>
        </p:nvGraphicFramePr>
        <p:xfrm>
          <a:off x="2839277" y="4598410"/>
          <a:ext cx="3000000" cy="3000000"/>
        </p:xfrm>
        <a:graphic>
          <a:graphicData uri="http://schemas.openxmlformats.org/drawingml/2006/table">
            <a:tbl>
              <a:tblPr bandRow="1" firstRow="1">
                <a:noFill/>
                <a:tableStyleId>{A3F023E6-4D1B-4763-8F7C-AD7BE75A847D}</a:tableStyleId>
              </a:tblPr>
              <a:tblGrid>
                <a:gridCol w="545500"/>
                <a:gridCol w="1166775"/>
                <a:gridCol w="928700"/>
              </a:tblGrid>
              <a:tr h="165725">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North CRU’s</a:t>
                      </a:r>
                      <a:endParaRPr sz="700" u="none" cap="none" strike="noStrike">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7,101 SF (Demise options)</a:t>
                      </a:r>
                      <a:endParaRPr sz="700" u="none" cap="none" strike="noStrike">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Available Q1 2027 </a:t>
                      </a:r>
                      <a:endParaRPr sz="700" u="none" cap="none" strike="noStrike">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r>
              <a:tr h="165725">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West CRU’s</a:t>
                      </a:r>
                      <a:endParaRPr sz="700" u="none" cap="none" strike="noStrike">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6,185 SF (Demise options)</a:t>
                      </a:r>
                      <a:endParaRPr sz="700" u="none" cap="none" strike="noStrike">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Available Q1 2027</a:t>
                      </a:r>
                      <a:endParaRPr sz="700" u="none" cap="none" strike="noStrike">
                        <a:latin typeface="Arial"/>
                        <a:ea typeface="Arial"/>
                        <a:cs typeface="Arial"/>
                        <a:sym typeface="Arial"/>
                      </a:endParaRPr>
                    </a:p>
                  </a:txBody>
                  <a:tcPr marT="26675" marB="0" marR="0" marL="0" anchor="ctr">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r>
            </a:tbl>
          </a:graphicData>
        </a:graphic>
      </p:graphicFrame>
      <p:pic>
        <p:nvPicPr>
          <p:cNvPr id="230" name="Google Shape;230;g271b815f526_0_166">
            <a:hlinkClick r:id="rId8"/>
          </p:cNvPr>
          <p:cNvPicPr preferRelativeResize="0"/>
          <p:nvPr/>
        </p:nvPicPr>
        <p:blipFill rotWithShape="1">
          <a:blip r:embed="rId6">
            <a:alphaModFix/>
          </a:blip>
          <a:srcRect b="0" l="0" r="0" t="0"/>
          <a:stretch/>
        </p:blipFill>
        <p:spPr>
          <a:xfrm>
            <a:off x="6234330" y="3157919"/>
            <a:ext cx="1042545" cy="200100"/>
          </a:xfrm>
          <a:prstGeom prst="rect">
            <a:avLst/>
          </a:prstGeom>
          <a:noFill/>
          <a:ln>
            <a:noFill/>
          </a:ln>
        </p:spPr>
      </p:pic>
      <p:pic>
        <p:nvPicPr>
          <p:cNvPr id="231" name="Google Shape;231;g271b815f526_0_166"/>
          <p:cNvPicPr preferRelativeResize="0"/>
          <p:nvPr/>
        </p:nvPicPr>
        <p:blipFill rotWithShape="1">
          <a:blip r:embed="rId9">
            <a:alphaModFix/>
          </a:blip>
          <a:srcRect b="0" l="0" r="0" t="0"/>
          <a:stretch/>
        </p:blipFill>
        <p:spPr>
          <a:xfrm>
            <a:off x="502050" y="3244475"/>
            <a:ext cx="631200" cy="631200"/>
          </a:xfrm>
          <a:prstGeom prst="rect">
            <a:avLst/>
          </a:prstGeom>
          <a:noFill/>
          <a:ln>
            <a:noFill/>
          </a:ln>
        </p:spPr>
      </p:pic>
      <p:cxnSp>
        <p:nvCxnSpPr>
          <p:cNvPr id="232" name="Google Shape;232;g271b815f526_0_166"/>
          <p:cNvCxnSpPr/>
          <p:nvPr/>
        </p:nvCxnSpPr>
        <p:spPr>
          <a:xfrm>
            <a:off x="444075" y="2926400"/>
            <a:ext cx="6832800" cy="0"/>
          </a:xfrm>
          <a:prstGeom prst="straightConnector1">
            <a:avLst/>
          </a:prstGeom>
          <a:noFill/>
          <a:ln cap="flat" cmpd="sng" w="9525">
            <a:solidFill>
              <a:schemeClr val="dk2"/>
            </a:solidFill>
            <a:prstDash val="solid"/>
            <a:round/>
            <a:headEnd len="sm" w="sm" type="none"/>
            <a:tailEnd len="sm" w="sm" type="none"/>
          </a:ln>
        </p:spPr>
      </p:cxnSp>
      <p:sp>
        <p:nvSpPr>
          <p:cNvPr id="233" name="Google Shape;233;g271b815f526_0_166"/>
          <p:cNvSpPr txBox="1"/>
          <p:nvPr/>
        </p:nvSpPr>
        <p:spPr>
          <a:xfrm>
            <a:off x="2761475" y="5509947"/>
            <a:ext cx="3220800" cy="243600"/>
          </a:xfrm>
          <a:prstGeom prst="rect">
            <a:avLst/>
          </a:prstGeom>
          <a:noFill/>
          <a:ln>
            <a:noFill/>
          </a:ln>
        </p:spPr>
        <p:txBody>
          <a:bodyPr anchorCtr="0" anchor="t" bIns="0" lIns="0" spcFirstLastPara="1" rIns="0" wrap="square" tIns="12700">
            <a:spAutoFit/>
          </a:bodyPr>
          <a:lstStyle/>
          <a:p>
            <a:pPr indent="0" lvl="0" marL="12700" marR="0" rtl="0" algn="l">
              <a:lnSpc>
                <a:spcPct val="115625"/>
              </a:lnSpc>
              <a:spcBef>
                <a:spcPts val="0"/>
              </a:spcBef>
              <a:spcAft>
                <a:spcPts val="0"/>
              </a:spcAft>
              <a:buClr>
                <a:srgbClr val="000000"/>
              </a:buClr>
              <a:buSzPts val="1500"/>
              <a:buFont typeface="Arial"/>
              <a:buNone/>
            </a:pPr>
            <a:r>
              <a:rPr b="1" i="0" lang="en-US" sz="1500" u="none" cap="none" strike="noStrike">
                <a:solidFill>
                  <a:srgbClr val="0C213E"/>
                </a:solidFill>
                <a:latin typeface="Montserrat"/>
                <a:ea typeface="Montserrat"/>
                <a:cs typeface="Montserrat"/>
                <a:sym typeface="Montserrat"/>
              </a:rPr>
              <a:t>Fremont Village - New Phase</a:t>
            </a:r>
            <a:endParaRPr b="1" i="0" sz="1500" u="none" cap="none" strike="noStrike">
              <a:solidFill>
                <a:srgbClr val="000000"/>
              </a:solidFill>
              <a:latin typeface="Montserrat"/>
              <a:ea typeface="Montserrat"/>
              <a:cs typeface="Montserrat"/>
              <a:sym typeface="Montserrat"/>
            </a:endParaRPr>
          </a:p>
        </p:txBody>
      </p:sp>
      <p:sp>
        <p:nvSpPr>
          <p:cNvPr id="234" name="Google Shape;234;g271b815f526_0_166"/>
          <p:cNvSpPr txBox="1"/>
          <p:nvPr/>
        </p:nvSpPr>
        <p:spPr>
          <a:xfrm>
            <a:off x="2761888" y="5241163"/>
            <a:ext cx="12732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chemeClr val="lt1"/>
                </a:solidFill>
                <a:latin typeface="Arial"/>
                <a:ea typeface="Arial"/>
                <a:cs typeface="Arial"/>
                <a:sym typeface="Arial"/>
              </a:rPr>
              <a:t>PORT COQUITLAM, BC</a:t>
            </a:r>
            <a:endParaRPr b="1" i="0" sz="700" u="none" cap="none" strike="noStrike">
              <a:solidFill>
                <a:schemeClr val="lt1"/>
              </a:solidFill>
              <a:latin typeface="Arial"/>
              <a:ea typeface="Arial"/>
              <a:cs typeface="Arial"/>
              <a:sym typeface="Arial"/>
            </a:endParaRPr>
          </a:p>
        </p:txBody>
      </p:sp>
      <p:cxnSp>
        <p:nvCxnSpPr>
          <p:cNvPr id="235" name="Google Shape;235;g271b815f526_0_166"/>
          <p:cNvCxnSpPr/>
          <p:nvPr/>
        </p:nvCxnSpPr>
        <p:spPr>
          <a:xfrm>
            <a:off x="420975" y="7525238"/>
            <a:ext cx="6832800" cy="0"/>
          </a:xfrm>
          <a:prstGeom prst="straightConnector1">
            <a:avLst/>
          </a:prstGeom>
          <a:noFill/>
          <a:ln cap="flat" cmpd="sng" w="9525">
            <a:solidFill>
              <a:schemeClr val="dk2"/>
            </a:solidFill>
            <a:prstDash val="solid"/>
            <a:round/>
            <a:headEnd len="sm" w="sm" type="none"/>
            <a:tailEnd len="sm" w="sm" type="none"/>
          </a:ln>
        </p:spPr>
      </p:cxnSp>
      <p:pic>
        <p:nvPicPr>
          <p:cNvPr id="236" name="Google Shape;236;g271b815f526_0_166"/>
          <p:cNvPicPr preferRelativeResize="0"/>
          <p:nvPr>
            <p:ph idx="4" type="pic"/>
          </p:nvPr>
        </p:nvPicPr>
        <p:blipFill rotWithShape="1">
          <a:blip r:embed="rId10">
            <a:alphaModFix/>
          </a:blip>
          <a:srcRect b="7597" l="0" r="0" t="7606"/>
          <a:stretch/>
        </p:blipFill>
        <p:spPr>
          <a:xfrm>
            <a:off x="428088" y="5262238"/>
            <a:ext cx="2050800" cy="1653000"/>
          </a:xfrm>
          <a:prstGeom prst="rect">
            <a:avLst/>
          </a:prstGeom>
          <a:noFill/>
          <a:ln cap="flat" cmpd="sng" w="9525">
            <a:solidFill>
              <a:schemeClr val="lt1"/>
            </a:solidFill>
            <a:prstDash val="solid"/>
            <a:round/>
            <a:headEnd len="sm" w="sm" type="none"/>
            <a:tailEnd len="sm" w="sm" type="none"/>
          </a:ln>
        </p:spPr>
      </p:pic>
      <p:sp>
        <p:nvSpPr>
          <p:cNvPr id="237" name="Google Shape;237;g271b815f526_0_166"/>
          <p:cNvSpPr txBox="1"/>
          <p:nvPr/>
        </p:nvSpPr>
        <p:spPr>
          <a:xfrm>
            <a:off x="5079163" y="5925921"/>
            <a:ext cx="2220000" cy="10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PROJECT FEATURES:</a:t>
            </a:r>
            <a:endParaRPr b="0" i="0" sz="700" u="none" cap="none" strike="noStrike">
              <a:solidFill>
                <a:srgbClr val="434343"/>
              </a:solidFill>
              <a:latin typeface="Arial"/>
              <a:ea typeface="Arial"/>
              <a:cs typeface="Arial"/>
              <a:sym typeface="Arial"/>
            </a:endParaRPr>
          </a:p>
          <a:p>
            <a:pPr indent="-273050" lvl="0" marL="274320" marR="5715"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50-acre site neighboring Costco, Home Depot, Save- On-Foods</a:t>
            </a:r>
            <a:endParaRPr b="0" i="0" sz="700" u="none" cap="none" strike="sngStrike">
              <a:solidFill>
                <a:srgbClr val="434343"/>
              </a:solidFill>
              <a:latin typeface="Arial"/>
              <a:ea typeface="Arial"/>
              <a:cs typeface="Arial"/>
              <a:sym typeface="Arial"/>
            </a:endParaRPr>
          </a:p>
          <a:p>
            <a:pPr indent="-273050" lvl="0" marL="274320" marR="9906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Anchored by Walmart, Canadian Tire, Mark’s, and Shoppers Drug Mart</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High traffic counts and all-directional access</a:t>
            </a:r>
            <a:endParaRPr b="0" i="0" sz="700" u="none" cap="none" strike="sng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Ground floor commercial</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30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200 residential units directly above</a:t>
            </a:r>
            <a:endParaRPr b="0" i="0" sz="700" u="none" cap="none" strike="noStrike">
              <a:solidFill>
                <a:srgbClr val="434343"/>
              </a:solidFill>
              <a:latin typeface="Arial"/>
              <a:ea typeface="Arial"/>
              <a:cs typeface="Arial"/>
              <a:sym typeface="Arial"/>
            </a:endParaRPr>
          </a:p>
        </p:txBody>
      </p:sp>
      <p:sp>
        <p:nvSpPr>
          <p:cNvPr id="238" name="Google Shape;238;g271b815f526_0_166"/>
          <p:cNvSpPr txBox="1"/>
          <p:nvPr/>
        </p:nvSpPr>
        <p:spPr>
          <a:xfrm>
            <a:off x="2769009" y="5925921"/>
            <a:ext cx="2166000" cy="9672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700"/>
              <a:buFont typeface="Arial"/>
              <a:buNone/>
            </a:pPr>
            <a:r>
              <a:rPr b="1" i="0" lang="en-US" sz="700" u="none" cap="none" strike="noStrike">
                <a:solidFill>
                  <a:srgbClr val="444444"/>
                </a:solidFill>
                <a:latin typeface="Arial"/>
                <a:ea typeface="Arial"/>
                <a:cs typeface="Arial"/>
                <a:sym typeface="Arial"/>
              </a:rPr>
              <a:t>ADDRESS: </a:t>
            </a:r>
            <a:r>
              <a:rPr b="0" i="0" lang="en-US" sz="700" u="none" cap="none" strike="noStrike">
                <a:solidFill>
                  <a:srgbClr val="444444"/>
                </a:solidFill>
                <a:latin typeface="Arial"/>
                <a:ea typeface="Arial"/>
                <a:cs typeface="Arial"/>
                <a:sym typeface="Arial"/>
              </a:rPr>
              <a:t>LOUGHEED HWY &amp; MARYHILL BYPASS</a:t>
            </a:r>
            <a:endParaRPr b="0" i="0" sz="700" u="none" cap="none" strike="noStrike">
              <a:solidFill>
                <a:srgbClr val="000000"/>
              </a:solidFill>
              <a:latin typeface="Arial"/>
              <a:ea typeface="Arial"/>
              <a:cs typeface="Arial"/>
              <a:sym typeface="Arial"/>
            </a:endParaRPr>
          </a:p>
          <a:p>
            <a:pPr indent="0" lvl="0" marL="12700" marR="5080" rtl="0" algn="l">
              <a:spcBef>
                <a:spcPts val="500"/>
              </a:spcBef>
              <a:spcAft>
                <a:spcPts val="0"/>
              </a:spcAft>
              <a:buClr>
                <a:schemeClr val="dk1"/>
              </a:buClr>
              <a:buSzPts val="700"/>
              <a:buFont typeface="Arial"/>
              <a:buNone/>
            </a:pPr>
            <a:r>
              <a:rPr b="1" lang="en-US" sz="700">
                <a:solidFill>
                  <a:srgbClr val="444444"/>
                </a:solidFill>
                <a:highlight>
                  <a:schemeClr val="lt1"/>
                </a:highlight>
              </a:rPr>
              <a:t>CONTACT: </a:t>
            </a:r>
            <a:r>
              <a:rPr lang="en-US" sz="700">
                <a:solidFill>
                  <a:srgbClr val="444444"/>
                </a:solidFill>
                <a:highlight>
                  <a:schemeClr val="lt1"/>
                </a:highlight>
              </a:rPr>
              <a:t>MARK REID</a:t>
            </a:r>
            <a:endParaRPr sz="700">
              <a:solidFill>
                <a:srgbClr val="444444"/>
              </a:solidFill>
              <a:highlight>
                <a:schemeClr val="lt1"/>
              </a:highlight>
            </a:endParaRPr>
          </a:p>
          <a:p>
            <a:pPr indent="0" lvl="0" marL="12700" marR="5080" rtl="0" algn="l">
              <a:spcBef>
                <a:spcPts val="500"/>
              </a:spcBef>
              <a:spcAft>
                <a:spcPts val="0"/>
              </a:spcAft>
              <a:buClr>
                <a:schemeClr val="dk1"/>
              </a:buClr>
              <a:buSzPts val="700"/>
              <a:buFont typeface="Arial"/>
              <a:buNone/>
            </a:pPr>
            <a:r>
              <a:rPr b="1" lang="en-US" sz="700">
                <a:solidFill>
                  <a:srgbClr val="444444"/>
                </a:solidFill>
                <a:highlight>
                  <a:schemeClr val="lt1"/>
                </a:highlight>
              </a:rPr>
              <a:t>COMPANY: </a:t>
            </a:r>
            <a:r>
              <a:rPr lang="en-US" sz="700">
                <a:solidFill>
                  <a:srgbClr val="444444"/>
                </a:solidFill>
                <a:highlight>
                  <a:schemeClr val="lt1"/>
                </a:highlight>
              </a:rPr>
              <a:t>ONNI GROUP</a:t>
            </a:r>
            <a:endParaRPr sz="700">
              <a:solidFill>
                <a:schemeClr val="dk1"/>
              </a:solidFill>
              <a:highlight>
                <a:schemeClr val="lt1"/>
              </a:highlight>
            </a:endParaRPr>
          </a:p>
          <a:p>
            <a:pPr indent="0" lvl="0" marL="12700" rtl="0" algn="l">
              <a:spcBef>
                <a:spcPts val="500"/>
              </a:spcBef>
              <a:spcAft>
                <a:spcPts val="0"/>
              </a:spcAft>
              <a:buClr>
                <a:schemeClr val="dk1"/>
              </a:buClr>
              <a:buSzPts val="700"/>
              <a:buFont typeface="Arial"/>
              <a:buNone/>
            </a:pPr>
            <a:r>
              <a:rPr b="1" lang="en-US" sz="700">
                <a:solidFill>
                  <a:srgbClr val="444444"/>
                </a:solidFill>
                <a:highlight>
                  <a:schemeClr val="lt1"/>
                </a:highlight>
              </a:rPr>
              <a:t>PHONE:	</a:t>
            </a:r>
            <a:r>
              <a:rPr lang="en-US" sz="700">
                <a:solidFill>
                  <a:srgbClr val="444444"/>
                </a:solidFill>
                <a:highlight>
                  <a:schemeClr val="lt1"/>
                </a:highlight>
              </a:rPr>
              <a:t>604 488 2773</a:t>
            </a:r>
            <a:endParaRPr b="1" sz="700">
              <a:solidFill>
                <a:srgbClr val="444444"/>
              </a:solidFill>
              <a:highlight>
                <a:schemeClr val="lt1"/>
              </a:highlight>
            </a:endParaRPr>
          </a:p>
          <a:p>
            <a:pPr indent="0" lvl="0" marL="12700" marR="0" rtl="0" algn="l">
              <a:lnSpc>
                <a:spcPct val="100000"/>
              </a:lnSpc>
              <a:spcBef>
                <a:spcPts val="500"/>
              </a:spcBef>
              <a:spcAft>
                <a:spcPts val="0"/>
              </a:spcAft>
              <a:buClr>
                <a:schemeClr val="dk1"/>
              </a:buClr>
              <a:buSzPts val="700"/>
              <a:buFont typeface="Arial"/>
              <a:buNone/>
            </a:pPr>
            <a:r>
              <a:rPr b="1" i="0" lang="en-US" sz="700" u="none" cap="none" strike="noStrike">
                <a:solidFill>
                  <a:srgbClr val="444444"/>
                </a:solidFill>
                <a:latin typeface="Arial"/>
                <a:ea typeface="Arial"/>
                <a:cs typeface="Arial"/>
                <a:sym typeface="Arial"/>
              </a:rPr>
              <a:t>AVAILABILITY:</a:t>
            </a:r>
            <a:endParaRPr b="0" i="0" sz="700" u="none" cap="none" strike="noStrike">
              <a:solidFill>
                <a:srgbClr val="444444"/>
              </a:solidFill>
              <a:latin typeface="Arial"/>
              <a:ea typeface="Arial"/>
              <a:cs typeface="Arial"/>
              <a:sym typeface="Arial"/>
            </a:endParaRPr>
          </a:p>
          <a:p>
            <a:pPr indent="0" lvl="0" marL="12700" marR="1038860" rtl="0" algn="l">
              <a:lnSpc>
                <a:spcPct val="100000"/>
              </a:lnSpc>
              <a:spcBef>
                <a:spcPts val="500"/>
              </a:spcBef>
              <a:spcAft>
                <a:spcPts val="500"/>
              </a:spcAft>
              <a:buClr>
                <a:srgbClr val="000000"/>
              </a:buClr>
              <a:buSzPts val="700"/>
              <a:buFont typeface="Arial"/>
              <a:buNone/>
            </a:pPr>
            <a:r>
              <a:t/>
            </a:r>
            <a:endParaRPr b="0" i="0" sz="700" u="none" cap="none" strike="noStrike">
              <a:solidFill>
                <a:srgbClr val="444444"/>
              </a:solidFill>
              <a:latin typeface="Arial"/>
              <a:ea typeface="Arial"/>
              <a:cs typeface="Arial"/>
              <a:sym typeface="Arial"/>
            </a:endParaRPr>
          </a:p>
        </p:txBody>
      </p:sp>
      <p:sp>
        <p:nvSpPr>
          <p:cNvPr id="239" name="Google Shape;239;g271b815f526_0_166"/>
          <p:cNvSpPr txBox="1"/>
          <p:nvPr/>
        </p:nvSpPr>
        <p:spPr>
          <a:xfrm>
            <a:off x="2816062" y="6868009"/>
            <a:ext cx="631200" cy="134700"/>
          </a:xfrm>
          <a:prstGeom prst="rect">
            <a:avLst/>
          </a:prstGeom>
          <a:noFill/>
          <a:ln>
            <a:noFill/>
          </a:ln>
        </p:spPr>
        <p:txBody>
          <a:bodyPr anchorCtr="0" anchor="t" bIns="0" lIns="0" spcFirstLastPara="1" rIns="0" wrap="square" tIns="2665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chemeClr val="dk1"/>
                </a:solidFill>
                <a:latin typeface="Arial"/>
                <a:ea typeface="Arial"/>
                <a:cs typeface="Arial"/>
                <a:sym typeface="Arial"/>
              </a:rPr>
              <a:t>60,000 SF</a:t>
            </a:r>
            <a:endParaRPr b="0" i="0" sz="700" u="none" cap="none" strike="noStrike">
              <a:solidFill>
                <a:schemeClr val="dk1"/>
              </a:solidFill>
              <a:latin typeface="Arial"/>
              <a:ea typeface="Arial"/>
              <a:cs typeface="Arial"/>
              <a:sym typeface="Arial"/>
            </a:endParaRPr>
          </a:p>
        </p:txBody>
      </p:sp>
      <p:sp>
        <p:nvSpPr>
          <p:cNvPr id="240" name="Google Shape;240;g271b815f526_0_166"/>
          <p:cNvSpPr txBox="1"/>
          <p:nvPr/>
        </p:nvSpPr>
        <p:spPr>
          <a:xfrm>
            <a:off x="3510223" y="6868009"/>
            <a:ext cx="1158300" cy="134700"/>
          </a:xfrm>
          <a:prstGeom prst="rect">
            <a:avLst/>
          </a:prstGeom>
          <a:noFill/>
          <a:ln>
            <a:noFill/>
          </a:ln>
        </p:spPr>
        <p:txBody>
          <a:bodyPr anchorCtr="0" anchor="t" bIns="0" lIns="0" spcFirstLastPara="1" rIns="0" wrap="square" tIns="2665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444444"/>
                </a:solidFill>
                <a:latin typeface="Arial"/>
                <a:ea typeface="Arial"/>
                <a:cs typeface="Arial"/>
                <a:sym typeface="Arial"/>
              </a:rPr>
              <a:t>Available Q</a:t>
            </a:r>
            <a:r>
              <a:rPr lang="en-US" sz="700">
                <a:solidFill>
                  <a:srgbClr val="444444"/>
                </a:solidFill>
              </a:rPr>
              <a:t>4</a:t>
            </a:r>
            <a:r>
              <a:rPr b="0" i="0" lang="en-US" sz="700" u="none" cap="none" strike="noStrike">
                <a:solidFill>
                  <a:srgbClr val="444444"/>
                </a:solidFill>
                <a:latin typeface="Arial"/>
                <a:ea typeface="Arial"/>
                <a:cs typeface="Arial"/>
                <a:sym typeface="Arial"/>
              </a:rPr>
              <a:t> 202</a:t>
            </a:r>
            <a:r>
              <a:rPr lang="en-US" sz="700">
                <a:solidFill>
                  <a:srgbClr val="444444"/>
                </a:solidFill>
              </a:rPr>
              <a:t>8</a:t>
            </a:r>
            <a:endParaRPr b="0" i="0" sz="700" u="none" cap="none" strike="noStrike">
              <a:solidFill>
                <a:srgbClr val="000000"/>
              </a:solidFill>
              <a:latin typeface="Arial"/>
              <a:ea typeface="Arial"/>
              <a:cs typeface="Arial"/>
              <a:sym typeface="Arial"/>
            </a:endParaRPr>
          </a:p>
        </p:txBody>
      </p:sp>
      <p:pic>
        <p:nvPicPr>
          <p:cNvPr id="241" name="Google Shape;241;g271b815f526_0_166">
            <a:hlinkClick r:id="rId11"/>
          </p:cNvPr>
          <p:cNvPicPr preferRelativeResize="0"/>
          <p:nvPr/>
        </p:nvPicPr>
        <p:blipFill rotWithShape="1">
          <a:blip r:embed="rId6">
            <a:alphaModFix/>
          </a:blip>
          <a:srcRect b="0" l="0" r="0" t="0"/>
          <a:stretch/>
        </p:blipFill>
        <p:spPr>
          <a:xfrm>
            <a:off x="6218355" y="5241163"/>
            <a:ext cx="1042545" cy="200100"/>
          </a:xfrm>
          <a:prstGeom prst="rect">
            <a:avLst/>
          </a:prstGeom>
          <a:noFill/>
          <a:ln>
            <a:noFill/>
          </a:ln>
        </p:spPr>
      </p:pic>
      <p:cxnSp>
        <p:nvCxnSpPr>
          <p:cNvPr id="242" name="Google Shape;242;g271b815f526_0_166"/>
          <p:cNvCxnSpPr/>
          <p:nvPr/>
        </p:nvCxnSpPr>
        <p:spPr>
          <a:xfrm>
            <a:off x="420975" y="5090000"/>
            <a:ext cx="6832800" cy="0"/>
          </a:xfrm>
          <a:prstGeom prst="straightConnector1">
            <a:avLst/>
          </a:prstGeom>
          <a:noFill/>
          <a:ln cap="flat" cmpd="sng" w="9525">
            <a:solidFill>
              <a:schemeClr val="dk2"/>
            </a:solidFill>
            <a:prstDash val="solid"/>
            <a:round/>
            <a:headEnd len="sm" w="sm" type="none"/>
            <a:tailEnd len="sm" w="sm" type="none"/>
          </a:ln>
        </p:spPr>
      </p:cxnSp>
      <p:sp>
        <p:nvSpPr>
          <p:cNvPr id="243" name="Google Shape;243;g271b815f526_0_166"/>
          <p:cNvSpPr txBox="1"/>
          <p:nvPr/>
        </p:nvSpPr>
        <p:spPr>
          <a:xfrm>
            <a:off x="2727300" y="7729040"/>
            <a:ext cx="9417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chemeClr val="lt1"/>
                </a:solidFill>
                <a:latin typeface="Arial"/>
                <a:ea typeface="Arial"/>
                <a:cs typeface="Arial"/>
                <a:sym typeface="Arial"/>
              </a:rPr>
              <a:t>RICHMOND, BC</a:t>
            </a:r>
            <a:endParaRPr b="1" i="0" sz="700" u="none" cap="none" strike="noStrike">
              <a:solidFill>
                <a:schemeClr val="lt1"/>
              </a:solidFill>
              <a:latin typeface="Arial"/>
              <a:ea typeface="Arial"/>
              <a:cs typeface="Arial"/>
              <a:sym typeface="Arial"/>
            </a:endParaRPr>
          </a:p>
        </p:txBody>
      </p:sp>
      <p:sp>
        <p:nvSpPr>
          <p:cNvPr id="244" name="Google Shape;244;g271b815f526_0_166"/>
          <p:cNvSpPr txBox="1"/>
          <p:nvPr/>
        </p:nvSpPr>
        <p:spPr>
          <a:xfrm>
            <a:off x="2727312" y="8007293"/>
            <a:ext cx="2317800" cy="243600"/>
          </a:xfrm>
          <a:prstGeom prst="rect">
            <a:avLst/>
          </a:prstGeom>
          <a:noFill/>
          <a:ln>
            <a:noFill/>
          </a:ln>
        </p:spPr>
        <p:txBody>
          <a:bodyPr anchorCtr="0" anchor="t" bIns="0" lIns="0" spcFirstLastPara="1" rIns="0" wrap="square" tIns="12700">
            <a:spAutoFit/>
          </a:bodyPr>
          <a:lstStyle/>
          <a:p>
            <a:pPr indent="0" lvl="0" marL="12700" marR="0" rtl="0" algn="l">
              <a:lnSpc>
                <a:spcPct val="115625"/>
              </a:lnSpc>
              <a:spcBef>
                <a:spcPts val="0"/>
              </a:spcBef>
              <a:spcAft>
                <a:spcPts val="0"/>
              </a:spcAft>
              <a:buClr>
                <a:srgbClr val="000000"/>
              </a:buClr>
              <a:buSzPts val="1500"/>
              <a:buFont typeface="Arial"/>
              <a:buNone/>
            </a:pPr>
            <a:r>
              <a:rPr b="1" i="0" lang="en-US" sz="1500" u="none" cap="none" strike="noStrike">
                <a:solidFill>
                  <a:srgbClr val="0C213E"/>
                </a:solidFill>
                <a:latin typeface="Montserrat"/>
                <a:ea typeface="Montserrat"/>
                <a:cs typeface="Montserrat"/>
                <a:sym typeface="Montserrat"/>
              </a:rPr>
              <a:t>Riva</a:t>
            </a:r>
            <a:endParaRPr b="1" i="0" sz="1500" u="none" cap="none" strike="noStrike">
              <a:solidFill>
                <a:srgbClr val="000000"/>
              </a:solidFill>
              <a:latin typeface="Montserrat"/>
              <a:ea typeface="Montserrat"/>
              <a:cs typeface="Montserrat"/>
              <a:sym typeface="Montserrat"/>
            </a:endParaRPr>
          </a:p>
        </p:txBody>
      </p:sp>
      <p:sp>
        <p:nvSpPr>
          <p:cNvPr id="245" name="Google Shape;245;g271b815f526_0_166"/>
          <p:cNvSpPr txBox="1"/>
          <p:nvPr/>
        </p:nvSpPr>
        <p:spPr>
          <a:xfrm>
            <a:off x="2761465" y="8329063"/>
            <a:ext cx="2050800" cy="96720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ADDRESS:</a:t>
            </a:r>
            <a:r>
              <a:rPr b="0" i="0" lang="en-US" sz="700" u="none" cap="none" strike="noStrike">
                <a:solidFill>
                  <a:srgbClr val="434343"/>
                </a:solidFill>
                <a:latin typeface="Arial"/>
                <a:ea typeface="Arial"/>
                <a:cs typeface="Arial"/>
                <a:sym typeface="Arial"/>
              </a:rPr>
              <a:t> 7811 ALDERBRIDGE WAY</a:t>
            </a:r>
            <a:endParaRPr b="0" i="0" sz="700" u="none" cap="none" strike="noStrike">
              <a:solidFill>
                <a:srgbClr val="434343"/>
              </a:solidFill>
              <a:latin typeface="Arial"/>
              <a:ea typeface="Arial"/>
              <a:cs typeface="Arial"/>
              <a:sym typeface="Arial"/>
            </a:endParaRPr>
          </a:p>
          <a:p>
            <a:pPr indent="0" lvl="0" marL="12700" marR="309245"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CONTACT:</a:t>
            </a:r>
            <a:r>
              <a:rPr b="0" i="0" lang="en-US" sz="700" u="none" cap="none" strike="noStrike">
                <a:solidFill>
                  <a:srgbClr val="434343"/>
                </a:solidFill>
                <a:latin typeface="Arial"/>
                <a:ea typeface="Arial"/>
                <a:cs typeface="Arial"/>
                <a:sym typeface="Arial"/>
              </a:rPr>
              <a:t> HILARY TURNBULL </a:t>
            </a:r>
            <a:endParaRPr b="0" i="0" sz="700" u="none" cap="none" strike="noStrike">
              <a:solidFill>
                <a:srgbClr val="434343"/>
              </a:solidFill>
              <a:latin typeface="Arial"/>
              <a:ea typeface="Arial"/>
              <a:cs typeface="Arial"/>
              <a:sym typeface="Arial"/>
            </a:endParaRPr>
          </a:p>
          <a:p>
            <a:pPr indent="0" lvl="0" marL="12700" marR="309245"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COMPANY:</a:t>
            </a:r>
            <a:r>
              <a:rPr b="0" i="0" lang="en-US" sz="700" u="none" cap="none" strike="noStrike">
                <a:solidFill>
                  <a:srgbClr val="434343"/>
                </a:solidFill>
                <a:latin typeface="Arial"/>
                <a:ea typeface="Arial"/>
                <a:cs typeface="Arial"/>
                <a:sym typeface="Arial"/>
              </a:rPr>
              <a:t> ONNI GROUP </a:t>
            </a:r>
            <a:endParaRPr b="0" i="0" sz="700" u="none" cap="none" strike="noStrike">
              <a:solidFill>
                <a:srgbClr val="434343"/>
              </a:solidFill>
              <a:latin typeface="Arial"/>
              <a:ea typeface="Arial"/>
              <a:cs typeface="Arial"/>
              <a:sym typeface="Arial"/>
            </a:endParaRPr>
          </a:p>
          <a:p>
            <a:pPr indent="0" lvl="0" marL="12700" marR="309245"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PHONE:</a:t>
            </a:r>
            <a:r>
              <a:rPr b="0" i="0" lang="en-US" sz="700" u="none" cap="none" strike="noStrike">
                <a:solidFill>
                  <a:srgbClr val="434343"/>
                </a:solidFill>
                <a:latin typeface="Arial"/>
                <a:ea typeface="Arial"/>
                <a:cs typeface="Arial"/>
                <a:sym typeface="Arial"/>
              </a:rPr>
              <a:t>	604.488.8988</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0"/>
              </a:spcAft>
              <a:buClr>
                <a:schemeClr val="dk1"/>
              </a:buClr>
              <a:buSzPts val="700"/>
              <a:buFont typeface="Arial"/>
              <a:buNone/>
            </a:pPr>
            <a:r>
              <a:rPr b="1" i="0" lang="en-US" sz="700" u="none" cap="none" strike="noStrike">
                <a:solidFill>
                  <a:srgbClr val="434343"/>
                </a:solidFill>
                <a:latin typeface="Arial"/>
                <a:ea typeface="Arial"/>
                <a:cs typeface="Arial"/>
                <a:sym typeface="Arial"/>
              </a:rPr>
              <a:t>AVAILABILITY:</a:t>
            </a:r>
            <a:endParaRPr b="1" i="0" sz="700" u="none" cap="none" strike="noStrike">
              <a:solidFill>
                <a:srgbClr val="434343"/>
              </a:solidFill>
              <a:latin typeface="Arial"/>
              <a:ea typeface="Arial"/>
              <a:cs typeface="Arial"/>
              <a:sym typeface="Arial"/>
            </a:endParaRPr>
          </a:p>
          <a:p>
            <a:pPr indent="0" lvl="0" marL="12700" marR="309245" rtl="0" algn="l">
              <a:lnSpc>
                <a:spcPct val="100000"/>
              </a:lnSpc>
              <a:spcBef>
                <a:spcPts val="500"/>
              </a:spcBef>
              <a:spcAft>
                <a:spcPts val="500"/>
              </a:spcAft>
              <a:buClr>
                <a:srgbClr val="000000"/>
              </a:buClr>
              <a:buSzPts val="700"/>
              <a:buFont typeface="Arial"/>
              <a:buNone/>
            </a:pPr>
            <a:r>
              <a:t/>
            </a:r>
            <a:endParaRPr b="0" i="0" sz="700" u="none" cap="none" strike="noStrike">
              <a:solidFill>
                <a:srgbClr val="434343"/>
              </a:solidFill>
              <a:latin typeface="Arial"/>
              <a:ea typeface="Arial"/>
              <a:cs typeface="Arial"/>
              <a:sym typeface="Arial"/>
            </a:endParaRPr>
          </a:p>
        </p:txBody>
      </p:sp>
      <p:graphicFrame>
        <p:nvGraphicFramePr>
          <p:cNvPr id="246" name="Google Shape;246;g271b815f526_0_166"/>
          <p:cNvGraphicFramePr/>
          <p:nvPr/>
        </p:nvGraphicFramePr>
        <p:xfrm>
          <a:off x="2825922" y="9271118"/>
          <a:ext cx="3000000" cy="3000000"/>
        </p:xfrm>
        <a:graphic>
          <a:graphicData uri="http://schemas.openxmlformats.org/drawingml/2006/table">
            <a:tbl>
              <a:tblPr bandRow="1" firstRow="1">
                <a:noFill/>
                <a:tableStyleId>{A3F023E6-4D1B-4763-8F7C-AD7BE75A847D}</a:tableStyleId>
              </a:tblPr>
              <a:tblGrid>
                <a:gridCol w="344800"/>
                <a:gridCol w="1203950"/>
                <a:gridCol w="851525"/>
              </a:tblGrid>
              <a:tr h="164525">
                <a:tc>
                  <a:txBody>
                    <a:bodyPr/>
                    <a:lstStyle/>
                    <a:p>
                      <a:pPr indent="0" lvl="0" marL="0" marR="0" rtl="0" algn="l">
                        <a:lnSpc>
                          <a:spcPct val="100000"/>
                        </a:lnSpc>
                        <a:spcBef>
                          <a:spcPts val="0"/>
                        </a:spcBef>
                        <a:spcAft>
                          <a:spcPts val="0"/>
                        </a:spcAft>
                        <a:buClr>
                          <a:srgbClr val="000000"/>
                        </a:buClr>
                        <a:buSzPts val="700"/>
                        <a:buFont typeface="Arial"/>
                        <a:buNone/>
                      </a:pPr>
                      <a:r>
                        <a:rPr lang="en-US" sz="700" u="none" cap="none" strike="noStrike">
                          <a:solidFill>
                            <a:srgbClr val="444444"/>
                          </a:solidFill>
                          <a:latin typeface="Arial"/>
                          <a:ea typeface="Arial"/>
                          <a:cs typeface="Arial"/>
                          <a:sym typeface="Arial"/>
                        </a:rPr>
                        <a:t>CRU</a:t>
                      </a:r>
                      <a:endParaRPr sz="700" u="none" cap="none" strike="noStrike">
                        <a:latin typeface="Arial"/>
                        <a:ea typeface="Arial"/>
                        <a:cs typeface="Arial"/>
                        <a:sym typeface="Arial"/>
                      </a:endParaRPr>
                    </a:p>
                  </a:txBody>
                  <a:tcPr marT="26675" marB="0" marR="0" marL="0">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chemeClr val="dk1"/>
                          </a:solidFill>
                          <a:latin typeface="Arial"/>
                          <a:ea typeface="Arial"/>
                          <a:cs typeface="Arial"/>
                          <a:sym typeface="Arial"/>
                        </a:rPr>
                        <a:t>2,960 SF (Demise options)</a:t>
                      </a:r>
                      <a:endParaRPr b="0" i="0" sz="700" u="none" cap="none" strike="noStrike">
                        <a:solidFill>
                          <a:schemeClr val="dk1"/>
                        </a:solidFill>
                        <a:latin typeface="Arial"/>
                        <a:ea typeface="Arial"/>
                        <a:cs typeface="Arial"/>
                        <a:sym typeface="Arial"/>
                      </a:endParaRPr>
                    </a:p>
                  </a:txBody>
                  <a:tcPr marT="26675" marB="0" marR="0" marL="0">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chemeClr val="dk1"/>
                          </a:solidFill>
                          <a:latin typeface="Arial"/>
                          <a:ea typeface="Arial"/>
                          <a:cs typeface="Arial"/>
                          <a:sym typeface="Arial"/>
                        </a:rPr>
                        <a:t>Available Q2 2028</a:t>
                      </a:r>
                      <a:endParaRPr b="0" i="0" sz="700" u="none" cap="none" strike="noStrike">
                        <a:solidFill>
                          <a:schemeClr val="dk1"/>
                        </a:solidFill>
                        <a:latin typeface="Arial"/>
                        <a:ea typeface="Arial"/>
                        <a:cs typeface="Arial"/>
                        <a:sym typeface="Arial"/>
                      </a:endParaRPr>
                    </a:p>
                  </a:txBody>
                  <a:tcPr marT="26675" marB="0" marR="0" marL="0">
                    <a:lnL cap="flat" cmpd="sng" w="9525">
                      <a:solidFill>
                        <a:srgbClr val="58595B">
                          <a:alpha val="0"/>
                        </a:srgbClr>
                      </a:solidFill>
                      <a:prstDash val="solid"/>
                      <a:round/>
                      <a:headEnd len="sm" w="sm" type="none"/>
                      <a:tailEnd len="sm" w="sm" type="none"/>
                    </a:lnL>
                    <a:lnR cap="flat" cmpd="sng" w="9525">
                      <a:solidFill>
                        <a:srgbClr val="58595B">
                          <a:alpha val="0"/>
                        </a:srgbClr>
                      </a:solidFill>
                      <a:prstDash val="solid"/>
                      <a:round/>
                      <a:headEnd len="sm" w="sm" type="none"/>
                      <a:tailEnd len="sm" w="sm" type="none"/>
                    </a:lnR>
                    <a:lnT cap="flat" cmpd="sng" w="9525">
                      <a:solidFill>
                        <a:srgbClr val="58595B">
                          <a:alpha val="0"/>
                        </a:srgbClr>
                      </a:solidFill>
                      <a:prstDash val="solid"/>
                      <a:round/>
                      <a:headEnd len="sm" w="sm" type="none"/>
                      <a:tailEnd len="sm" w="sm" type="none"/>
                    </a:lnT>
                    <a:lnB cap="flat" cmpd="sng" w="9525">
                      <a:solidFill>
                        <a:srgbClr val="58595B">
                          <a:alpha val="0"/>
                        </a:srgbClr>
                      </a:solidFill>
                      <a:prstDash val="solid"/>
                      <a:round/>
                      <a:headEnd len="sm" w="sm" type="none"/>
                      <a:tailEnd len="sm" w="sm" type="none"/>
                    </a:lnB>
                  </a:tcPr>
                </a:tc>
              </a:tr>
            </a:tbl>
          </a:graphicData>
        </a:graphic>
      </p:graphicFrame>
      <p:sp>
        <p:nvSpPr>
          <p:cNvPr id="247" name="Google Shape;247;g271b815f526_0_166"/>
          <p:cNvSpPr txBox="1"/>
          <p:nvPr/>
        </p:nvSpPr>
        <p:spPr>
          <a:xfrm>
            <a:off x="5058563" y="8216550"/>
            <a:ext cx="2131800" cy="762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PROJECT FEATURES:</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Final phase of the Riva mixed use development</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Approx. 160 residential units</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300"/>
              </a:spcAft>
              <a:buClr>
                <a:srgbClr val="434343"/>
              </a:buClr>
              <a:buSzPts val="700"/>
              <a:buFont typeface="Arial"/>
              <a:buChar char="●"/>
            </a:pPr>
            <a:r>
              <a:rPr b="0" i="0" lang="en-US" sz="700" u="none" cap="none" strike="noStrike">
                <a:solidFill>
                  <a:srgbClr val="434343"/>
                </a:solidFill>
                <a:latin typeface="Arial"/>
                <a:ea typeface="Arial"/>
                <a:cs typeface="Arial"/>
                <a:sym typeface="Arial"/>
              </a:rPr>
              <a:t>Located across from Middle Arm Park in Richmond</a:t>
            </a:r>
            <a:endParaRPr b="0" i="0" sz="700" u="none" cap="none" strike="noStrike">
              <a:solidFill>
                <a:srgbClr val="434343"/>
              </a:solidFill>
              <a:latin typeface="Arial"/>
              <a:ea typeface="Arial"/>
              <a:cs typeface="Arial"/>
              <a:sym typeface="Arial"/>
            </a:endParaRPr>
          </a:p>
        </p:txBody>
      </p:sp>
      <p:pic>
        <p:nvPicPr>
          <p:cNvPr id="248" name="Google Shape;248;g271b815f526_0_166" title="RIVA 3_September2018-8301-Final1_©LukePotter.jpg"/>
          <p:cNvPicPr preferRelativeResize="0"/>
          <p:nvPr>
            <p:ph idx="5" type="pic"/>
          </p:nvPr>
        </p:nvPicPr>
        <p:blipFill rotWithShape="1">
          <a:blip r:embed="rId12">
            <a:alphaModFix/>
          </a:blip>
          <a:srcRect b="0" l="8657" r="8649" t="0"/>
          <a:stretch/>
        </p:blipFill>
        <p:spPr>
          <a:xfrm>
            <a:off x="464388" y="7729050"/>
            <a:ext cx="2050801" cy="1653001"/>
          </a:xfrm>
          <a:prstGeom prst="rect">
            <a:avLst/>
          </a:prstGeom>
          <a:noFill/>
          <a:ln cap="flat" cmpd="sng" w="9525">
            <a:solidFill>
              <a:schemeClr val="lt1"/>
            </a:solidFill>
            <a:prstDash val="solid"/>
            <a:round/>
            <a:headEnd len="sm" w="sm" type="none"/>
            <a:tailEnd len="sm" w="sm" type="none"/>
          </a:ln>
        </p:spPr>
      </p:pic>
      <p:pic>
        <p:nvPicPr>
          <p:cNvPr id="249" name="Google Shape;249;g271b815f526_0_166">
            <a:hlinkClick r:id="rId13"/>
          </p:cNvPr>
          <p:cNvPicPr preferRelativeResize="0"/>
          <p:nvPr/>
        </p:nvPicPr>
        <p:blipFill rotWithShape="1">
          <a:blip r:embed="rId6">
            <a:alphaModFix/>
          </a:blip>
          <a:srcRect b="0" l="0" r="0" t="0"/>
          <a:stretch/>
        </p:blipFill>
        <p:spPr>
          <a:xfrm>
            <a:off x="6218355" y="7770850"/>
            <a:ext cx="1042545" cy="200100"/>
          </a:xfrm>
          <a:prstGeom prst="rect">
            <a:avLst/>
          </a:prstGeom>
          <a:noFill/>
          <a:ln>
            <a:noFill/>
          </a:ln>
        </p:spPr>
      </p:pic>
      <p:sp>
        <p:nvSpPr>
          <p:cNvPr id="250" name="Google Shape;250;g271b815f526_0_166"/>
          <p:cNvSpPr txBox="1"/>
          <p:nvPr/>
        </p:nvSpPr>
        <p:spPr>
          <a:xfrm>
            <a:off x="2798735" y="7051528"/>
            <a:ext cx="1788900" cy="134700"/>
          </a:xfrm>
          <a:prstGeom prst="rect">
            <a:avLst/>
          </a:prstGeom>
          <a:noFill/>
          <a:ln>
            <a:noFill/>
          </a:ln>
        </p:spPr>
        <p:txBody>
          <a:bodyPr anchorCtr="0" anchor="t" bIns="0" lIns="0" spcFirstLastPara="1" rIns="0" wrap="square" tIns="2665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444444"/>
                </a:solidFill>
                <a:latin typeface="Arial"/>
                <a:ea typeface="Arial"/>
                <a:cs typeface="Arial"/>
                <a:sym typeface="Arial"/>
              </a:rPr>
              <a:t>Units from 1,000 SF  to  37,000 SF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3b6a0f3c0a6_1_47"/>
          <p:cNvSpPr txBox="1"/>
          <p:nvPr/>
        </p:nvSpPr>
        <p:spPr>
          <a:xfrm>
            <a:off x="2778643" y="1259050"/>
            <a:ext cx="3671100" cy="243600"/>
          </a:xfrm>
          <a:prstGeom prst="rect">
            <a:avLst/>
          </a:prstGeom>
          <a:noFill/>
          <a:ln>
            <a:noFill/>
          </a:ln>
        </p:spPr>
        <p:txBody>
          <a:bodyPr anchorCtr="0" anchor="t" bIns="0" lIns="0" spcFirstLastPara="1" rIns="0" wrap="square" tIns="12700">
            <a:spAutoFit/>
          </a:bodyPr>
          <a:lstStyle/>
          <a:p>
            <a:pPr indent="0" lvl="0" marL="12700" marR="0" rtl="0" algn="l">
              <a:lnSpc>
                <a:spcPct val="115625"/>
              </a:lnSpc>
              <a:spcBef>
                <a:spcPts val="0"/>
              </a:spcBef>
              <a:spcAft>
                <a:spcPts val="0"/>
              </a:spcAft>
              <a:buClr>
                <a:schemeClr val="dk1"/>
              </a:buClr>
              <a:buSzPts val="1500"/>
              <a:buFont typeface="Arial"/>
              <a:buNone/>
            </a:pPr>
            <a:r>
              <a:rPr lang="en-US" sz="1500">
                <a:solidFill>
                  <a:srgbClr val="0C213E"/>
                </a:solidFill>
                <a:highlight>
                  <a:schemeClr val="lt1"/>
                </a:highlight>
                <a:latin typeface="Montserrat SemiBold"/>
                <a:ea typeface="Montserrat SemiBold"/>
                <a:cs typeface="Montserrat SemiBold"/>
                <a:sym typeface="Montserrat SemiBold"/>
              </a:rPr>
              <a:t>Meadowtown Expansion Building</a:t>
            </a:r>
            <a:endParaRPr b="1" i="0" sz="1500" u="none" cap="none" strike="noStrike">
              <a:solidFill>
                <a:srgbClr val="000000"/>
              </a:solidFill>
              <a:highlight>
                <a:schemeClr val="lt1"/>
              </a:highlight>
              <a:latin typeface="Montserrat"/>
              <a:ea typeface="Montserrat"/>
              <a:cs typeface="Montserrat"/>
              <a:sym typeface="Montserrat"/>
            </a:endParaRPr>
          </a:p>
        </p:txBody>
      </p:sp>
      <p:sp>
        <p:nvSpPr>
          <p:cNvPr id="256" name="Google Shape;256;g3b6a0f3c0a6_1_47"/>
          <p:cNvSpPr txBox="1"/>
          <p:nvPr/>
        </p:nvSpPr>
        <p:spPr>
          <a:xfrm>
            <a:off x="457898" y="9803882"/>
            <a:ext cx="4345800" cy="111600"/>
          </a:xfrm>
          <a:prstGeom prst="rect">
            <a:avLst/>
          </a:prstGeom>
          <a:noFill/>
          <a:ln>
            <a:noFill/>
          </a:ln>
        </p:spPr>
        <p:txBody>
          <a:bodyPr anchorCtr="0" anchor="t" bIns="0" lIns="0" spcFirstLastPara="1" rIns="0" wrap="square" tIns="38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200 - 1010 SEYMOUR STREET, VANCOUVER, BC | 604.688.8783 | </a:t>
            </a:r>
            <a:r>
              <a:rPr b="0" i="0" lang="en-US" sz="700" u="sng" cap="none" strike="noStrike">
                <a:solidFill>
                  <a:schemeClr val="hlink"/>
                </a:solidFill>
                <a:latin typeface="Arial"/>
                <a:ea typeface="Arial"/>
                <a:cs typeface="Arial"/>
                <a:sym typeface="Arial"/>
                <a:hlinkClick r:id="rId3"/>
              </a:rPr>
              <a:t>LEASING@ONNI.COM </a:t>
            </a:r>
            <a:endParaRPr b="0" i="0" sz="700" u="none" cap="none" strike="noStrike">
              <a:solidFill>
                <a:srgbClr val="000000"/>
              </a:solidFill>
              <a:latin typeface="Arial"/>
              <a:ea typeface="Arial"/>
              <a:cs typeface="Arial"/>
              <a:sym typeface="Arial"/>
            </a:endParaRPr>
          </a:p>
        </p:txBody>
      </p:sp>
      <p:sp>
        <p:nvSpPr>
          <p:cNvPr id="257" name="Google Shape;257;g3b6a0f3c0a6_1_47"/>
          <p:cNvSpPr/>
          <p:nvPr/>
        </p:nvSpPr>
        <p:spPr>
          <a:xfrm>
            <a:off x="0" y="-1"/>
            <a:ext cx="7772400" cy="658485"/>
          </a:xfrm>
          <a:custGeom>
            <a:rect b="b" l="l" r="r" t="t"/>
            <a:pathLst>
              <a:path extrusionOk="0" h="1677670" w="7772400">
                <a:moveTo>
                  <a:pt x="7772400" y="0"/>
                </a:moveTo>
                <a:lnTo>
                  <a:pt x="0" y="0"/>
                </a:lnTo>
                <a:lnTo>
                  <a:pt x="0" y="1677670"/>
                </a:lnTo>
                <a:lnTo>
                  <a:pt x="7772400" y="1677670"/>
                </a:lnTo>
                <a:lnTo>
                  <a:pt x="7772400" y="0"/>
                </a:lnTo>
                <a:close/>
              </a:path>
            </a:pathLst>
          </a:custGeom>
          <a:solidFill>
            <a:srgbClr val="43434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3b6a0f3c0a6_1_47"/>
          <p:cNvSpPr txBox="1"/>
          <p:nvPr/>
        </p:nvSpPr>
        <p:spPr>
          <a:xfrm>
            <a:off x="399026" y="129138"/>
            <a:ext cx="6285300" cy="400200"/>
          </a:xfrm>
          <a:prstGeom prst="rect">
            <a:avLst/>
          </a:prstGeom>
          <a:noFill/>
          <a:ln>
            <a:noFill/>
          </a:ln>
        </p:spPr>
        <p:txBody>
          <a:bodyPr anchorCtr="0" anchor="t" bIns="0" lIns="0" spcFirstLastPara="1" rIns="0" wrap="square" tIns="0">
            <a:spAutoFit/>
          </a:bodyPr>
          <a:lstStyle/>
          <a:p>
            <a:pPr indent="0" lvl="0" marL="12700" marR="0" rtl="0" algn="l">
              <a:lnSpc>
                <a:spcPct val="111694"/>
              </a:lnSpc>
              <a:spcBef>
                <a:spcPts val="0"/>
              </a:spcBef>
              <a:spcAft>
                <a:spcPts val="0"/>
              </a:spcAft>
              <a:buClr>
                <a:srgbClr val="000000"/>
              </a:buClr>
              <a:buSzPts val="2600"/>
              <a:buFont typeface="Arial"/>
              <a:buNone/>
            </a:pPr>
            <a:r>
              <a:rPr b="1" i="0" lang="en-US" sz="2600" u="none" cap="none" strike="noStrike">
                <a:solidFill>
                  <a:schemeClr val="lt1"/>
                </a:solidFill>
                <a:latin typeface="Montserrat"/>
                <a:ea typeface="Montserrat"/>
                <a:cs typeface="Montserrat"/>
                <a:sym typeface="Montserrat"/>
              </a:rPr>
              <a:t>NOW PRE-LEASING</a:t>
            </a:r>
            <a:endParaRPr b="0" i="0" sz="2600" u="none" cap="none" strike="noStrike">
              <a:solidFill>
                <a:schemeClr val="lt1"/>
              </a:solidFill>
              <a:latin typeface="Montserrat"/>
              <a:ea typeface="Montserrat"/>
              <a:cs typeface="Montserrat"/>
              <a:sym typeface="Montserrat"/>
            </a:endParaRPr>
          </a:p>
        </p:txBody>
      </p:sp>
      <p:sp>
        <p:nvSpPr>
          <p:cNvPr id="259" name="Google Shape;259;g3b6a0f3c0a6_1_47"/>
          <p:cNvSpPr txBox="1"/>
          <p:nvPr/>
        </p:nvSpPr>
        <p:spPr>
          <a:xfrm>
            <a:off x="5250013" y="1689963"/>
            <a:ext cx="2123400" cy="90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PROJECT FEATURES:</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lang="en-US" sz="700">
                <a:solidFill>
                  <a:srgbClr val="434343"/>
                </a:solidFill>
              </a:rPr>
              <a:t>420</a:t>
            </a:r>
            <a:r>
              <a:rPr b="0" i="0" lang="en-US" sz="700" u="none" cap="none" strike="noStrike">
                <a:solidFill>
                  <a:srgbClr val="434343"/>
                </a:solidFill>
                <a:latin typeface="Arial"/>
                <a:ea typeface="Arial"/>
                <a:cs typeface="Arial"/>
                <a:sym typeface="Arial"/>
              </a:rPr>
              <a:t>,000 SF of </a:t>
            </a:r>
            <a:r>
              <a:rPr lang="en-US" sz="700">
                <a:solidFill>
                  <a:srgbClr val="434343"/>
                </a:solidFill>
              </a:rPr>
              <a:t>retail space</a:t>
            </a:r>
            <a:endParaRPr b="0" i="0" sz="700" u="none" cap="none" strike="noStrike">
              <a:solidFill>
                <a:srgbClr val="434343"/>
              </a:solidFill>
              <a:latin typeface="Arial"/>
              <a:ea typeface="Arial"/>
              <a:cs typeface="Arial"/>
              <a:sym typeface="Arial"/>
            </a:endParaRPr>
          </a:p>
          <a:p>
            <a:pPr indent="-273050" lvl="0" marL="274320" marR="0" rtl="0" algn="l">
              <a:lnSpc>
                <a:spcPct val="100000"/>
              </a:lnSpc>
              <a:spcBef>
                <a:spcPts val="300"/>
              </a:spcBef>
              <a:spcAft>
                <a:spcPts val="0"/>
              </a:spcAft>
              <a:buClr>
                <a:srgbClr val="434343"/>
              </a:buClr>
              <a:buSzPts val="700"/>
              <a:buFont typeface="Arial"/>
              <a:buChar char="●"/>
            </a:pPr>
            <a:r>
              <a:rPr lang="en-US" sz="700">
                <a:solidFill>
                  <a:srgbClr val="434343"/>
                </a:solidFill>
              </a:rPr>
              <a:t>Direct access to the Golden Ears amd Lougheed Highway</a:t>
            </a:r>
            <a:endParaRPr b="0" i="0" sz="700" u="none" cap="none" strike="noStrike">
              <a:solidFill>
                <a:srgbClr val="434343"/>
              </a:solidFill>
              <a:latin typeface="Arial"/>
              <a:ea typeface="Arial"/>
              <a:cs typeface="Arial"/>
              <a:sym typeface="Arial"/>
            </a:endParaRPr>
          </a:p>
          <a:p>
            <a:pPr indent="-273050" lvl="0" marL="274320" marR="210820" rtl="0" algn="l">
              <a:lnSpc>
                <a:spcPct val="100000"/>
              </a:lnSpc>
              <a:spcBef>
                <a:spcPts val="300"/>
              </a:spcBef>
              <a:spcAft>
                <a:spcPts val="0"/>
              </a:spcAft>
              <a:buClr>
                <a:srgbClr val="434343"/>
              </a:buClr>
              <a:buSzPts val="700"/>
              <a:buFont typeface="Arial"/>
              <a:buChar char="●"/>
            </a:pPr>
            <a:r>
              <a:rPr lang="en-US" sz="700">
                <a:solidFill>
                  <a:srgbClr val="434343"/>
                </a:solidFill>
              </a:rPr>
              <a:t>Strong existing tenant mix with diverse retail offerings </a:t>
            </a:r>
            <a:endParaRPr b="0" i="0" sz="700" u="none" cap="none" strike="noStrike">
              <a:solidFill>
                <a:srgbClr val="434343"/>
              </a:solidFill>
              <a:latin typeface="Arial"/>
              <a:ea typeface="Arial"/>
              <a:cs typeface="Arial"/>
              <a:sym typeface="Arial"/>
            </a:endParaRPr>
          </a:p>
          <a:p>
            <a:pPr indent="-273050" lvl="0" marL="274320" marR="5080" rtl="0" algn="l">
              <a:lnSpc>
                <a:spcPct val="100000"/>
              </a:lnSpc>
              <a:spcBef>
                <a:spcPts val="300"/>
              </a:spcBef>
              <a:spcAft>
                <a:spcPts val="300"/>
              </a:spcAft>
              <a:buClr>
                <a:srgbClr val="434343"/>
              </a:buClr>
              <a:buSzPts val="700"/>
              <a:buFont typeface="Arial"/>
              <a:buChar char="●"/>
            </a:pPr>
            <a:r>
              <a:t/>
            </a:r>
            <a:endParaRPr b="0" i="0" sz="700" u="none" cap="none" strike="noStrike">
              <a:solidFill>
                <a:srgbClr val="434343"/>
              </a:solidFill>
              <a:latin typeface="Arial"/>
              <a:ea typeface="Arial"/>
              <a:cs typeface="Arial"/>
              <a:sym typeface="Arial"/>
            </a:endParaRPr>
          </a:p>
        </p:txBody>
      </p:sp>
      <p:sp>
        <p:nvSpPr>
          <p:cNvPr id="260" name="Google Shape;260;g3b6a0f3c0a6_1_47"/>
          <p:cNvSpPr txBox="1"/>
          <p:nvPr/>
        </p:nvSpPr>
        <p:spPr>
          <a:xfrm>
            <a:off x="2798725" y="1574463"/>
            <a:ext cx="2274300" cy="1139100"/>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ADDRESS: </a:t>
            </a:r>
            <a:r>
              <a:rPr lang="en-US" sz="700">
                <a:solidFill>
                  <a:srgbClr val="434343"/>
                </a:solidFill>
              </a:rPr>
              <a:t>19800 LOUGHEED HIGHWAY</a:t>
            </a:r>
            <a:endParaRPr b="0" i="0" sz="700" u="none" cap="none" strike="noStrike">
              <a:solidFill>
                <a:srgbClr val="434343"/>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CONTACT:</a:t>
            </a:r>
            <a:r>
              <a:rPr b="1" lang="en-US" sz="700">
                <a:solidFill>
                  <a:srgbClr val="434343"/>
                </a:solidFill>
              </a:rPr>
              <a:t> JACK ALLPRESS &amp; ROBERT HAMILTON</a:t>
            </a:r>
            <a:endParaRPr b="0" i="0" sz="700" u="none" cap="none" strike="noStrike">
              <a:solidFill>
                <a:srgbClr val="434343"/>
              </a:solidFill>
              <a:latin typeface="Arial"/>
              <a:ea typeface="Arial"/>
              <a:cs typeface="Arial"/>
              <a:sym typeface="Arial"/>
            </a:endParaRPr>
          </a:p>
          <a:p>
            <a:pPr indent="0" lvl="0" marL="12700" marR="508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COMPANY: </a:t>
            </a:r>
            <a:r>
              <a:rPr lang="en-US" sz="700">
                <a:solidFill>
                  <a:srgbClr val="434343"/>
                </a:solidFill>
              </a:rPr>
              <a:t>MARCUS &amp; MILLICHAP</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0"/>
              </a:spcAft>
              <a:buClr>
                <a:srgbClr val="000000"/>
              </a:buClr>
              <a:buSzPts val="700"/>
              <a:buFont typeface="Arial"/>
              <a:buNone/>
            </a:pPr>
            <a:r>
              <a:rPr b="1" i="0" lang="en-US" sz="700" u="none" cap="none" strike="noStrike">
                <a:solidFill>
                  <a:srgbClr val="434343"/>
                </a:solidFill>
                <a:latin typeface="Arial"/>
                <a:ea typeface="Arial"/>
                <a:cs typeface="Arial"/>
                <a:sym typeface="Arial"/>
              </a:rPr>
              <a:t>PHONE: </a:t>
            </a:r>
            <a:r>
              <a:rPr b="0" i="0" lang="en-US" sz="700" u="none" cap="none" strike="noStrike">
                <a:solidFill>
                  <a:srgbClr val="434343"/>
                </a:solidFill>
                <a:latin typeface="Arial"/>
                <a:ea typeface="Arial"/>
                <a:cs typeface="Arial"/>
                <a:sym typeface="Arial"/>
              </a:rPr>
              <a:t>604.</a:t>
            </a:r>
            <a:r>
              <a:rPr lang="en-US" sz="700">
                <a:solidFill>
                  <a:srgbClr val="434343"/>
                </a:solidFill>
              </a:rPr>
              <a:t>398.2773</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0"/>
              </a:spcAft>
              <a:buClr>
                <a:schemeClr val="dk1"/>
              </a:buClr>
              <a:buSzPts val="700"/>
              <a:buFont typeface="Arial"/>
              <a:buNone/>
            </a:pPr>
            <a:r>
              <a:rPr b="1" i="0" lang="en-US" sz="700" u="none" cap="none" strike="noStrike">
                <a:solidFill>
                  <a:srgbClr val="434343"/>
                </a:solidFill>
                <a:latin typeface="Arial"/>
                <a:ea typeface="Arial"/>
                <a:cs typeface="Arial"/>
                <a:sym typeface="Arial"/>
              </a:rPr>
              <a:t>AVAILABILITY:</a:t>
            </a:r>
            <a:endParaRPr b="0" i="0" sz="700" u="none" cap="none" strike="noStrike">
              <a:solidFill>
                <a:srgbClr val="434343"/>
              </a:solidFill>
              <a:latin typeface="Arial"/>
              <a:ea typeface="Arial"/>
              <a:cs typeface="Arial"/>
              <a:sym typeface="Arial"/>
            </a:endParaRPr>
          </a:p>
          <a:p>
            <a:pPr indent="0" lvl="0" marL="12700" marR="309245" rtl="0" algn="l">
              <a:lnSpc>
                <a:spcPct val="100000"/>
              </a:lnSpc>
              <a:spcBef>
                <a:spcPts val="500"/>
              </a:spcBef>
              <a:spcAft>
                <a:spcPts val="0"/>
              </a:spcAft>
              <a:buClr>
                <a:schemeClr val="dk1"/>
              </a:buClr>
              <a:buSzPts val="700"/>
              <a:buFont typeface="Arial"/>
              <a:buNone/>
            </a:pPr>
            <a:r>
              <a:t/>
            </a:r>
            <a:endParaRPr b="0" i="0" sz="700" u="none" cap="none" strike="noStrike">
              <a:solidFill>
                <a:srgbClr val="434343"/>
              </a:solidFill>
              <a:latin typeface="Arial"/>
              <a:ea typeface="Arial"/>
              <a:cs typeface="Arial"/>
              <a:sym typeface="Arial"/>
            </a:endParaRPr>
          </a:p>
          <a:p>
            <a:pPr indent="0" lvl="0" marL="12700" marR="0" rtl="0" algn="l">
              <a:lnSpc>
                <a:spcPct val="100000"/>
              </a:lnSpc>
              <a:spcBef>
                <a:spcPts val="500"/>
              </a:spcBef>
              <a:spcAft>
                <a:spcPts val="500"/>
              </a:spcAft>
              <a:buClr>
                <a:srgbClr val="000000"/>
              </a:buClr>
              <a:buSzPts val="700"/>
              <a:buFont typeface="Arial"/>
              <a:buNone/>
            </a:pPr>
            <a:r>
              <a:t/>
            </a:r>
            <a:endParaRPr b="0" i="0" sz="700" u="none" cap="none" strike="noStrike">
              <a:solidFill>
                <a:srgbClr val="434343"/>
              </a:solidFill>
              <a:latin typeface="Arial"/>
              <a:ea typeface="Arial"/>
              <a:cs typeface="Arial"/>
              <a:sym typeface="Arial"/>
            </a:endParaRPr>
          </a:p>
        </p:txBody>
      </p:sp>
      <p:sp>
        <p:nvSpPr>
          <p:cNvPr id="261" name="Google Shape;261;g3b6a0f3c0a6_1_47"/>
          <p:cNvSpPr txBox="1"/>
          <p:nvPr/>
        </p:nvSpPr>
        <p:spPr>
          <a:xfrm>
            <a:off x="2798726" y="2436350"/>
            <a:ext cx="2335200" cy="134700"/>
          </a:xfrm>
          <a:prstGeom prst="rect">
            <a:avLst/>
          </a:prstGeom>
          <a:noFill/>
          <a:ln>
            <a:noFill/>
          </a:ln>
        </p:spPr>
        <p:txBody>
          <a:bodyPr anchorCtr="0" anchor="t" bIns="0" lIns="0" spcFirstLastPara="1" rIns="0" wrap="square" tIns="2665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444444"/>
                </a:solidFill>
                <a:latin typeface="Arial"/>
                <a:ea typeface="Arial"/>
                <a:cs typeface="Arial"/>
                <a:sym typeface="Arial"/>
              </a:rPr>
              <a:t>Approximately up to</a:t>
            </a:r>
            <a:r>
              <a:rPr b="0" i="0" lang="en-US" sz="700" u="none" cap="none" strike="noStrike">
                <a:solidFill>
                  <a:srgbClr val="444444"/>
                </a:solidFill>
                <a:highlight>
                  <a:schemeClr val="lt1"/>
                </a:highlight>
                <a:latin typeface="Arial"/>
                <a:ea typeface="Arial"/>
                <a:cs typeface="Arial"/>
                <a:sym typeface="Arial"/>
              </a:rPr>
              <a:t> </a:t>
            </a:r>
            <a:r>
              <a:rPr lang="en-US" sz="700">
                <a:solidFill>
                  <a:srgbClr val="444444"/>
                </a:solidFill>
                <a:highlight>
                  <a:schemeClr val="lt1"/>
                </a:highlight>
              </a:rPr>
              <a:t>13,603</a:t>
            </a:r>
            <a:r>
              <a:rPr b="0" i="0" lang="en-US" sz="700" u="none" cap="none" strike="noStrike">
                <a:solidFill>
                  <a:srgbClr val="444444"/>
                </a:solidFill>
                <a:highlight>
                  <a:schemeClr val="lt1"/>
                </a:highlight>
                <a:latin typeface="Arial"/>
                <a:ea typeface="Arial"/>
                <a:cs typeface="Arial"/>
                <a:sym typeface="Arial"/>
              </a:rPr>
              <a:t> S</a:t>
            </a:r>
            <a:r>
              <a:rPr b="0" i="0" lang="en-US" sz="700" u="none" cap="none" strike="noStrike">
                <a:solidFill>
                  <a:srgbClr val="444444"/>
                </a:solidFill>
                <a:latin typeface="Arial"/>
                <a:ea typeface="Arial"/>
                <a:cs typeface="Arial"/>
                <a:sym typeface="Arial"/>
              </a:rPr>
              <a:t>F  (units may be d</a:t>
            </a:r>
            <a:r>
              <a:rPr lang="en-US" sz="700">
                <a:solidFill>
                  <a:srgbClr val="444444"/>
                </a:solidFill>
              </a:rPr>
              <a:t>emised)</a:t>
            </a:r>
            <a:endParaRPr b="0" i="0" sz="700" u="none" cap="none" strike="noStrike">
              <a:solidFill>
                <a:srgbClr val="000000"/>
              </a:solidFill>
              <a:latin typeface="Arial"/>
              <a:ea typeface="Arial"/>
              <a:cs typeface="Arial"/>
              <a:sym typeface="Arial"/>
            </a:endParaRPr>
          </a:p>
        </p:txBody>
      </p:sp>
      <p:sp>
        <p:nvSpPr>
          <p:cNvPr id="262" name="Google Shape;262;g3b6a0f3c0a6_1_47"/>
          <p:cNvSpPr txBox="1"/>
          <p:nvPr/>
        </p:nvSpPr>
        <p:spPr>
          <a:xfrm>
            <a:off x="2798725" y="2618675"/>
            <a:ext cx="1527900" cy="134700"/>
          </a:xfrm>
          <a:prstGeom prst="rect">
            <a:avLst/>
          </a:prstGeom>
          <a:noFill/>
          <a:ln>
            <a:noFill/>
          </a:ln>
        </p:spPr>
        <p:txBody>
          <a:bodyPr anchorCtr="0" anchor="t" bIns="0" lIns="0" spcFirstLastPara="1" rIns="0" wrap="square" tIns="26650">
            <a:spAutoFit/>
          </a:bodyPr>
          <a:lstStyle/>
          <a:p>
            <a:pPr indent="0" lvl="0" marL="0" marR="0" rtl="0" algn="l">
              <a:lnSpc>
                <a:spcPct val="100000"/>
              </a:lnSpc>
              <a:spcBef>
                <a:spcPts val="0"/>
              </a:spcBef>
              <a:spcAft>
                <a:spcPts val="0"/>
              </a:spcAft>
              <a:buClr>
                <a:srgbClr val="000000"/>
              </a:buClr>
              <a:buSzPts val="700"/>
              <a:buFont typeface="Arial"/>
              <a:buNone/>
            </a:pPr>
            <a:r>
              <a:rPr b="0" i="0" lang="en-US" sz="700" u="none" cap="none" strike="noStrike">
                <a:solidFill>
                  <a:srgbClr val="444444"/>
                </a:solidFill>
                <a:latin typeface="Arial"/>
                <a:ea typeface="Arial"/>
                <a:cs typeface="Arial"/>
                <a:sym typeface="Arial"/>
              </a:rPr>
              <a:t>Available  Q</a:t>
            </a:r>
            <a:r>
              <a:rPr lang="en-US" sz="700">
                <a:solidFill>
                  <a:srgbClr val="444444"/>
                </a:solidFill>
              </a:rPr>
              <a:t>4 2027</a:t>
            </a:r>
            <a:endParaRPr b="0" i="0" sz="700" u="none" cap="none" strike="noStrike">
              <a:solidFill>
                <a:srgbClr val="000000"/>
              </a:solidFill>
              <a:highlight>
                <a:srgbClr val="FFFF00"/>
              </a:highlight>
              <a:latin typeface="Arial"/>
              <a:ea typeface="Arial"/>
              <a:cs typeface="Arial"/>
              <a:sym typeface="Arial"/>
            </a:endParaRPr>
          </a:p>
        </p:txBody>
      </p:sp>
      <p:cxnSp>
        <p:nvCxnSpPr>
          <p:cNvPr id="263" name="Google Shape;263;g3b6a0f3c0a6_1_47"/>
          <p:cNvCxnSpPr/>
          <p:nvPr/>
        </p:nvCxnSpPr>
        <p:spPr>
          <a:xfrm>
            <a:off x="444075" y="2926400"/>
            <a:ext cx="6832800" cy="0"/>
          </a:xfrm>
          <a:prstGeom prst="straightConnector1">
            <a:avLst/>
          </a:prstGeom>
          <a:noFill/>
          <a:ln cap="flat" cmpd="sng" w="9525">
            <a:solidFill>
              <a:schemeClr val="dk2"/>
            </a:solidFill>
            <a:prstDash val="solid"/>
            <a:round/>
            <a:headEnd len="sm" w="sm" type="none"/>
            <a:tailEnd len="sm" w="sm" type="none"/>
          </a:ln>
        </p:spPr>
      </p:cxnSp>
      <p:pic>
        <p:nvPicPr>
          <p:cNvPr id="264" name="Google Shape;264;g3b6a0f3c0a6_1_47">
            <a:hlinkClick r:id="rId4"/>
          </p:cNvPr>
          <p:cNvPicPr preferRelativeResize="0"/>
          <p:nvPr/>
        </p:nvPicPr>
        <p:blipFill rotWithShape="1">
          <a:blip r:embed="rId5">
            <a:alphaModFix/>
          </a:blip>
          <a:srcRect b="0" l="0" r="0" t="0"/>
          <a:stretch/>
        </p:blipFill>
        <p:spPr>
          <a:xfrm>
            <a:off x="6234330" y="987125"/>
            <a:ext cx="1042545" cy="200100"/>
          </a:xfrm>
          <a:prstGeom prst="rect">
            <a:avLst/>
          </a:prstGeom>
          <a:noFill/>
          <a:ln>
            <a:noFill/>
          </a:ln>
        </p:spPr>
      </p:pic>
      <p:sp>
        <p:nvSpPr>
          <p:cNvPr id="265" name="Google Shape;265;g3b6a0f3c0a6_1_47"/>
          <p:cNvSpPr txBox="1"/>
          <p:nvPr/>
        </p:nvSpPr>
        <p:spPr>
          <a:xfrm>
            <a:off x="2778650" y="987113"/>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0" marR="0" rtl="0" algn="l">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PITT MEADOWS, BC</a:t>
            </a:r>
            <a:endParaRPr b="1" i="0" sz="700" u="none" cap="none" strike="noStrike">
              <a:solidFill>
                <a:srgbClr val="FFFFFF"/>
              </a:solidFill>
              <a:latin typeface="Arial"/>
              <a:ea typeface="Arial"/>
              <a:cs typeface="Arial"/>
              <a:sym typeface="Arial"/>
            </a:endParaRPr>
          </a:p>
        </p:txBody>
      </p:sp>
      <p:pic>
        <p:nvPicPr>
          <p:cNvPr id="266" name="Google Shape;266;g3b6a0f3c0a6_1_47"/>
          <p:cNvPicPr preferRelativeResize="0"/>
          <p:nvPr/>
        </p:nvPicPr>
        <p:blipFill>
          <a:blip r:embed="rId6">
            <a:alphaModFix/>
          </a:blip>
          <a:stretch>
            <a:fillRect/>
          </a:stretch>
        </p:blipFill>
        <p:spPr>
          <a:xfrm>
            <a:off x="448651" y="987113"/>
            <a:ext cx="2123400" cy="13995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7070a5de60_0_18"/>
          <p:cNvSpPr/>
          <p:nvPr/>
        </p:nvSpPr>
        <p:spPr>
          <a:xfrm>
            <a:off x="0" y="-1"/>
            <a:ext cx="7772400" cy="658485"/>
          </a:xfrm>
          <a:custGeom>
            <a:rect b="b" l="l" r="r" t="t"/>
            <a:pathLst>
              <a:path extrusionOk="0" h="1677670" w="7772400">
                <a:moveTo>
                  <a:pt x="7772400" y="0"/>
                </a:moveTo>
                <a:lnTo>
                  <a:pt x="0" y="0"/>
                </a:lnTo>
                <a:lnTo>
                  <a:pt x="0" y="1677670"/>
                </a:lnTo>
                <a:lnTo>
                  <a:pt x="7772400" y="1677670"/>
                </a:lnTo>
                <a:lnTo>
                  <a:pt x="7772400"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27070a5de60_0_18"/>
          <p:cNvSpPr txBox="1"/>
          <p:nvPr/>
        </p:nvSpPr>
        <p:spPr>
          <a:xfrm>
            <a:off x="399026" y="132500"/>
            <a:ext cx="6285300" cy="400200"/>
          </a:xfrm>
          <a:prstGeom prst="rect">
            <a:avLst/>
          </a:prstGeom>
          <a:noFill/>
          <a:ln>
            <a:noFill/>
          </a:ln>
        </p:spPr>
        <p:txBody>
          <a:bodyPr anchorCtr="0" anchor="t" bIns="0" lIns="0" spcFirstLastPara="1" rIns="0" wrap="square" tIns="0">
            <a:spAutoFit/>
          </a:bodyPr>
          <a:lstStyle/>
          <a:p>
            <a:pPr indent="0" lvl="0" marL="12700" marR="0" rtl="0" algn="l">
              <a:lnSpc>
                <a:spcPct val="111694"/>
              </a:lnSpc>
              <a:spcBef>
                <a:spcPts val="0"/>
              </a:spcBef>
              <a:spcAft>
                <a:spcPts val="0"/>
              </a:spcAft>
              <a:buClr>
                <a:srgbClr val="000000"/>
              </a:buClr>
              <a:buSzPts val="2600"/>
              <a:buFont typeface="Arial"/>
              <a:buNone/>
            </a:pPr>
            <a:r>
              <a:rPr b="1" i="0" lang="en-US" sz="2600" u="none" cap="none" strike="noStrike">
                <a:solidFill>
                  <a:schemeClr val="lt1"/>
                </a:solidFill>
                <a:latin typeface="Montserrat"/>
                <a:ea typeface="Montserrat"/>
                <a:cs typeface="Montserrat"/>
                <a:sym typeface="Montserrat"/>
              </a:rPr>
              <a:t>FULLY LEASED</a:t>
            </a:r>
            <a:endParaRPr b="0" i="0" sz="2600" u="none" cap="none" strike="noStrike">
              <a:solidFill>
                <a:schemeClr val="lt1"/>
              </a:solidFill>
              <a:latin typeface="Montserrat"/>
              <a:ea typeface="Montserrat"/>
              <a:cs typeface="Montserrat"/>
              <a:sym typeface="Montserrat"/>
            </a:endParaRPr>
          </a:p>
        </p:txBody>
      </p:sp>
      <p:sp>
        <p:nvSpPr>
          <p:cNvPr id="273" name="Google Shape;273;g27070a5de60_0_18"/>
          <p:cNvSpPr txBox="1"/>
          <p:nvPr/>
        </p:nvSpPr>
        <p:spPr>
          <a:xfrm>
            <a:off x="457898" y="9803882"/>
            <a:ext cx="4345800" cy="111600"/>
          </a:xfrm>
          <a:prstGeom prst="rect">
            <a:avLst/>
          </a:prstGeom>
          <a:noFill/>
          <a:ln>
            <a:noFill/>
          </a:ln>
        </p:spPr>
        <p:txBody>
          <a:bodyPr anchorCtr="0" anchor="t" bIns="0" lIns="0" spcFirstLastPara="1" rIns="0" wrap="square" tIns="38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200 - 1010 SEYMOUR STREET, VANCOUVER, BC | 604.688.8783 | </a:t>
            </a:r>
            <a:r>
              <a:rPr b="0" i="0" lang="en-US" sz="700" u="sng" cap="none" strike="noStrike">
                <a:solidFill>
                  <a:schemeClr val="hlink"/>
                </a:solidFill>
                <a:latin typeface="Arial"/>
                <a:ea typeface="Arial"/>
                <a:cs typeface="Arial"/>
                <a:sym typeface="Arial"/>
                <a:hlinkClick r:id="rId3"/>
              </a:rPr>
              <a:t>LEASING@ONNI.COM </a:t>
            </a:r>
            <a:endParaRPr b="0" i="0" sz="700" u="none" cap="none" strike="noStrike">
              <a:solidFill>
                <a:srgbClr val="000000"/>
              </a:solidFill>
              <a:latin typeface="Arial"/>
              <a:ea typeface="Arial"/>
              <a:cs typeface="Arial"/>
              <a:sym typeface="Arial"/>
            </a:endParaRPr>
          </a:p>
        </p:txBody>
      </p:sp>
      <p:sp>
        <p:nvSpPr>
          <p:cNvPr id="274" name="Google Shape;274;g27070a5de60_0_18"/>
          <p:cNvSpPr txBox="1"/>
          <p:nvPr/>
        </p:nvSpPr>
        <p:spPr>
          <a:xfrm>
            <a:off x="1777267" y="1236394"/>
            <a:ext cx="26226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Westwood</a:t>
            </a:r>
            <a:endParaRPr b="0" i="0" sz="1200" u="none" cap="none" strike="noStrike">
              <a:solidFill>
                <a:schemeClr val="dk1"/>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1123 Westwood Street </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275" name="Google Shape;275;g27070a5de60_0_18"/>
          <p:cNvSpPr txBox="1"/>
          <p:nvPr/>
        </p:nvSpPr>
        <p:spPr>
          <a:xfrm>
            <a:off x="1777275" y="94037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COQUITLAM, BC</a:t>
            </a:r>
            <a:endParaRPr b="1" i="0" sz="700" u="none" cap="none" strike="noStrike">
              <a:solidFill>
                <a:srgbClr val="FFFFFF"/>
              </a:solidFill>
              <a:latin typeface="Arial"/>
              <a:ea typeface="Arial"/>
              <a:cs typeface="Arial"/>
              <a:sym typeface="Arial"/>
            </a:endParaRPr>
          </a:p>
        </p:txBody>
      </p:sp>
      <p:cxnSp>
        <p:nvCxnSpPr>
          <p:cNvPr id="276" name="Google Shape;276;g27070a5de60_0_18"/>
          <p:cNvCxnSpPr/>
          <p:nvPr/>
        </p:nvCxnSpPr>
        <p:spPr>
          <a:xfrm>
            <a:off x="443150" y="2200925"/>
            <a:ext cx="6909900" cy="0"/>
          </a:xfrm>
          <a:prstGeom prst="straightConnector1">
            <a:avLst/>
          </a:prstGeom>
          <a:noFill/>
          <a:ln cap="flat" cmpd="sng" w="9525">
            <a:solidFill>
              <a:srgbClr val="1F497D"/>
            </a:solidFill>
            <a:prstDash val="solid"/>
            <a:round/>
            <a:headEnd len="sm" w="sm" type="none"/>
            <a:tailEnd len="sm" w="sm" type="none"/>
          </a:ln>
        </p:spPr>
      </p:cxnSp>
      <p:pic>
        <p:nvPicPr>
          <p:cNvPr id="277" name="Google Shape;277;g27070a5de60_0_18"/>
          <p:cNvPicPr preferRelativeResize="0"/>
          <p:nvPr>
            <p:ph idx="2" type="pic"/>
          </p:nvPr>
        </p:nvPicPr>
        <p:blipFill rotWithShape="1">
          <a:blip r:embed="rId4">
            <a:alphaModFix/>
          </a:blip>
          <a:srcRect b="11010" l="0" r="0" t="31068"/>
          <a:stretch/>
        </p:blipFill>
        <p:spPr>
          <a:xfrm>
            <a:off x="443150" y="940375"/>
            <a:ext cx="1154401" cy="1003197"/>
          </a:xfrm>
          <a:prstGeom prst="rect">
            <a:avLst/>
          </a:prstGeom>
          <a:noFill/>
          <a:ln cap="flat" cmpd="sng" w="9525">
            <a:solidFill>
              <a:srgbClr val="FFFFFF"/>
            </a:solidFill>
            <a:prstDash val="solid"/>
            <a:round/>
            <a:headEnd len="sm" w="sm" type="none"/>
            <a:tailEnd len="sm" w="sm" type="none"/>
          </a:ln>
        </p:spPr>
      </p:pic>
      <p:sp>
        <p:nvSpPr>
          <p:cNvPr id="278" name="Google Shape;278;g27070a5de60_0_18"/>
          <p:cNvSpPr txBox="1"/>
          <p:nvPr/>
        </p:nvSpPr>
        <p:spPr>
          <a:xfrm>
            <a:off x="5425492" y="1236394"/>
            <a:ext cx="26226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The Shaughnessy</a:t>
            </a:r>
            <a:endParaRPr b="0" i="0" sz="1200" u="none" cap="none" strike="noStrike">
              <a:solidFill>
                <a:schemeClr val="dk1"/>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2789 Shaughnessy St</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279" name="Google Shape;279;g27070a5de60_0_18"/>
          <p:cNvSpPr txBox="1"/>
          <p:nvPr/>
        </p:nvSpPr>
        <p:spPr>
          <a:xfrm>
            <a:off x="5425500" y="940375"/>
            <a:ext cx="12423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PORT COQUITLAM, BC</a:t>
            </a:r>
            <a:endParaRPr b="1" i="0" sz="700" u="none" cap="none" strike="noStrike">
              <a:solidFill>
                <a:srgbClr val="FFFFFF"/>
              </a:solidFill>
              <a:latin typeface="Arial"/>
              <a:ea typeface="Arial"/>
              <a:cs typeface="Arial"/>
              <a:sym typeface="Arial"/>
            </a:endParaRPr>
          </a:p>
        </p:txBody>
      </p:sp>
      <p:pic>
        <p:nvPicPr>
          <p:cNvPr id="280" name="Google Shape;280;g27070a5de60_0_18"/>
          <p:cNvPicPr preferRelativeResize="0"/>
          <p:nvPr>
            <p:ph idx="3" type="pic"/>
          </p:nvPr>
        </p:nvPicPr>
        <p:blipFill rotWithShape="1">
          <a:blip r:embed="rId5">
            <a:alphaModFix/>
          </a:blip>
          <a:srcRect b="0" l="0" r="0" t="28881"/>
          <a:stretch/>
        </p:blipFill>
        <p:spPr>
          <a:xfrm>
            <a:off x="4091375" y="940375"/>
            <a:ext cx="1154399" cy="1003203"/>
          </a:xfrm>
          <a:prstGeom prst="rect">
            <a:avLst/>
          </a:prstGeom>
          <a:noFill/>
          <a:ln cap="flat" cmpd="sng" w="9525">
            <a:solidFill>
              <a:srgbClr val="FFFFFF"/>
            </a:solidFill>
            <a:prstDash val="solid"/>
            <a:round/>
            <a:headEnd len="sm" w="sm" type="none"/>
            <a:tailEnd len="sm" w="sm" type="none"/>
          </a:ln>
        </p:spPr>
      </p:pic>
      <p:sp>
        <p:nvSpPr>
          <p:cNvPr id="281" name="Google Shape;281;g27070a5de60_0_18"/>
          <p:cNvSpPr txBox="1"/>
          <p:nvPr/>
        </p:nvSpPr>
        <p:spPr>
          <a:xfrm>
            <a:off x="1777267" y="2854394"/>
            <a:ext cx="26226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Brookmere</a:t>
            </a:r>
            <a:endParaRPr b="0" i="0" sz="1200" u="none" cap="none" strike="noStrike">
              <a:solidFill>
                <a:schemeClr val="dk1"/>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525-535 North Road</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282" name="Google Shape;282;g27070a5de60_0_18"/>
          <p:cNvSpPr txBox="1"/>
          <p:nvPr/>
        </p:nvSpPr>
        <p:spPr>
          <a:xfrm>
            <a:off x="1777275" y="255837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chemeClr val="dk1"/>
              </a:buClr>
              <a:buSzPts val="700"/>
              <a:buFont typeface="Arial"/>
              <a:buNone/>
            </a:pPr>
            <a:r>
              <a:rPr b="1" i="0" lang="en-US" sz="700" u="none" cap="none" strike="noStrike">
                <a:solidFill>
                  <a:schemeClr val="lt1"/>
                </a:solidFill>
                <a:latin typeface="Arial"/>
                <a:ea typeface="Arial"/>
                <a:cs typeface="Arial"/>
                <a:sym typeface="Arial"/>
              </a:rPr>
              <a:t>COQUITLAM, BC</a:t>
            </a:r>
            <a:endParaRPr b="1" i="0" sz="700" u="none" cap="none" strike="noStrike">
              <a:solidFill>
                <a:srgbClr val="FFFFFF"/>
              </a:solidFill>
              <a:latin typeface="Arial"/>
              <a:ea typeface="Arial"/>
              <a:cs typeface="Arial"/>
              <a:sym typeface="Arial"/>
            </a:endParaRPr>
          </a:p>
        </p:txBody>
      </p:sp>
      <p:cxnSp>
        <p:nvCxnSpPr>
          <p:cNvPr id="283" name="Google Shape;283;g27070a5de60_0_18"/>
          <p:cNvCxnSpPr/>
          <p:nvPr/>
        </p:nvCxnSpPr>
        <p:spPr>
          <a:xfrm>
            <a:off x="443150" y="3818925"/>
            <a:ext cx="6909900" cy="0"/>
          </a:xfrm>
          <a:prstGeom prst="straightConnector1">
            <a:avLst/>
          </a:prstGeom>
          <a:noFill/>
          <a:ln cap="flat" cmpd="sng" w="9525">
            <a:solidFill>
              <a:srgbClr val="1F497D"/>
            </a:solidFill>
            <a:prstDash val="solid"/>
            <a:round/>
            <a:headEnd len="sm" w="sm" type="none"/>
            <a:tailEnd len="sm" w="sm" type="none"/>
          </a:ln>
        </p:spPr>
      </p:cxnSp>
      <p:pic>
        <p:nvPicPr>
          <p:cNvPr id="284" name="Google Shape;284;g27070a5de60_0_18"/>
          <p:cNvPicPr preferRelativeResize="0"/>
          <p:nvPr>
            <p:ph idx="4" type="pic"/>
          </p:nvPr>
        </p:nvPicPr>
        <p:blipFill rotWithShape="1">
          <a:blip r:embed="rId6">
            <a:alphaModFix/>
          </a:blip>
          <a:srcRect b="7662" l="0" r="0" t="34416"/>
          <a:stretch/>
        </p:blipFill>
        <p:spPr>
          <a:xfrm>
            <a:off x="443150" y="2558375"/>
            <a:ext cx="1154401" cy="1003197"/>
          </a:xfrm>
          <a:prstGeom prst="rect">
            <a:avLst/>
          </a:prstGeom>
          <a:noFill/>
          <a:ln cap="flat" cmpd="sng" w="9525">
            <a:solidFill>
              <a:srgbClr val="FFFFFF"/>
            </a:solidFill>
            <a:prstDash val="solid"/>
            <a:round/>
            <a:headEnd len="sm" w="sm" type="none"/>
            <a:tailEnd len="sm" w="sm" type="none"/>
          </a:ln>
        </p:spPr>
      </p:pic>
      <p:sp>
        <p:nvSpPr>
          <p:cNvPr id="285" name="Google Shape;285;g27070a5de60_0_18"/>
          <p:cNvSpPr txBox="1"/>
          <p:nvPr/>
        </p:nvSpPr>
        <p:spPr>
          <a:xfrm>
            <a:off x="5425492" y="2854394"/>
            <a:ext cx="26226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Capri</a:t>
            </a:r>
            <a:endParaRPr b="0" i="0" sz="1200" u="none" cap="none" strike="noStrike">
              <a:solidFill>
                <a:schemeClr val="dk1"/>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7831 Westminster Hwy</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286" name="Google Shape;286;g27070a5de60_0_18"/>
          <p:cNvSpPr txBox="1"/>
          <p:nvPr/>
        </p:nvSpPr>
        <p:spPr>
          <a:xfrm>
            <a:off x="5425500" y="255837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RICHMOND, BC</a:t>
            </a:r>
            <a:endParaRPr b="1" i="0" sz="700" u="none" cap="none" strike="noStrike">
              <a:solidFill>
                <a:srgbClr val="FFFFFF"/>
              </a:solidFill>
              <a:latin typeface="Arial"/>
              <a:ea typeface="Arial"/>
              <a:cs typeface="Arial"/>
              <a:sym typeface="Arial"/>
            </a:endParaRPr>
          </a:p>
        </p:txBody>
      </p:sp>
      <p:pic>
        <p:nvPicPr>
          <p:cNvPr id="287" name="Google Shape;287;g27070a5de60_0_18"/>
          <p:cNvPicPr preferRelativeResize="0"/>
          <p:nvPr>
            <p:ph idx="5" type="pic"/>
          </p:nvPr>
        </p:nvPicPr>
        <p:blipFill rotWithShape="1">
          <a:blip r:embed="rId7">
            <a:alphaModFix/>
          </a:blip>
          <a:srcRect b="0" l="23131" r="23136" t="0"/>
          <a:stretch/>
        </p:blipFill>
        <p:spPr>
          <a:xfrm>
            <a:off x="4091375" y="2558375"/>
            <a:ext cx="1154400" cy="1003200"/>
          </a:xfrm>
          <a:prstGeom prst="rect">
            <a:avLst/>
          </a:prstGeom>
          <a:noFill/>
          <a:ln cap="flat" cmpd="sng" w="9525">
            <a:solidFill>
              <a:srgbClr val="FFFFFF"/>
            </a:solidFill>
            <a:prstDash val="solid"/>
            <a:round/>
            <a:headEnd len="sm" w="sm" type="none"/>
            <a:tailEnd len="sm" w="sm" type="none"/>
          </a:ln>
        </p:spPr>
      </p:pic>
      <p:sp>
        <p:nvSpPr>
          <p:cNvPr id="288" name="Google Shape;288;g27070a5de60_0_18"/>
          <p:cNvSpPr txBox="1"/>
          <p:nvPr/>
        </p:nvSpPr>
        <p:spPr>
          <a:xfrm>
            <a:off x="1777267" y="4396844"/>
            <a:ext cx="26226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Oasis</a:t>
            </a:r>
            <a:endParaRPr b="0" i="0" sz="1200" u="none" cap="none" strike="noStrike">
              <a:solidFill>
                <a:schemeClr val="dk1"/>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2950 Glen Drive</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289" name="Google Shape;289;g27070a5de60_0_18"/>
          <p:cNvSpPr txBox="1"/>
          <p:nvPr/>
        </p:nvSpPr>
        <p:spPr>
          <a:xfrm>
            <a:off x="1777275" y="410082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chemeClr val="dk1"/>
              </a:buClr>
              <a:buSzPts val="700"/>
              <a:buFont typeface="Arial"/>
              <a:buNone/>
            </a:pPr>
            <a:r>
              <a:rPr b="1" i="0" lang="en-US" sz="700" u="none" cap="none" strike="noStrike">
                <a:solidFill>
                  <a:schemeClr val="lt1"/>
                </a:solidFill>
                <a:latin typeface="Arial"/>
                <a:ea typeface="Arial"/>
                <a:cs typeface="Arial"/>
                <a:sym typeface="Arial"/>
              </a:rPr>
              <a:t>COQUITLAM, BC</a:t>
            </a:r>
            <a:endParaRPr b="1" i="0" sz="700" u="none" cap="none" strike="noStrike">
              <a:solidFill>
                <a:srgbClr val="FFFFFF"/>
              </a:solidFill>
              <a:latin typeface="Arial"/>
              <a:ea typeface="Arial"/>
              <a:cs typeface="Arial"/>
              <a:sym typeface="Arial"/>
            </a:endParaRPr>
          </a:p>
        </p:txBody>
      </p:sp>
      <p:cxnSp>
        <p:nvCxnSpPr>
          <p:cNvPr id="290" name="Google Shape;290;g27070a5de60_0_18"/>
          <p:cNvCxnSpPr/>
          <p:nvPr/>
        </p:nvCxnSpPr>
        <p:spPr>
          <a:xfrm>
            <a:off x="443150" y="5361375"/>
            <a:ext cx="6909900" cy="0"/>
          </a:xfrm>
          <a:prstGeom prst="straightConnector1">
            <a:avLst/>
          </a:prstGeom>
          <a:noFill/>
          <a:ln cap="flat" cmpd="sng" w="9525">
            <a:solidFill>
              <a:srgbClr val="1F497D"/>
            </a:solidFill>
            <a:prstDash val="solid"/>
            <a:round/>
            <a:headEnd len="sm" w="sm" type="none"/>
            <a:tailEnd len="sm" w="sm" type="none"/>
          </a:ln>
        </p:spPr>
      </p:cxnSp>
      <p:pic>
        <p:nvPicPr>
          <p:cNvPr id="291" name="Google Shape;291;g27070a5de60_0_18"/>
          <p:cNvPicPr preferRelativeResize="0"/>
          <p:nvPr>
            <p:ph idx="6" type="pic"/>
          </p:nvPr>
        </p:nvPicPr>
        <p:blipFill rotWithShape="1">
          <a:blip r:embed="rId8">
            <a:alphaModFix/>
          </a:blip>
          <a:srcRect b="0" l="8053" r="8061" t="0"/>
          <a:stretch/>
        </p:blipFill>
        <p:spPr>
          <a:xfrm>
            <a:off x="443150" y="4100825"/>
            <a:ext cx="1154401" cy="1003199"/>
          </a:xfrm>
          <a:prstGeom prst="rect">
            <a:avLst/>
          </a:prstGeom>
          <a:noFill/>
          <a:ln cap="flat" cmpd="sng" w="9525">
            <a:solidFill>
              <a:srgbClr val="FFFFFF"/>
            </a:solidFill>
            <a:prstDash val="solid"/>
            <a:round/>
            <a:headEnd len="sm" w="sm" type="none"/>
            <a:tailEnd len="sm" w="sm" type="none"/>
          </a:ln>
        </p:spPr>
      </p:pic>
      <p:cxnSp>
        <p:nvCxnSpPr>
          <p:cNvPr id="292" name="Google Shape;292;g27070a5de60_0_18"/>
          <p:cNvCxnSpPr/>
          <p:nvPr/>
        </p:nvCxnSpPr>
        <p:spPr>
          <a:xfrm>
            <a:off x="443150" y="6979375"/>
            <a:ext cx="6909900" cy="0"/>
          </a:xfrm>
          <a:prstGeom prst="straightConnector1">
            <a:avLst/>
          </a:prstGeom>
          <a:noFill/>
          <a:ln cap="flat" cmpd="sng" w="9525">
            <a:solidFill>
              <a:srgbClr val="1F497D"/>
            </a:solidFill>
            <a:prstDash val="solid"/>
            <a:round/>
            <a:headEnd len="sm" w="sm" type="none"/>
            <a:tailEnd len="sm" w="sm" type="none"/>
          </a:ln>
        </p:spPr>
      </p:cxnSp>
      <p:sp>
        <p:nvSpPr>
          <p:cNvPr id="293" name="Google Shape;293;g27070a5de60_0_18"/>
          <p:cNvSpPr txBox="1"/>
          <p:nvPr/>
        </p:nvSpPr>
        <p:spPr>
          <a:xfrm>
            <a:off x="5425492" y="6014844"/>
            <a:ext cx="2622600" cy="382200"/>
          </a:xfrm>
          <a:prstGeom prst="rect">
            <a:avLst/>
          </a:prstGeom>
          <a:noFill/>
          <a:ln>
            <a:noFill/>
          </a:ln>
        </p:spPr>
        <p:txBody>
          <a:bodyPr anchorCtr="0" anchor="t" bIns="0" lIns="0" spcFirstLastPara="1" rIns="0" wrap="square" tIns="12700">
            <a:spAutoFit/>
          </a:bodyPr>
          <a:lstStyle/>
          <a:p>
            <a:pPr indent="0" lvl="0" marL="24765"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Imperial Landing </a:t>
            </a:r>
            <a:br>
              <a:rPr b="0" i="0" lang="en-US" sz="1200" u="none" cap="none" strike="noStrike">
                <a:solidFill>
                  <a:srgbClr val="0C213E"/>
                </a:solidFill>
                <a:latin typeface="Montserrat SemiBold"/>
                <a:ea typeface="Montserrat SemiBold"/>
                <a:cs typeface="Montserrat SemiBold"/>
                <a:sym typeface="Montserrat SemiBold"/>
              </a:rPr>
            </a:br>
            <a:r>
              <a:rPr b="0" i="0" lang="en-US" sz="1200" u="none" cap="none" strike="noStrike">
                <a:solidFill>
                  <a:srgbClr val="0C213E"/>
                </a:solidFill>
                <a:latin typeface="Montserrat SemiBold"/>
                <a:ea typeface="Montserrat SemiBold"/>
                <a:cs typeface="Montserrat SemiBold"/>
                <a:sym typeface="Montserrat SemiBold"/>
              </a:rPr>
              <a:t>4180 Bayview Street </a:t>
            </a:r>
            <a:endParaRPr b="0" i="0" sz="1200" u="none" cap="none" strike="noStrike">
              <a:solidFill>
                <a:srgbClr val="000000"/>
              </a:solidFill>
              <a:latin typeface="Montserrat SemiBold"/>
              <a:ea typeface="Montserrat SemiBold"/>
              <a:cs typeface="Montserrat SemiBold"/>
              <a:sym typeface="Montserrat SemiBold"/>
            </a:endParaRPr>
          </a:p>
        </p:txBody>
      </p:sp>
      <p:sp>
        <p:nvSpPr>
          <p:cNvPr id="294" name="Google Shape;294;g27070a5de60_0_18"/>
          <p:cNvSpPr txBox="1"/>
          <p:nvPr/>
        </p:nvSpPr>
        <p:spPr>
          <a:xfrm>
            <a:off x="5425500" y="571882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chemeClr val="dk1"/>
              </a:buClr>
              <a:buSzPts val="700"/>
              <a:buFont typeface="Arial"/>
              <a:buNone/>
            </a:pPr>
            <a:r>
              <a:rPr b="1" i="0" lang="en-US" sz="700" u="none" cap="none" strike="noStrike">
                <a:solidFill>
                  <a:schemeClr val="lt1"/>
                </a:solidFill>
                <a:latin typeface="Arial"/>
                <a:ea typeface="Arial"/>
                <a:cs typeface="Arial"/>
                <a:sym typeface="Arial"/>
              </a:rPr>
              <a:t>RICHMOND, BC</a:t>
            </a:r>
            <a:endParaRPr b="1" i="0" sz="700" u="none" cap="none" strike="noStrike">
              <a:solidFill>
                <a:srgbClr val="FFFFFF"/>
              </a:solidFill>
              <a:latin typeface="Arial"/>
              <a:ea typeface="Arial"/>
              <a:cs typeface="Arial"/>
              <a:sym typeface="Arial"/>
            </a:endParaRPr>
          </a:p>
        </p:txBody>
      </p:sp>
      <p:pic>
        <p:nvPicPr>
          <p:cNvPr id="295" name="Google Shape;295;g27070a5de60_0_18"/>
          <p:cNvPicPr preferRelativeResize="0"/>
          <p:nvPr>
            <p:ph idx="7" type="pic"/>
          </p:nvPr>
        </p:nvPicPr>
        <p:blipFill rotWithShape="1">
          <a:blip r:embed="rId9">
            <a:alphaModFix/>
          </a:blip>
          <a:srcRect b="0" l="17661" r="17667" t="0"/>
          <a:stretch/>
        </p:blipFill>
        <p:spPr>
          <a:xfrm>
            <a:off x="4091375" y="5718825"/>
            <a:ext cx="1154401" cy="1003200"/>
          </a:xfrm>
          <a:prstGeom prst="rect">
            <a:avLst/>
          </a:prstGeom>
          <a:noFill/>
          <a:ln cap="flat" cmpd="sng" w="9525">
            <a:solidFill>
              <a:srgbClr val="FFFFFF"/>
            </a:solidFill>
            <a:prstDash val="solid"/>
            <a:round/>
            <a:headEnd len="sm" w="sm" type="none"/>
            <a:tailEnd len="sm" w="sm" type="none"/>
          </a:ln>
        </p:spPr>
      </p:pic>
      <p:sp>
        <p:nvSpPr>
          <p:cNvPr id="296" name="Google Shape;296;g27070a5de60_0_18"/>
          <p:cNvSpPr txBox="1"/>
          <p:nvPr/>
        </p:nvSpPr>
        <p:spPr>
          <a:xfrm>
            <a:off x="1777267" y="7557294"/>
            <a:ext cx="26226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Centreview</a:t>
            </a:r>
            <a:endParaRPr b="0" i="0" sz="1200" u="none" cap="none" strike="noStrike">
              <a:solidFill>
                <a:schemeClr val="dk1"/>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13th &amp; Lonsdale Ave</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297" name="Google Shape;297;g27070a5de60_0_18"/>
          <p:cNvSpPr txBox="1"/>
          <p:nvPr/>
        </p:nvSpPr>
        <p:spPr>
          <a:xfrm>
            <a:off x="1777275" y="7261275"/>
            <a:ext cx="13041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NORTH VANCOUVER, BC</a:t>
            </a:r>
            <a:endParaRPr b="1" i="0" sz="700" u="none" cap="none" strike="noStrike">
              <a:solidFill>
                <a:srgbClr val="FFFFFF"/>
              </a:solidFill>
              <a:latin typeface="Arial"/>
              <a:ea typeface="Arial"/>
              <a:cs typeface="Arial"/>
              <a:sym typeface="Arial"/>
            </a:endParaRPr>
          </a:p>
        </p:txBody>
      </p:sp>
      <p:pic>
        <p:nvPicPr>
          <p:cNvPr id="298" name="Google Shape;298;g27070a5de60_0_18"/>
          <p:cNvPicPr preferRelativeResize="0"/>
          <p:nvPr>
            <p:ph idx="8" type="pic"/>
          </p:nvPr>
        </p:nvPicPr>
        <p:blipFill rotWithShape="1">
          <a:blip r:embed="rId10">
            <a:alphaModFix/>
          </a:blip>
          <a:srcRect b="17076" l="0" r="0" t="17069"/>
          <a:stretch/>
        </p:blipFill>
        <p:spPr>
          <a:xfrm>
            <a:off x="443150" y="7261275"/>
            <a:ext cx="1154401" cy="1003203"/>
          </a:xfrm>
          <a:prstGeom prst="rect">
            <a:avLst/>
          </a:prstGeom>
          <a:noFill/>
          <a:ln cap="flat" cmpd="sng" w="9525">
            <a:solidFill>
              <a:srgbClr val="FFFFFF"/>
            </a:solidFill>
            <a:prstDash val="solid"/>
            <a:round/>
            <a:headEnd len="sm" w="sm" type="none"/>
            <a:tailEnd len="sm" w="sm" type="none"/>
          </a:ln>
        </p:spPr>
      </p:pic>
      <p:sp>
        <p:nvSpPr>
          <p:cNvPr id="299" name="Google Shape;299;g27070a5de60_0_18"/>
          <p:cNvSpPr txBox="1"/>
          <p:nvPr/>
        </p:nvSpPr>
        <p:spPr>
          <a:xfrm>
            <a:off x="1777267" y="5978969"/>
            <a:ext cx="2622600" cy="382800"/>
          </a:xfrm>
          <a:prstGeom prst="rect">
            <a:avLst/>
          </a:prstGeom>
          <a:noFill/>
          <a:ln>
            <a:noFill/>
          </a:ln>
        </p:spPr>
        <p:txBody>
          <a:bodyPr anchorCtr="0" anchor="t" bIns="0" lIns="0" spcFirstLastPara="1" rIns="0" wrap="square" tIns="12700">
            <a:spAutoFit/>
          </a:bodyPr>
          <a:lstStyle/>
          <a:p>
            <a:pPr indent="0" lvl="0" marL="12700" marR="228600" rtl="0" algn="l">
              <a:lnSpc>
                <a:spcPct val="100000"/>
              </a:lnSpc>
              <a:spcBef>
                <a:spcPts val="5"/>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Charlton Park A</a:t>
            </a:r>
            <a:endParaRPr b="0" i="0" sz="1200" u="none" cap="none" strike="noStrike">
              <a:solidFill>
                <a:srgbClr val="0C213E"/>
              </a:solidFill>
              <a:latin typeface="Montserrat SemiBold"/>
              <a:ea typeface="Montserrat SemiBold"/>
              <a:cs typeface="Montserrat SemiBold"/>
              <a:sym typeface="Montserrat SemiBold"/>
            </a:endParaRPr>
          </a:p>
          <a:p>
            <a:pPr indent="0" lvl="0" marL="12700" marR="228600" rtl="0" algn="l">
              <a:lnSpc>
                <a:spcPct val="100000"/>
              </a:lnSpc>
              <a:spcBef>
                <a:spcPts val="5"/>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15380 102A Street</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300" name="Google Shape;300;g27070a5de60_0_18"/>
          <p:cNvSpPr txBox="1"/>
          <p:nvPr/>
        </p:nvSpPr>
        <p:spPr>
          <a:xfrm>
            <a:off x="1777275" y="5681050"/>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SURREY, BC</a:t>
            </a:r>
            <a:endParaRPr b="1" i="0" sz="700" u="none" cap="none" strike="noStrike">
              <a:solidFill>
                <a:srgbClr val="FFFFFF"/>
              </a:solidFill>
              <a:latin typeface="Arial"/>
              <a:ea typeface="Arial"/>
              <a:cs typeface="Arial"/>
              <a:sym typeface="Arial"/>
            </a:endParaRPr>
          </a:p>
        </p:txBody>
      </p:sp>
      <p:pic>
        <p:nvPicPr>
          <p:cNvPr id="301" name="Google Shape;301;g27070a5de60_0_18"/>
          <p:cNvPicPr preferRelativeResize="0"/>
          <p:nvPr>
            <p:ph idx="9" type="pic"/>
          </p:nvPr>
        </p:nvPicPr>
        <p:blipFill rotWithShape="1">
          <a:blip r:embed="rId11">
            <a:alphaModFix/>
          </a:blip>
          <a:srcRect b="0" l="6843" r="6852" t="0"/>
          <a:stretch/>
        </p:blipFill>
        <p:spPr>
          <a:xfrm>
            <a:off x="443150" y="5668775"/>
            <a:ext cx="1154401" cy="1003200"/>
          </a:xfrm>
          <a:prstGeom prst="rect">
            <a:avLst/>
          </a:prstGeom>
          <a:noFill/>
          <a:ln cap="flat" cmpd="sng" w="9525">
            <a:solidFill>
              <a:srgbClr val="FFFFFF"/>
            </a:solidFill>
            <a:prstDash val="solid"/>
            <a:round/>
            <a:headEnd len="sm" w="sm" type="none"/>
            <a:tailEnd len="sm" w="sm" type="none"/>
          </a:ln>
        </p:spPr>
      </p:pic>
      <p:pic>
        <p:nvPicPr>
          <p:cNvPr id="302" name="Google Shape;302;g27070a5de60_0_18">
            <a:hlinkClick r:id="rId12"/>
          </p:cNvPr>
          <p:cNvPicPr preferRelativeResize="0"/>
          <p:nvPr/>
        </p:nvPicPr>
        <p:blipFill rotWithShape="1">
          <a:blip r:embed="rId13">
            <a:alphaModFix/>
          </a:blip>
          <a:srcRect b="0" l="0" r="0" t="0"/>
          <a:stretch/>
        </p:blipFill>
        <p:spPr>
          <a:xfrm>
            <a:off x="1833205" y="1749369"/>
            <a:ext cx="1042545" cy="200100"/>
          </a:xfrm>
          <a:prstGeom prst="rect">
            <a:avLst/>
          </a:prstGeom>
          <a:noFill/>
          <a:ln>
            <a:noFill/>
          </a:ln>
        </p:spPr>
      </p:pic>
      <p:pic>
        <p:nvPicPr>
          <p:cNvPr id="303" name="Google Shape;303;g27070a5de60_0_18">
            <a:hlinkClick r:id="rId14"/>
          </p:cNvPr>
          <p:cNvPicPr preferRelativeResize="0"/>
          <p:nvPr/>
        </p:nvPicPr>
        <p:blipFill rotWithShape="1">
          <a:blip r:embed="rId13">
            <a:alphaModFix/>
          </a:blip>
          <a:srcRect b="0" l="0" r="0" t="0"/>
          <a:stretch/>
        </p:blipFill>
        <p:spPr>
          <a:xfrm>
            <a:off x="5425505" y="1749369"/>
            <a:ext cx="1042545" cy="200100"/>
          </a:xfrm>
          <a:prstGeom prst="rect">
            <a:avLst/>
          </a:prstGeom>
          <a:noFill/>
          <a:ln>
            <a:noFill/>
          </a:ln>
        </p:spPr>
      </p:pic>
      <p:pic>
        <p:nvPicPr>
          <p:cNvPr id="304" name="Google Shape;304;g27070a5de60_0_18">
            <a:hlinkClick r:id="rId15"/>
          </p:cNvPr>
          <p:cNvPicPr preferRelativeResize="0"/>
          <p:nvPr/>
        </p:nvPicPr>
        <p:blipFill rotWithShape="1">
          <a:blip r:embed="rId13">
            <a:alphaModFix/>
          </a:blip>
          <a:srcRect b="0" l="0" r="0" t="0"/>
          <a:stretch/>
        </p:blipFill>
        <p:spPr>
          <a:xfrm>
            <a:off x="1833205" y="3361475"/>
            <a:ext cx="1042545" cy="200100"/>
          </a:xfrm>
          <a:prstGeom prst="rect">
            <a:avLst/>
          </a:prstGeom>
          <a:noFill/>
          <a:ln>
            <a:noFill/>
          </a:ln>
        </p:spPr>
      </p:pic>
      <p:pic>
        <p:nvPicPr>
          <p:cNvPr id="305" name="Google Shape;305;g27070a5de60_0_18">
            <a:hlinkClick r:id="rId16"/>
          </p:cNvPr>
          <p:cNvPicPr preferRelativeResize="0"/>
          <p:nvPr/>
        </p:nvPicPr>
        <p:blipFill rotWithShape="1">
          <a:blip r:embed="rId13">
            <a:alphaModFix/>
          </a:blip>
          <a:srcRect b="0" l="0" r="0" t="0"/>
          <a:stretch/>
        </p:blipFill>
        <p:spPr>
          <a:xfrm>
            <a:off x="5425505" y="3361475"/>
            <a:ext cx="1042545" cy="200100"/>
          </a:xfrm>
          <a:prstGeom prst="rect">
            <a:avLst/>
          </a:prstGeom>
          <a:noFill/>
          <a:ln>
            <a:noFill/>
          </a:ln>
        </p:spPr>
      </p:pic>
      <p:pic>
        <p:nvPicPr>
          <p:cNvPr id="306" name="Google Shape;306;g27070a5de60_0_18">
            <a:hlinkClick r:id="rId17"/>
          </p:cNvPr>
          <p:cNvPicPr preferRelativeResize="0"/>
          <p:nvPr/>
        </p:nvPicPr>
        <p:blipFill rotWithShape="1">
          <a:blip r:embed="rId13">
            <a:alphaModFix/>
          </a:blip>
          <a:srcRect b="0" l="0" r="0" t="0"/>
          <a:stretch/>
        </p:blipFill>
        <p:spPr>
          <a:xfrm>
            <a:off x="1833205" y="4903925"/>
            <a:ext cx="1042545" cy="200100"/>
          </a:xfrm>
          <a:prstGeom prst="rect">
            <a:avLst/>
          </a:prstGeom>
          <a:noFill/>
          <a:ln>
            <a:noFill/>
          </a:ln>
        </p:spPr>
      </p:pic>
      <p:pic>
        <p:nvPicPr>
          <p:cNvPr id="307" name="Google Shape;307;g27070a5de60_0_18">
            <a:hlinkClick r:id="rId18"/>
          </p:cNvPr>
          <p:cNvPicPr preferRelativeResize="0"/>
          <p:nvPr/>
        </p:nvPicPr>
        <p:blipFill rotWithShape="1">
          <a:blip r:embed="rId13">
            <a:alphaModFix/>
          </a:blip>
          <a:srcRect b="0" l="0" r="0" t="0"/>
          <a:stretch/>
        </p:blipFill>
        <p:spPr>
          <a:xfrm>
            <a:off x="1833205" y="8064376"/>
            <a:ext cx="1042545" cy="200100"/>
          </a:xfrm>
          <a:prstGeom prst="rect">
            <a:avLst/>
          </a:prstGeom>
          <a:noFill/>
          <a:ln>
            <a:noFill/>
          </a:ln>
        </p:spPr>
      </p:pic>
      <p:pic>
        <p:nvPicPr>
          <p:cNvPr id="308" name="Google Shape;308;g27070a5de60_0_18">
            <a:hlinkClick r:id="rId19"/>
          </p:cNvPr>
          <p:cNvPicPr preferRelativeResize="0"/>
          <p:nvPr/>
        </p:nvPicPr>
        <p:blipFill rotWithShape="1">
          <a:blip r:embed="rId13">
            <a:alphaModFix/>
          </a:blip>
          <a:srcRect b="0" l="0" r="0" t="0"/>
          <a:stretch/>
        </p:blipFill>
        <p:spPr>
          <a:xfrm>
            <a:off x="1777280" y="6471163"/>
            <a:ext cx="1042545" cy="200100"/>
          </a:xfrm>
          <a:prstGeom prst="rect">
            <a:avLst/>
          </a:prstGeom>
          <a:noFill/>
          <a:ln>
            <a:noFill/>
          </a:ln>
        </p:spPr>
      </p:pic>
      <p:sp>
        <p:nvSpPr>
          <p:cNvPr id="309" name="Google Shape;309;g27070a5de60_0_18"/>
          <p:cNvSpPr txBox="1"/>
          <p:nvPr/>
        </p:nvSpPr>
        <p:spPr>
          <a:xfrm>
            <a:off x="5425495" y="4314375"/>
            <a:ext cx="833700" cy="197400"/>
          </a:xfrm>
          <a:prstGeom prst="rect">
            <a:avLst/>
          </a:prstGeom>
          <a:solidFill>
            <a:schemeClr val="lt1"/>
          </a:solid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Encore</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310" name="Google Shape;310;g27070a5de60_0_18"/>
          <p:cNvSpPr txBox="1"/>
          <p:nvPr/>
        </p:nvSpPr>
        <p:spPr>
          <a:xfrm>
            <a:off x="5437450" y="4040013"/>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chemeClr val="dk1"/>
              </a:buClr>
              <a:buSzPts val="700"/>
              <a:buFont typeface="Arial"/>
              <a:buNone/>
            </a:pPr>
            <a:r>
              <a:rPr b="1" i="0" lang="en-US" sz="700" u="none" cap="none" strike="noStrike">
                <a:solidFill>
                  <a:schemeClr val="lt1"/>
                </a:solidFill>
                <a:latin typeface="Arial"/>
                <a:ea typeface="Arial"/>
                <a:cs typeface="Arial"/>
                <a:sym typeface="Arial"/>
              </a:rPr>
              <a:t>TORONTO, ON</a:t>
            </a:r>
            <a:endParaRPr b="1" i="0" sz="700" u="none" cap="none" strike="noStrike">
              <a:solidFill>
                <a:srgbClr val="FFFFFF"/>
              </a:solidFill>
              <a:latin typeface="Arial"/>
              <a:ea typeface="Arial"/>
              <a:cs typeface="Arial"/>
              <a:sym typeface="Arial"/>
            </a:endParaRPr>
          </a:p>
        </p:txBody>
      </p:sp>
      <p:pic>
        <p:nvPicPr>
          <p:cNvPr id="311" name="Google Shape;311;g27070a5de60_0_18"/>
          <p:cNvPicPr preferRelativeResize="0"/>
          <p:nvPr>
            <p:ph idx="13" type="pic"/>
          </p:nvPr>
        </p:nvPicPr>
        <p:blipFill rotWithShape="1">
          <a:blip r:embed="rId20">
            <a:alphaModFix/>
          </a:blip>
          <a:srcRect b="0" l="25003" r="25008" t="0"/>
          <a:stretch/>
        </p:blipFill>
        <p:spPr>
          <a:xfrm>
            <a:off x="4091375" y="4009300"/>
            <a:ext cx="1154400" cy="1094725"/>
          </a:xfrm>
          <a:prstGeom prst="rect">
            <a:avLst/>
          </a:prstGeom>
          <a:noFill/>
          <a:ln cap="flat" cmpd="sng" w="9525">
            <a:solidFill>
              <a:srgbClr val="FFFFFF"/>
            </a:solidFill>
            <a:prstDash val="solid"/>
            <a:round/>
            <a:headEnd len="sm" w="sm" type="none"/>
            <a:tailEnd len="sm" w="sm" type="none"/>
          </a:ln>
        </p:spPr>
      </p:pic>
      <p:pic>
        <p:nvPicPr>
          <p:cNvPr id="312" name="Google Shape;312;g27070a5de60_0_18">
            <a:hlinkClick r:id="rId21"/>
          </p:cNvPr>
          <p:cNvPicPr preferRelativeResize="0"/>
          <p:nvPr/>
        </p:nvPicPr>
        <p:blipFill rotWithShape="1">
          <a:blip r:embed="rId13">
            <a:alphaModFix/>
          </a:blip>
          <a:srcRect b="0" l="0" r="0" t="0"/>
          <a:stretch/>
        </p:blipFill>
        <p:spPr>
          <a:xfrm>
            <a:off x="5425505" y="4836525"/>
            <a:ext cx="1042545" cy="200100"/>
          </a:xfrm>
          <a:prstGeom prst="rect">
            <a:avLst/>
          </a:prstGeom>
          <a:noFill/>
          <a:ln>
            <a:noFill/>
          </a:ln>
        </p:spPr>
      </p:pic>
      <p:sp>
        <p:nvSpPr>
          <p:cNvPr id="313" name="Google Shape;313;g27070a5de60_0_18"/>
          <p:cNvSpPr txBox="1"/>
          <p:nvPr/>
        </p:nvSpPr>
        <p:spPr>
          <a:xfrm>
            <a:off x="5425492" y="7532744"/>
            <a:ext cx="26226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Seymour</a:t>
            </a:r>
            <a:endParaRPr b="0" i="0" sz="1200" u="none" cap="none" strike="noStrike">
              <a:solidFill>
                <a:schemeClr val="dk1"/>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1022 Seymour Street </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314" name="Google Shape;314;g27070a5de60_0_18"/>
          <p:cNvSpPr txBox="1"/>
          <p:nvPr/>
        </p:nvSpPr>
        <p:spPr>
          <a:xfrm>
            <a:off x="5425500" y="723672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chemeClr val="dk1"/>
              </a:buClr>
              <a:buSzPts val="700"/>
              <a:buFont typeface="Arial"/>
              <a:buNone/>
            </a:pPr>
            <a:r>
              <a:rPr b="1" i="0" lang="en-US" sz="700" u="none" cap="none" strike="noStrike">
                <a:solidFill>
                  <a:schemeClr val="lt1"/>
                </a:solidFill>
                <a:latin typeface="Arial"/>
                <a:ea typeface="Arial"/>
                <a:cs typeface="Arial"/>
                <a:sym typeface="Arial"/>
              </a:rPr>
              <a:t>VANCOUVER, BC</a:t>
            </a:r>
            <a:endParaRPr b="1" i="0" sz="700" u="none" cap="none" strike="noStrike">
              <a:solidFill>
                <a:srgbClr val="FFFFFF"/>
              </a:solidFill>
              <a:latin typeface="Arial"/>
              <a:ea typeface="Arial"/>
              <a:cs typeface="Arial"/>
              <a:sym typeface="Arial"/>
            </a:endParaRPr>
          </a:p>
        </p:txBody>
      </p:sp>
      <p:pic>
        <p:nvPicPr>
          <p:cNvPr id="315" name="Google Shape;315;g27070a5de60_0_18"/>
          <p:cNvPicPr preferRelativeResize="0"/>
          <p:nvPr>
            <p:ph idx="14" type="pic"/>
          </p:nvPr>
        </p:nvPicPr>
        <p:blipFill rotWithShape="1">
          <a:blip r:embed="rId22">
            <a:alphaModFix/>
          </a:blip>
          <a:srcRect b="0" l="21231" r="21231" t="0"/>
          <a:stretch/>
        </p:blipFill>
        <p:spPr>
          <a:xfrm>
            <a:off x="4091375" y="7236725"/>
            <a:ext cx="1154400" cy="1003200"/>
          </a:xfrm>
          <a:prstGeom prst="rect">
            <a:avLst/>
          </a:prstGeom>
          <a:noFill/>
          <a:ln cap="flat" cmpd="sng" w="9525">
            <a:solidFill>
              <a:srgbClr val="FFFFFF"/>
            </a:solidFill>
            <a:prstDash val="solid"/>
            <a:round/>
            <a:headEnd len="sm" w="sm" type="none"/>
            <a:tailEnd len="sm" w="sm" type="none"/>
          </a:ln>
        </p:spPr>
      </p:pic>
      <p:pic>
        <p:nvPicPr>
          <p:cNvPr id="316" name="Google Shape;316;g27070a5de60_0_18">
            <a:hlinkClick r:id="rId23"/>
          </p:cNvPr>
          <p:cNvPicPr preferRelativeResize="0"/>
          <p:nvPr/>
        </p:nvPicPr>
        <p:blipFill rotWithShape="1">
          <a:blip r:embed="rId13">
            <a:alphaModFix/>
          </a:blip>
          <a:srcRect b="0" l="0" r="0" t="0"/>
          <a:stretch/>
        </p:blipFill>
        <p:spPr>
          <a:xfrm>
            <a:off x="5481430" y="8039826"/>
            <a:ext cx="1042545" cy="200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271b815f526_0_45"/>
          <p:cNvSpPr/>
          <p:nvPr/>
        </p:nvSpPr>
        <p:spPr>
          <a:xfrm>
            <a:off x="0" y="-1"/>
            <a:ext cx="7772400" cy="658485"/>
          </a:xfrm>
          <a:custGeom>
            <a:rect b="b" l="l" r="r" t="t"/>
            <a:pathLst>
              <a:path extrusionOk="0" h="1677670" w="7772400">
                <a:moveTo>
                  <a:pt x="7772400" y="0"/>
                </a:moveTo>
                <a:lnTo>
                  <a:pt x="0" y="0"/>
                </a:lnTo>
                <a:lnTo>
                  <a:pt x="0" y="1677670"/>
                </a:lnTo>
                <a:lnTo>
                  <a:pt x="7772400" y="1677670"/>
                </a:lnTo>
                <a:lnTo>
                  <a:pt x="7772400"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g271b815f526_0_45"/>
          <p:cNvSpPr txBox="1"/>
          <p:nvPr/>
        </p:nvSpPr>
        <p:spPr>
          <a:xfrm>
            <a:off x="399026" y="132500"/>
            <a:ext cx="6285300" cy="400200"/>
          </a:xfrm>
          <a:prstGeom prst="rect">
            <a:avLst/>
          </a:prstGeom>
          <a:noFill/>
          <a:ln>
            <a:noFill/>
          </a:ln>
        </p:spPr>
        <p:txBody>
          <a:bodyPr anchorCtr="0" anchor="t" bIns="0" lIns="0" spcFirstLastPara="1" rIns="0" wrap="square" tIns="0">
            <a:spAutoFit/>
          </a:bodyPr>
          <a:lstStyle/>
          <a:p>
            <a:pPr indent="0" lvl="0" marL="12700" marR="0" rtl="0" algn="l">
              <a:lnSpc>
                <a:spcPct val="111694"/>
              </a:lnSpc>
              <a:spcBef>
                <a:spcPts val="0"/>
              </a:spcBef>
              <a:spcAft>
                <a:spcPts val="0"/>
              </a:spcAft>
              <a:buClr>
                <a:srgbClr val="000000"/>
              </a:buClr>
              <a:buSzPts val="2600"/>
              <a:buFont typeface="Arial"/>
              <a:buNone/>
            </a:pPr>
            <a:r>
              <a:rPr b="1" i="0" lang="en-US" sz="2600" u="none" cap="none" strike="noStrike">
                <a:solidFill>
                  <a:schemeClr val="lt1"/>
                </a:solidFill>
                <a:latin typeface="Montserrat"/>
                <a:ea typeface="Montserrat"/>
                <a:cs typeface="Montserrat"/>
                <a:sym typeface="Montserrat"/>
              </a:rPr>
              <a:t>FULLY LEASED</a:t>
            </a:r>
            <a:endParaRPr b="0" i="0" sz="2600" u="none" cap="none" strike="noStrike">
              <a:solidFill>
                <a:schemeClr val="lt1"/>
              </a:solidFill>
              <a:latin typeface="Montserrat"/>
              <a:ea typeface="Montserrat"/>
              <a:cs typeface="Montserrat"/>
              <a:sym typeface="Montserrat"/>
            </a:endParaRPr>
          </a:p>
        </p:txBody>
      </p:sp>
      <p:sp>
        <p:nvSpPr>
          <p:cNvPr id="323" name="Google Shape;323;g271b815f526_0_45"/>
          <p:cNvSpPr txBox="1"/>
          <p:nvPr/>
        </p:nvSpPr>
        <p:spPr>
          <a:xfrm>
            <a:off x="457898" y="9803882"/>
            <a:ext cx="4345800" cy="111600"/>
          </a:xfrm>
          <a:prstGeom prst="rect">
            <a:avLst/>
          </a:prstGeom>
          <a:noFill/>
          <a:ln>
            <a:noFill/>
          </a:ln>
        </p:spPr>
        <p:txBody>
          <a:bodyPr anchorCtr="0" anchor="t" bIns="0" lIns="0" spcFirstLastPara="1" rIns="0" wrap="square" tIns="3800">
            <a:spAutoFit/>
          </a:bodyPr>
          <a:lstStyle/>
          <a:p>
            <a:pPr indent="0" lvl="0" marL="12700" marR="0" rtl="0" algn="l">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200 - 1010 SEYMOUR STREET, VANCOUVER, BC | 604.688.8783 | </a:t>
            </a:r>
            <a:r>
              <a:rPr b="0" i="0" lang="en-US" sz="700" u="sng" cap="none" strike="noStrike">
                <a:solidFill>
                  <a:schemeClr val="hlink"/>
                </a:solidFill>
                <a:latin typeface="Arial"/>
                <a:ea typeface="Arial"/>
                <a:cs typeface="Arial"/>
                <a:sym typeface="Arial"/>
                <a:hlinkClick r:id="rId3"/>
              </a:rPr>
              <a:t>LEASING@ONNI.COM </a:t>
            </a:r>
            <a:endParaRPr b="0" i="0" sz="700" u="none" cap="none" strike="noStrike">
              <a:solidFill>
                <a:srgbClr val="000000"/>
              </a:solidFill>
              <a:latin typeface="Arial"/>
              <a:ea typeface="Arial"/>
              <a:cs typeface="Arial"/>
              <a:sym typeface="Arial"/>
            </a:endParaRPr>
          </a:p>
        </p:txBody>
      </p:sp>
      <p:sp>
        <p:nvSpPr>
          <p:cNvPr id="324" name="Google Shape;324;g271b815f526_0_45"/>
          <p:cNvSpPr txBox="1"/>
          <p:nvPr/>
        </p:nvSpPr>
        <p:spPr>
          <a:xfrm>
            <a:off x="1777267" y="1236394"/>
            <a:ext cx="2622600" cy="5670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Charlton Park C</a:t>
            </a:r>
            <a:endParaRPr b="0" i="0" sz="1200" u="none" cap="none" strike="noStrike">
              <a:solidFill>
                <a:srgbClr val="0C213E"/>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10180 153rd Street </a:t>
            </a:r>
            <a:endParaRPr b="0" i="0" sz="1200" u="none" cap="none" strike="noStrike">
              <a:solidFill>
                <a:srgbClr val="0C213E"/>
              </a:solidFill>
              <a:latin typeface="Montserrat SemiBold"/>
              <a:ea typeface="Montserrat SemiBold"/>
              <a:cs typeface="Montserrat SemiBold"/>
              <a:sym typeface="Montserrat SemiBold"/>
            </a:endParaRPr>
          </a:p>
          <a:p>
            <a:pPr indent="0" lvl="0" marL="0" marR="508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Montserrat SemiBold"/>
              <a:ea typeface="Montserrat SemiBold"/>
              <a:cs typeface="Montserrat SemiBold"/>
              <a:sym typeface="Montserrat SemiBold"/>
            </a:endParaRPr>
          </a:p>
        </p:txBody>
      </p:sp>
      <p:sp>
        <p:nvSpPr>
          <p:cNvPr id="325" name="Google Shape;325;g271b815f526_0_45"/>
          <p:cNvSpPr txBox="1"/>
          <p:nvPr/>
        </p:nvSpPr>
        <p:spPr>
          <a:xfrm>
            <a:off x="1777275" y="94037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SURREY, BC</a:t>
            </a:r>
            <a:endParaRPr b="1" i="0" sz="700" u="none" cap="none" strike="noStrike">
              <a:solidFill>
                <a:srgbClr val="FFFFFF"/>
              </a:solidFill>
              <a:latin typeface="Arial"/>
              <a:ea typeface="Arial"/>
              <a:cs typeface="Arial"/>
              <a:sym typeface="Arial"/>
            </a:endParaRPr>
          </a:p>
        </p:txBody>
      </p:sp>
      <p:cxnSp>
        <p:nvCxnSpPr>
          <p:cNvPr id="326" name="Google Shape;326;g271b815f526_0_45"/>
          <p:cNvCxnSpPr/>
          <p:nvPr/>
        </p:nvCxnSpPr>
        <p:spPr>
          <a:xfrm>
            <a:off x="443150" y="2200925"/>
            <a:ext cx="6909900" cy="0"/>
          </a:xfrm>
          <a:prstGeom prst="straightConnector1">
            <a:avLst/>
          </a:prstGeom>
          <a:noFill/>
          <a:ln cap="flat" cmpd="sng" w="9525">
            <a:solidFill>
              <a:srgbClr val="1F497D"/>
            </a:solidFill>
            <a:prstDash val="solid"/>
            <a:round/>
            <a:headEnd len="sm" w="sm" type="none"/>
            <a:tailEnd len="sm" w="sm" type="none"/>
          </a:ln>
        </p:spPr>
      </p:cxnSp>
      <p:pic>
        <p:nvPicPr>
          <p:cNvPr id="327" name="Google Shape;327;g271b815f526_0_45"/>
          <p:cNvPicPr preferRelativeResize="0"/>
          <p:nvPr>
            <p:ph idx="2" type="pic"/>
          </p:nvPr>
        </p:nvPicPr>
        <p:blipFill rotWithShape="1">
          <a:blip r:embed="rId4">
            <a:alphaModFix/>
          </a:blip>
          <a:srcRect b="0" l="6843" r="6852" t="0"/>
          <a:stretch/>
        </p:blipFill>
        <p:spPr>
          <a:xfrm>
            <a:off x="443150" y="940375"/>
            <a:ext cx="1154401" cy="1003200"/>
          </a:xfrm>
          <a:prstGeom prst="rect">
            <a:avLst/>
          </a:prstGeom>
          <a:noFill/>
          <a:ln cap="flat" cmpd="sng" w="9525">
            <a:solidFill>
              <a:srgbClr val="FFFFFF"/>
            </a:solidFill>
            <a:prstDash val="solid"/>
            <a:round/>
            <a:headEnd len="sm" w="sm" type="none"/>
            <a:tailEnd len="sm" w="sm" type="none"/>
          </a:ln>
        </p:spPr>
      </p:pic>
      <p:sp>
        <p:nvSpPr>
          <p:cNvPr id="328" name="Google Shape;328;g271b815f526_0_45"/>
          <p:cNvSpPr txBox="1"/>
          <p:nvPr/>
        </p:nvSpPr>
        <p:spPr>
          <a:xfrm>
            <a:off x="5425492" y="1236394"/>
            <a:ext cx="2622600" cy="3822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V6A</a:t>
            </a:r>
            <a:endParaRPr b="0" i="0" sz="1200" u="none" cap="none" strike="noStrike">
              <a:solidFill>
                <a:srgbClr val="0C213E"/>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221 Union Street</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329" name="Google Shape;329;g271b815f526_0_45"/>
          <p:cNvSpPr txBox="1"/>
          <p:nvPr/>
        </p:nvSpPr>
        <p:spPr>
          <a:xfrm>
            <a:off x="5425500" y="94037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chemeClr val="dk1"/>
              </a:buClr>
              <a:buSzPts val="700"/>
              <a:buFont typeface="Arial"/>
              <a:buNone/>
            </a:pPr>
            <a:r>
              <a:rPr b="1" i="0" lang="en-US" sz="700" u="none" cap="none" strike="noStrike">
                <a:solidFill>
                  <a:schemeClr val="lt1"/>
                </a:solidFill>
                <a:latin typeface="Arial"/>
                <a:ea typeface="Arial"/>
                <a:cs typeface="Arial"/>
                <a:sym typeface="Arial"/>
              </a:rPr>
              <a:t>VANCOUVER, BC</a:t>
            </a:r>
            <a:endParaRPr b="1" i="0" sz="700" u="none" cap="none" strike="noStrike">
              <a:solidFill>
                <a:srgbClr val="FFFFFF"/>
              </a:solidFill>
              <a:latin typeface="Arial"/>
              <a:ea typeface="Arial"/>
              <a:cs typeface="Arial"/>
              <a:sym typeface="Arial"/>
            </a:endParaRPr>
          </a:p>
        </p:txBody>
      </p:sp>
      <p:pic>
        <p:nvPicPr>
          <p:cNvPr id="330" name="Google Shape;330;g271b815f526_0_45"/>
          <p:cNvPicPr preferRelativeResize="0"/>
          <p:nvPr>
            <p:ph idx="3" type="pic"/>
          </p:nvPr>
        </p:nvPicPr>
        <p:blipFill rotWithShape="1">
          <a:blip r:embed="rId5">
            <a:alphaModFix/>
          </a:blip>
          <a:srcRect b="0" l="11645" r="11637" t="0"/>
          <a:stretch/>
        </p:blipFill>
        <p:spPr>
          <a:xfrm>
            <a:off x="4091375" y="940375"/>
            <a:ext cx="1154399" cy="1003200"/>
          </a:xfrm>
          <a:prstGeom prst="rect">
            <a:avLst/>
          </a:prstGeom>
          <a:noFill/>
          <a:ln cap="flat" cmpd="sng" w="9525">
            <a:solidFill>
              <a:srgbClr val="FFFFFF"/>
            </a:solidFill>
            <a:prstDash val="solid"/>
            <a:round/>
            <a:headEnd len="sm" w="sm" type="none"/>
            <a:tailEnd len="sm" w="sm" type="none"/>
          </a:ln>
        </p:spPr>
      </p:pic>
      <p:cxnSp>
        <p:nvCxnSpPr>
          <p:cNvPr id="331" name="Google Shape;331;g271b815f526_0_45"/>
          <p:cNvCxnSpPr/>
          <p:nvPr/>
        </p:nvCxnSpPr>
        <p:spPr>
          <a:xfrm>
            <a:off x="443150" y="3818925"/>
            <a:ext cx="6909900" cy="0"/>
          </a:xfrm>
          <a:prstGeom prst="straightConnector1">
            <a:avLst/>
          </a:prstGeom>
          <a:noFill/>
          <a:ln cap="flat" cmpd="sng" w="9525">
            <a:solidFill>
              <a:srgbClr val="1F497D"/>
            </a:solidFill>
            <a:prstDash val="solid"/>
            <a:round/>
            <a:headEnd len="sm" w="sm" type="none"/>
            <a:tailEnd len="sm" w="sm" type="none"/>
          </a:ln>
        </p:spPr>
      </p:cxnSp>
      <p:sp>
        <p:nvSpPr>
          <p:cNvPr id="332" name="Google Shape;332;g271b815f526_0_45"/>
          <p:cNvSpPr txBox="1"/>
          <p:nvPr/>
        </p:nvSpPr>
        <p:spPr>
          <a:xfrm>
            <a:off x="5425492" y="2854394"/>
            <a:ext cx="2622600" cy="567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Block 100</a:t>
            </a:r>
            <a:endParaRPr b="0" i="0" sz="1200" u="none" cap="none" strike="noStrike">
              <a:solidFill>
                <a:srgbClr val="0C213E"/>
              </a:solidFill>
              <a:latin typeface="Montserrat SemiBold"/>
              <a:ea typeface="Montserrat SemiBold"/>
              <a:cs typeface="Montserrat SemiBold"/>
              <a:sym typeface="Montserrat SemiBold"/>
            </a:endParaRPr>
          </a:p>
          <a:p>
            <a:pPr indent="0" lvl="0" marL="12700" marR="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1695 Main Street</a:t>
            </a:r>
            <a:endParaRPr b="0" i="0" sz="1200" u="none" cap="none" strike="noStrike">
              <a:solidFill>
                <a:srgbClr val="0C213E"/>
              </a:solidFill>
              <a:latin typeface="Montserrat SemiBold"/>
              <a:ea typeface="Montserrat SemiBold"/>
              <a:cs typeface="Montserrat SemiBold"/>
              <a:sym typeface="Montserrat SemiBold"/>
            </a:endParaRPr>
          </a:p>
          <a:p>
            <a:pPr indent="0" lvl="0" marL="0" marR="5080" rtl="0" algn="l">
              <a:lnSpc>
                <a:spcPct val="100000"/>
              </a:lnSpc>
              <a:spcBef>
                <a:spcPts val="0"/>
              </a:spcBef>
              <a:spcAft>
                <a:spcPts val="0"/>
              </a:spcAft>
              <a:buClr>
                <a:schemeClr val="dk1"/>
              </a:buClr>
              <a:buSzPts val="1200"/>
              <a:buFont typeface="Arial"/>
              <a:buNone/>
            </a:pPr>
            <a:r>
              <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333" name="Google Shape;333;g271b815f526_0_45"/>
          <p:cNvSpPr txBox="1"/>
          <p:nvPr/>
        </p:nvSpPr>
        <p:spPr>
          <a:xfrm>
            <a:off x="5425500" y="255837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chemeClr val="dk1"/>
              </a:buClr>
              <a:buSzPts val="700"/>
              <a:buFont typeface="Arial"/>
              <a:buNone/>
            </a:pPr>
            <a:r>
              <a:rPr b="1" i="0" lang="en-US" sz="700" u="none" cap="none" strike="noStrike">
                <a:solidFill>
                  <a:schemeClr val="lt1"/>
                </a:solidFill>
                <a:latin typeface="Arial"/>
                <a:ea typeface="Arial"/>
                <a:cs typeface="Arial"/>
                <a:sym typeface="Arial"/>
              </a:rPr>
              <a:t>VANCOUVER, BC</a:t>
            </a:r>
            <a:endParaRPr b="1" i="0" sz="700" u="none" cap="none" strike="noStrike">
              <a:solidFill>
                <a:srgbClr val="FFFFFF"/>
              </a:solidFill>
              <a:latin typeface="Arial"/>
              <a:ea typeface="Arial"/>
              <a:cs typeface="Arial"/>
              <a:sym typeface="Arial"/>
            </a:endParaRPr>
          </a:p>
        </p:txBody>
      </p:sp>
      <p:pic>
        <p:nvPicPr>
          <p:cNvPr id="334" name="Google Shape;334;g271b815f526_0_45"/>
          <p:cNvPicPr preferRelativeResize="0"/>
          <p:nvPr>
            <p:ph idx="4" type="pic"/>
          </p:nvPr>
        </p:nvPicPr>
        <p:blipFill rotWithShape="1">
          <a:blip r:embed="rId6">
            <a:alphaModFix/>
          </a:blip>
          <a:srcRect b="0" l="11598" r="11590" t="0"/>
          <a:stretch/>
        </p:blipFill>
        <p:spPr>
          <a:xfrm>
            <a:off x="4091375" y="4100825"/>
            <a:ext cx="1154401" cy="1003200"/>
          </a:xfrm>
          <a:prstGeom prst="rect">
            <a:avLst/>
          </a:prstGeom>
          <a:noFill/>
          <a:ln cap="flat" cmpd="sng" w="9525">
            <a:solidFill>
              <a:srgbClr val="FFFFFF"/>
            </a:solidFill>
            <a:prstDash val="solid"/>
            <a:round/>
            <a:headEnd len="sm" w="sm" type="none"/>
            <a:tailEnd len="sm" w="sm" type="none"/>
          </a:ln>
        </p:spPr>
      </p:pic>
      <p:cxnSp>
        <p:nvCxnSpPr>
          <p:cNvPr id="335" name="Google Shape;335;g271b815f526_0_45"/>
          <p:cNvCxnSpPr/>
          <p:nvPr/>
        </p:nvCxnSpPr>
        <p:spPr>
          <a:xfrm>
            <a:off x="443150" y="5361375"/>
            <a:ext cx="6909900" cy="0"/>
          </a:xfrm>
          <a:prstGeom prst="straightConnector1">
            <a:avLst/>
          </a:prstGeom>
          <a:noFill/>
          <a:ln cap="flat" cmpd="sng" w="9525">
            <a:solidFill>
              <a:srgbClr val="1F497D"/>
            </a:solidFill>
            <a:prstDash val="solid"/>
            <a:round/>
            <a:headEnd len="sm" w="sm" type="none"/>
            <a:tailEnd len="sm" w="sm" type="none"/>
          </a:ln>
        </p:spPr>
      </p:cxnSp>
      <p:sp>
        <p:nvSpPr>
          <p:cNvPr id="336" name="Google Shape;336;g271b815f526_0_45"/>
          <p:cNvSpPr txBox="1"/>
          <p:nvPr/>
        </p:nvSpPr>
        <p:spPr>
          <a:xfrm>
            <a:off x="5425492" y="4396844"/>
            <a:ext cx="2622600" cy="5670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Robson </a:t>
            </a:r>
            <a:endParaRPr b="0" i="0" sz="1200" u="none" cap="none" strike="noStrike">
              <a:solidFill>
                <a:srgbClr val="0C213E"/>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550 Robson Street</a:t>
            </a:r>
            <a:endParaRPr b="0" i="0" sz="1200" u="none" cap="none" strike="noStrike">
              <a:solidFill>
                <a:srgbClr val="0C213E"/>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337" name="Google Shape;337;g271b815f526_0_45"/>
          <p:cNvSpPr txBox="1"/>
          <p:nvPr/>
        </p:nvSpPr>
        <p:spPr>
          <a:xfrm>
            <a:off x="5425500" y="410082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chemeClr val="dk1"/>
              </a:buClr>
              <a:buSzPts val="700"/>
              <a:buFont typeface="Arial"/>
              <a:buNone/>
            </a:pPr>
            <a:r>
              <a:rPr b="1" i="0" lang="en-US" sz="700" u="none" cap="none" strike="noStrike">
                <a:solidFill>
                  <a:schemeClr val="lt1"/>
                </a:solidFill>
                <a:latin typeface="Arial"/>
                <a:ea typeface="Arial"/>
                <a:cs typeface="Arial"/>
                <a:sym typeface="Arial"/>
              </a:rPr>
              <a:t>VANCOUVER, BC</a:t>
            </a:r>
            <a:endParaRPr b="1" i="0" sz="700" u="none" cap="none" strike="noStrike">
              <a:solidFill>
                <a:srgbClr val="FFFFFF"/>
              </a:solidFill>
              <a:latin typeface="Arial"/>
              <a:ea typeface="Arial"/>
              <a:cs typeface="Arial"/>
              <a:sym typeface="Arial"/>
            </a:endParaRPr>
          </a:p>
        </p:txBody>
      </p:sp>
      <p:pic>
        <p:nvPicPr>
          <p:cNvPr id="338" name="Google Shape;338;g271b815f526_0_45"/>
          <p:cNvPicPr preferRelativeResize="0"/>
          <p:nvPr>
            <p:ph idx="5" type="pic"/>
          </p:nvPr>
        </p:nvPicPr>
        <p:blipFill rotWithShape="1">
          <a:blip r:embed="rId7">
            <a:alphaModFix/>
          </a:blip>
          <a:srcRect b="25502" l="0" r="0" t="16576"/>
          <a:stretch/>
        </p:blipFill>
        <p:spPr>
          <a:xfrm>
            <a:off x="4091375" y="5718825"/>
            <a:ext cx="1154401" cy="1003197"/>
          </a:xfrm>
          <a:prstGeom prst="rect">
            <a:avLst/>
          </a:prstGeom>
          <a:noFill/>
          <a:ln cap="flat" cmpd="sng" w="9525">
            <a:solidFill>
              <a:srgbClr val="FFFFFF"/>
            </a:solidFill>
            <a:prstDash val="solid"/>
            <a:round/>
            <a:headEnd len="sm" w="sm" type="none"/>
            <a:tailEnd len="sm" w="sm" type="none"/>
          </a:ln>
        </p:spPr>
      </p:pic>
      <p:sp>
        <p:nvSpPr>
          <p:cNvPr id="339" name="Google Shape;339;g271b815f526_0_45"/>
          <p:cNvSpPr txBox="1"/>
          <p:nvPr/>
        </p:nvSpPr>
        <p:spPr>
          <a:xfrm>
            <a:off x="1777267" y="6014844"/>
            <a:ext cx="26226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Northwest</a:t>
            </a:r>
            <a:endParaRPr b="0" i="0" sz="1200" u="none" cap="none" strike="noStrike">
              <a:solidFill>
                <a:schemeClr val="dk1"/>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8199 Cambie Street </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340" name="Google Shape;340;g271b815f526_0_45"/>
          <p:cNvSpPr txBox="1"/>
          <p:nvPr/>
        </p:nvSpPr>
        <p:spPr>
          <a:xfrm>
            <a:off x="1777275" y="571882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chemeClr val="dk1"/>
              </a:buClr>
              <a:buSzPts val="700"/>
              <a:buFont typeface="Arial"/>
              <a:buNone/>
            </a:pPr>
            <a:r>
              <a:rPr b="1" i="0" lang="en-US" sz="700" u="none" cap="none" strike="noStrike">
                <a:solidFill>
                  <a:schemeClr val="lt1"/>
                </a:solidFill>
                <a:latin typeface="Arial"/>
                <a:ea typeface="Arial"/>
                <a:cs typeface="Arial"/>
                <a:sym typeface="Arial"/>
              </a:rPr>
              <a:t>VANCOUVER, BC</a:t>
            </a:r>
            <a:endParaRPr b="1" i="0" sz="700" u="none" cap="none" strike="noStrike">
              <a:solidFill>
                <a:srgbClr val="FFFFFF"/>
              </a:solidFill>
              <a:latin typeface="Arial"/>
              <a:ea typeface="Arial"/>
              <a:cs typeface="Arial"/>
              <a:sym typeface="Arial"/>
            </a:endParaRPr>
          </a:p>
        </p:txBody>
      </p:sp>
      <p:cxnSp>
        <p:nvCxnSpPr>
          <p:cNvPr id="341" name="Google Shape;341;g271b815f526_0_45"/>
          <p:cNvCxnSpPr/>
          <p:nvPr/>
        </p:nvCxnSpPr>
        <p:spPr>
          <a:xfrm>
            <a:off x="443150" y="6979375"/>
            <a:ext cx="6909900" cy="0"/>
          </a:xfrm>
          <a:prstGeom prst="straightConnector1">
            <a:avLst/>
          </a:prstGeom>
          <a:noFill/>
          <a:ln cap="flat" cmpd="sng" w="9525">
            <a:solidFill>
              <a:srgbClr val="1F497D"/>
            </a:solidFill>
            <a:prstDash val="solid"/>
            <a:round/>
            <a:headEnd len="sm" w="sm" type="none"/>
            <a:tailEnd len="sm" w="sm" type="none"/>
          </a:ln>
        </p:spPr>
      </p:cxnSp>
      <p:pic>
        <p:nvPicPr>
          <p:cNvPr id="342" name="Google Shape;342;g271b815f526_0_45"/>
          <p:cNvPicPr preferRelativeResize="0"/>
          <p:nvPr>
            <p:ph idx="6" type="pic"/>
          </p:nvPr>
        </p:nvPicPr>
        <p:blipFill rotWithShape="1">
          <a:blip r:embed="rId8">
            <a:alphaModFix/>
          </a:blip>
          <a:srcRect b="5438" l="0" r="0" t="36640"/>
          <a:stretch/>
        </p:blipFill>
        <p:spPr>
          <a:xfrm>
            <a:off x="443150" y="5718825"/>
            <a:ext cx="1154401" cy="1003197"/>
          </a:xfrm>
          <a:prstGeom prst="rect">
            <a:avLst/>
          </a:prstGeom>
          <a:noFill/>
          <a:ln cap="flat" cmpd="sng" w="9525">
            <a:solidFill>
              <a:srgbClr val="FFFFFF"/>
            </a:solidFill>
            <a:prstDash val="solid"/>
            <a:round/>
            <a:headEnd len="sm" w="sm" type="none"/>
            <a:tailEnd len="sm" w="sm" type="none"/>
          </a:ln>
        </p:spPr>
      </p:pic>
      <p:sp>
        <p:nvSpPr>
          <p:cNvPr id="343" name="Google Shape;343;g271b815f526_0_45"/>
          <p:cNvSpPr txBox="1"/>
          <p:nvPr/>
        </p:nvSpPr>
        <p:spPr>
          <a:xfrm>
            <a:off x="5425492" y="6014844"/>
            <a:ext cx="2622600" cy="3822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The Charleson</a:t>
            </a:r>
            <a:endParaRPr b="0" i="0" sz="1200" u="none" cap="none" strike="noStrike">
              <a:solidFill>
                <a:srgbClr val="0C213E"/>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1936 Richards Street </a:t>
            </a:r>
            <a:endParaRPr b="0" i="0" sz="1200" u="none" cap="none" strike="noStrike">
              <a:solidFill>
                <a:srgbClr val="000000"/>
              </a:solidFill>
              <a:latin typeface="Montserrat SemiBold"/>
              <a:ea typeface="Montserrat SemiBold"/>
              <a:cs typeface="Montserrat SemiBold"/>
              <a:sym typeface="Montserrat SemiBold"/>
            </a:endParaRPr>
          </a:p>
        </p:txBody>
      </p:sp>
      <p:sp>
        <p:nvSpPr>
          <p:cNvPr id="344" name="Google Shape;344;g271b815f526_0_45"/>
          <p:cNvSpPr txBox="1"/>
          <p:nvPr/>
        </p:nvSpPr>
        <p:spPr>
          <a:xfrm>
            <a:off x="5425500" y="571882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VANCOUVER, BC</a:t>
            </a:r>
            <a:endParaRPr b="1" i="0" sz="700" u="none" cap="none" strike="noStrike">
              <a:solidFill>
                <a:srgbClr val="FFFFFF"/>
              </a:solidFill>
              <a:latin typeface="Arial"/>
              <a:ea typeface="Arial"/>
              <a:cs typeface="Arial"/>
              <a:sym typeface="Arial"/>
            </a:endParaRPr>
          </a:p>
        </p:txBody>
      </p:sp>
      <p:pic>
        <p:nvPicPr>
          <p:cNvPr id="345" name="Google Shape;345;g271b815f526_0_45"/>
          <p:cNvPicPr preferRelativeResize="0"/>
          <p:nvPr>
            <p:ph idx="7" type="pic"/>
          </p:nvPr>
        </p:nvPicPr>
        <p:blipFill rotWithShape="1">
          <a:blip r:embed="rId9">
            <a:alphaModFix/>
          </a:blip>
          <a:srcRect b="0" l="11649" r="11657" t="0"/>
          <a:stretch/>
        </p:blipFill>
        <p:spPr>
          <a:xfrm>
            <a:off x="443150" y="2553325"/>
            <a:ext cx="1154401" cy="1003200"/>
          </a:xfrm>
          <a:prstGeom prst="rect">
            <a:avLst/>
          </a:prstGeom>
          <a:noFill/>
          <a:ln cap="flat" cmpd="sng" w="9525">
            <a:solidFill>
              <a:srgbClr val="FFFFFF"/>
            </a:solidFill>
            <a:prstDash val="solid"/>
            <a:round/>
            <a:headEnd len="sm" w="sm" type="none"/>
            <a:tailEnd len="sm" w="sm" type="none"/>
          </a:ln>
        </p:spPr>
      </p:pic>
      <p:sp>
        <p:nvSpPr>
          <p:cNvPr id="346" name="Google Shape;346;g271b815f526_0_45"/>
          <p:cNvSpPr txBox="1"/>
          <p:nvPr/>
        </p:nvSpPr>
        <p:spPr>
          <a:xfrm>
            <a:off x="1777267" y="2854394"/>
            <a:ext cx="2622600" cy="3822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Cambie Gardens</a:t>
            </a:r>
            <a:endParaRPr b="0" i="0" sz="1200" u="none" cap="none" strike="noStrike">
              <a:solidFill>
                <a:srgbClr val="0C213E"/>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Cambie &amp; Heather Street</a:t>
            </a:r>
            <a:endParaRPr b="0" i="0" sz="1200" u="none" cap="none" strike="noStrike">
              <a:solidFill>
                <a:srgbClr val="000000"/>
              </a:solidFill>
              <a:latin typeface="Montserrat SemiBold"/>
              <a:ea typeface="Montserrat SemiBold"/>
              <a:cs typeface="Montserrat SemiBold"/>
              <a:sym typeface="Montserrat SemiBold"/>
            </a:endParaRPr>
          </a:p>
        </p:txBody>
      </p:sp>
      <p:sp>
        <p:nvSpPr>
          <p:cNvPr id="347" name="Google Shape;347;g271b815f526_0_45"/>
          <p:cNvSpPr txBox="1"/>
          <p:nvPr/>
        </p:nvSpPr>
        <p:spPr>
          <a:xfrm>
            <a:off x="1777275" y="255332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VANCOUVER, BC</a:t>
            </a:r>
            <a:endParaRPr b="1" i="0" sz="700" u="none" cap="none" strike="noStrike">
              <a:solidFill>
                <a:srgbClr val="FFFFFF"/>
              </a:solidFill>
              <a:latin typeface="Arial"/>
              <a:ea typeface="Arial"/>
              <a:cs typeface="Arial"/>
              <a:sym typeface="Arial"/>
            </a:endParaRPr>
          </a:p>
        </p:txBody>
      </p:sp>
      <p:pic>
        <p:nvPicPr>
          <p:cNvPr id="348" name="Google Shape;348;g271b815f526_0_45"/>
          <p:cNvPicPr preferRelativeResize="0"/>
          <p:nvPr/>
        </p:nvPicPr>
        <p:blipFill rotWithShape="1">
          <a:blip r:embed="rId10">
            <a:alphaModFix/>
          </a:blip>
          <a:srcRect b="0" l="9487" r="9487" t="0"/>
          <a:stretch/>
        </p:blipFill>
        <p:spPr>
          <a:xfrm>
            <a:off x="4091375" y="2553325"/>
            <a:ext cx="1154401" cy="1003199"/>
          </a:xfrm>
          <a:prstGeom prst="rect">
            <a:avLst/>
          </a:prstGeom>
          <a:noFill/>
          <a:ln>
            <a:noFill/>
          </a:ln>
        </p:spPr>
      </p:pic>
      <p:pic>
        <p:nvPicPr>
          <p:cNvPr id="349" name="Google Shape;349;g271b815f526_0_45">
            <a:hlinkClick r:id="rId11"/>
          </p:cNvPr>
          <p:cNvPicPr preferRelativeResize="0"/>
          <p:nvPr/>
        </p:nvPicPr>
        <p:blipFill rotWithShape="1">
          <a:blip r:embed="rId12">
            <a:alphaModFix/>
          </a:blip>
          <a:srcRect b="0" l="0" r="0" t="0"/>
          <a:stretch/>
        </p:blipFill>
        <p:spPr>
          <a:xfrm>
            <a:off x="1833205" y="1749369"/>
            <a:ext cx="1042545" cy="200100"/>
          </a:xfrm>
          <a:prstGeom prst="rect">
            <a:avLst/>
          </a:prstGeom>
          <a:noFill/>
          <a:ln>
            <a:noFill/>
          </a:ln>
        </p:spPr>
      </p:pic>
      <p:pic>
        <p:nvPicPr>
          <p:cNvPr id="350" name="Google Shape;350;g271b815f526_0_45">
            <a:hlinkClick r:id="rId13"/>
          </p:cNvPr>
          <p:cNvPicPr preferRelativeResize="0"/>
          <p:nvPr/>
        </p:nvPicPr>
        <p:blipFill rotWithShape="1">
          <a:blip r:embed="rId12">
            <a:alphaModFix/>
          </a:blip>
          <a:srcRect b="0" l="0" r="0" t="0"/>
          <a:stretch/>
        </p:blipFill>
        <p:spPr>
          <a:xfrm>
            <a:off x="5425505" y="1749369"/>
            <a:ext cx="1042545" cy="200100"/>
          </a:xfrm>
          <a:prstGeom prst="rect">
            <a:avLst/>
          </a:prstGeom>
          <a:noFill/>
          <a:ln>
            <a:noFill/>
          </a:ln>
        </p:spPr>
      </p:pic>
      <p:pic>
        <p:nvPicPr>
          <p:cNvPr id="351" name="Google Shape;351;g271b815f526_0_45">
            <a:hlinkClick r:id="rId14"/>
          </p:cNvPr>
          <p:cNvPicPr preferRelativeResize="0"/>
          <p:nvPr/>
        </p:nvPicPr>
        <p:blipFill rotWithShape="1">
          <a:blip r:embed="rId12">
            <a:alphaModFix/>
          </a:blip>
          <a:srcRect b="0" l="0" r="0" t="0"/>
          <a:stretch/>
        </p:blipFill>
        <p:spPr>
          <a:xfrm>
            <a:off x="5425505" y="3361475"/>
            <a:ext cx="1042545" cy="200100"/>
          </a:xfrm>
          <a:prstGeom prst="rect">
            <a:avLst/>
          </a:prstGeom>
          <a:noFill/>
          <a:ln>
            <a:noFill/>
          </a:ln>
        </p:spPr>
      </p:pic>
      <p:pic>
        <p:nvPicPr>
          <p:cNvPr id="352" name="Google Shape;352;g271b815f526_0_45">
            <a:hlinkClick r:id="rId15"/>
          </p:cNvPr>
          <p:cNvPicPr preferRelativeResize="0"/>
          <p:nvPr/>
        </p:nvPicPr>
        <p:blipFill rotWithShape="1">
          <a:blip r:embed="rId12">
            <a:alphaModFix/>
          </a:blip>
          <a:srcRect b="0" l="0" r="0" t="0"/>
          <a:stretch/>
        </p:blipFill>
        <p:spPr>
          <a:xfrm>
            <a:off x="1833205" y="6490050"/>
            <a:ext cx="1042545" cy="200100"/>
          </a:xfrm>
          <a:prstGeom prst="rect">
            <a:avLst/>
          </a:prstGeom>
          <a:noFill/>
          <a:ln>
            <a:noFill/>
          </a:ln>
        </p:spPr>
      </p:pic>
      <p:pic>
        <p:nvPicPr>
          <p:cNvPr id="353" name="Google Shape;353;g271b815f526_0_45">
            <a:hlinkClick r:id="rId16"/>
          </p:cNvPr>
          <p:cNvPicPr preferRelativeResize="0"/>
          <p:nvPr/>
        </p:nvPicPr>
        <p:blipFill rotWithShape="1">
          <a:blip r:embed="rId12">
            <a:alphaModFix/>
          </a:blip>
          <a:srcRect b="0" l="0" r="0" t="0"/>
          <a:stretch/>
        </p:blipFill>
        <p:spPr>
          <a:xfrm>
            <a:off x="1715855" y="4906325"/>
            <a:ext cx="1042545" cy="200100"/>
          </a:xfrm>
          <a:prstGeom prst="rect">
            <a:avLst/>
          </a:prstGeom>
          <a:noFill/>
          <a:ln>
            <a:noFill/>
          </a:ln>
        </p:spPr>
      </p:pic>
      <p:sp>
        <p:nvSpPr>
          <p:cNvPr id="354" name="Google Shape;354;g271b815f526_0_45"/>
          <p:cNvSpPr txBox="1"/>
          <p:nvPr/>
        </p:nvSpPr>
        <p:spPr>
          <a:xfrm>
            <a:off x="1718400" y="4463177"/>
            <a:ext cx="2317800" cy="457200"/>
          </a:xfrm>
          <a:prstGeom prst="rect">
            <a:avLst/>
          </a:prstGeom>
          <a:noFill/>
          <a:ln>
            <a:noFill/>
          </a:ln>
        </p:spPr>
        <p:txBody>
          <a:bodyPr anchorCtr="0" anchor="t" bIns="0" lIns="0" spcFirstLastPara="1" rIns="0" wrap="square" tIns="12700">
            <a:spAutoFit/>
          </a:bodyPr>
          <a:lstStyle/>
          <a:p>
            <a:pPr indent="0" lvl="0" marL="12700" marR="0" rtl="0" algn="l">
              <a:lnSpc>
                <a:spcPct val="115625"/>
              </a:lnSpc>
              <a:spcBef>
                <a:spcPts val="0"/>
              </a:spcBef>
              <a:spcAft>
                <a:spcPts val="0"/>
              </a:spcAft>
              <a:buClr>
                <a:schemeClr val="dk1"/>
              </a:buClr>
              <a:buSzPts val="1100"/>
              <a:buFont typeface="Arial"/>
              <a:buNone/>
            </a:pPr>
            <a:r>
              <a:rPr b="0" i="0" lang="en-US" sz="1200" u="none" cap="none" strike="noStrike">
                <a:solidFill>
                  <a:srgbClr val="0C213E"/>
                </a:solidFill>
                <a:latin typeface="Montserrat SemiBold"/>
                <a:ea typeface="Montserrat SemiBold"/>
                <a:cs typeface="Montserrat SemiBold"/>
                <a:sym typeface="Montserrat SemiBold"/>
              </a:rPr>
              <a:t>Suter Brook Village</a:t>
            </a:r>
            <a:endParaRPr b="0" i="0" sz="1200" u="none" cap="none" strike="noStrike">
              <a:solidFill>
                <a:srgbClr val="0C213E"/>
              </a:solidFill>
              <a:latin typeface="Montserrat SemiBold"/>
              <a:ea typeface="Montserrat SemiBold"/>
              <a:cs typeface="Montserrat SemiBold"/>
              <a:sym typeface="Montserrat SemiBold"/>
            </a:endParaRPr>
          </a:p>
          <a:p>
            <a:pPr indent="0" lvl="0" marL="12700" marR="0" rtl="0" algn="l">
              <a:lnSpc>
                <a:spcPct val="115625"/>
              </a:lnSpc>
              <a:spcBef>
                <a:spcPts val="0"/>
              </a:spcBef>
              <a:spcAft>
                <a:spcPts val="0"/>
              </a:spcAft>
              <a:buClr>
                <a:schemeClr val="dk1"/>
              </a:buClr>
              <a:buSzPts val="1500"/>
              <a:buFont typeface="Arial"/>
              <a:buNone/>
            </a:pPr>
            <a:r>
              <a:t/>
            </a:r>
            <a:endParaRPr b="0" i="0" sz="1500" u="none" cap="none" strike="noStrike">
              <a:solidFill>
                <a:srgbClr val="0C213E"/>
              </a:solidFill>
              <a:latin typeface="Montserrat SemiBold"/>
              <a:ea typeface="Montserrat SemiBold"/>
              <a:cs typeface="Montserrat SemiBold"/>
              <a:sym typeface="Montserrat SemiBold"/>
            </a:endParaRPr>
          </a:p>
        </p:txBody>
      </p:sp>
      <p:pic>
        <p:nvPicPr>
          <p:cNvPr id="355" name="Google Shape;355;g271b815f526_0_45"/>
          <p:cNvPicPr preferRelativeResize="0"/>
          <p:nvPr>
            <p:ph idx="8" type="pic"/>
          </p:nvPr>
        </p:nvPicPr>
        <p:blipFill rotWithShape="1">
          <a:blip r:embed="rId17">
            <a:alphaModFix/>
          </a:blip>
          <a:srcRect b="0" l="11649" r="11657" t="0"/>
          <a:stretch/>
        </p:blipFill>
        <p:spPr>
          <a:xfrm>
            <a:off x="399025" y="4073882"/>
            <a:ext cx="1154401" cy="1003186"/>
          </a:xfrm>
          <a:prstGeom prst="rect">
            <a:avLst/>
          </a:prstGeom>
          <a:noFill/>
          <a:ln cap="flat" cmpd="sng" w="9525">
            <a:solidFill>
              <a:srgbClr val="FFFFFF"/>
            </a:solidFill>
            <a:prstDash val="solid"/>
            <a:round/>
            <a:headEnd len="sm" w="sm" type="none"/>
            <a:tailEnd len="sm" w="sm" type="none"/>
          </a:ln>
        </p:spPr>
      </p:pic>
      <p:sp>
        <p:nvSpPr>
          <p:cNvPr id="356" name="Google Shape;356;g271b815f526_0_45"/>
          <p:cNvSpPr txBox="1"/>
          <p:nvPr/>
        </p:nvSpPr>
        <p:spPr>
          <a:xfrm>
            <a:off x="1718400" y="412472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12700" marR="0" rtl="0" algn="ctr">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PORT MOODY, BC</a:t>
            </a:r>
            <a:endParaRPr b="1" i="0" sz="700" u="none" cap="none" strike="noStrike">
              <a:solidFill>
                <a:srgbClr val="FFFFFF"/>
              </a:solidFill>
              <a:latin typeface="Arial"/>
              <a:ea typeface="Arial"/>
              <a:cs typeface="Arial"/>
              <a:sym typeface="Arial"/>
            </a:endParaRPr>
          </a:p>
        </p:txBody>
      </p:sp>
      <p:sp>
        <p:nvSpPr>
          <p:cNvPr id="357" name="Google Shape;357;g271b815f526_0_45"/>
          <p:cNvSpPr txBox="1"/>
          <p:nvPr/>
        </p:nvSpPr>
        <p:spPr>
          <a:xfrm>
            <a:off x="1792017" y="7532744"/>
            <a:ext cx="2622600" cy="3822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1335 Howe</a:t>
            </a:r>
            <a:endParaRPr b="0" i="0" sz="1200" u="none" cap="none" strike="noStrike">
              <a:solidFill>
                <a:schemeClr val="dk1"/>
              </a:solidFill>
              <a:latin typeface="Montserrat SemiBold"/>
              <a:ea typeface="Montserrat SemiBold"/>
              <a:cs typeface="Montserrat SemiBold"/>
              <a:sym typeface="Montserrat SemiBold"/>
            </a:endParaRPr>
          </a:p>
          <a:p>
            <a:pPr indent="0" lvl="0" marL="12700" marR="5080" rtl="0" algn="l">
              <a:lnSpc>
                <a:spcPct val="100000"/>
              </a:lnSpc>
              <a:spcBef>
                <a:spcPts val="0"/>
              </a:spcBef>
              <a:spcAft>
                <a:spcPts val="0"/>
              </a:spcAft>
              <a:buClr>
                <a:schemeClr val="dk1"/>
              </a:buClr>
              <a:buSzPts val="1200"/>
              <a:buFont typeface="Arial"/>
              <a:buNone/>
            </a:pPr>
            <a:r>
              <a:rPr b="0" i="0" lang="en-US" sz="1200" u="none" cap="none" strike="noStrike">
                <a:solidFill>
                  <a:srgbClr val="0C213E"/>
                </a:solidFill>
                <a:latin typeface="Montserrat SemiBold"/>
                <a:ea typeface="Montserrat SemiBold"/>
                <a:cs typeface="Montserrat SemiBold"/>
                <a:sym typeface="Montserrat SemiBold"/>
              </a:rPr>
              <a:t>1335 Howe Street</a:t>
            </a:r>
            <a:endParaRPr b="0" i="0" sz="1200" u="none" cap="none" strike="noStrike">
              <a:solidFill>
                <a:srgbClr val="0C213E"/>
              </a:solidFill>
              <a:latin typeface="Montserrat SemiBold"/>
              <a:ea typeface="Montserrat SemiBold"/>
              <a:cs typeface="Montserrat SemiBold"/>
              <a:sym typeface="Montserrat SemiBold"/>
            </a:endParaRPr>
          </a:p>
        </p:txBody>
      </p:sp>
      <p:sp>
        <p:nvSpPr>
          <p:cNvPr id="358" name="Google Shape;358;g271b815f526_0_45"/>
          <p:cNvSpPr txBox="1"/>
          <p:nvPr/>
        </p:nvSpPr>
        <p:spPr>
          <a:xfrm>
            <a:off x="1792025" y="7236725"/>
            <a:ext cx="1154400" cy="200100"/>
          </a:xfrm>
          <a:prstGeom prst="rect">
            <a:avLst/>
          </a:prstGeom>
          <a:solidFill>
            <a:srgbClr val="00AEEF"/>
          </a:solidFill>
          <a:ln>
            <a:noFill/>
          </a:ln>
        </p:spPr>
        <p:txBody>
          <a:bodyPr anchorCtr="0" anchor="t" bIns="45700" lIns="45700" spcFirstLastPara="1" rIns="45700" wrap="square" tIns="45700">
            <a:spAutoFit/>
          </a:bodyPr>
          <a:lstStyle/>
          <a:p>
            <a:pPr indent="0" lvl="0" marL="0" marR="0" rtl="0" algn="l">
              <a:lnSpc>
                <a:spcPct val="112222"/>
              </a:lnSpc>
              <a:spcBef>
                <a:spcPts val="0"/>
              </a:spcBef>
              <a:spcAft>
                <a:spcPts val="0"/>
              </a:spcAft>
              <a:buClr>
                <a:srgbClr val="000000"/>
              </a:buClr>
              <a:buSzPts val="700"/>
              <a:buFont typeface="Arial"/>
              <a:buNone/>
            </a:pPr>
            <a:r>
              <a:rPr b="1" i="0" lang="en-US" sz="700" u="none" cap="none" strike="noStrike">
                <a:solidFill>
                  <a:srgbClr val="FFFFFF"/>
                </a:solidFill>
                <a:latin typeface="Arial"/>
                <a:ea typeface="Arial"/>
                <a:cs typeface="Arial"/>
                <a:sym typeface="Arial"/>
              </a:rPr>
              <a:t>    VANCOUVER, BC</a:t>
            </a:r>
            <a:endParaRPr b="1" i="0" sz="700" u="none" cap="none" strike="noStrike">
              <a:solidFill>
                <a:srgbClr val="FFFFFF"/>
              </a:solidFill>
              <a:latin typeface="Arial"/>
              <a:ea typeface="Arial"/>
              <a:cs typeface="Arial"/>
              <a:sym typeface="Arial"/>
            </a:endParaRPr>
          </a:p>
        </p:txBody>
      </p:sp>
      <p:pic>
        <p:nvPicPr>
          <p:cNvPr id="359" name="Google Shape;359;g271b815f526_0_45" title="Web_02.jpg"/>
          <p:cNvPicPr preferRelativeResize="0"/>
          <p:nvPr>
            <p:ph idx="9" type="pic"/>
          </p:nvPr>
        </p:nvPicPr>
        <p:blipFill rotWithShape="1">
          <a:blip r:embed="rId18">
            <a:alphaModFix/>
          </a:blip>
          <a:srcRect b="0" l="11674" r="11674" t="0"/>
          <a:stretch/>
        </p:blipFill>
        <p:spPr>
          <a:xfrm>
            <a:off x="457900" y="7236725"/>
            <a:ext cx="1154403" cy="1003197"/>
          </a:xfrm>
          <a:prstGeom prst="rect">
            <a:avLst/>
          </a:prstGeom>
          <a:noFill/>
          <a:ln cap="flat" cmpd="sng" w="9525">
            <a:solidFill>
              <a:srgbClr val="FFFFFF"/>
            </a:solidFill>
            <a:prstDash val="solid"/>
            <a:round/>
            <a:headEnd len="sm" w="sm" type="none"/>
            <a:tailEnd len="sm" w="sm" type="none"/>
          </a:ln>
        </p:spPr>
      </p:pic>
      <p:pic>
        <p:nvPicPr>
          <p:cNvPr id="360" name="Google Shape;360;g271b815f526_0_45">
            <a:hlinkClick r:id="rId19"/>
          </p:cNvPr>
          <p:cNvPicPr preferRelativeResize="0"/>
          <p:nvPr/>
        </p:nvPicPr>
        <p:blipFill rotWithShape="1">
          <a:blip r:embed="rId12">
            <a:alphaModFix/>
          </a:blip>
          <a:srcRect b="0" l="0" r="0" t="0"/>
          <a:stretch/>
        </p:blipFill>
        <p:spPr>
          <a:xfrm>
            <a:off x="1847955" y="8045719"/>
            <a:ext cx="1042545" cy="200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2024-05-06T20:56:34Z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2024-04-30T00:00:00Z</vt:filetime>
  </property>
  <property fmtid="{D5CDD505-2E9C-101B-9397-08002B2CF9AE}" pid="3" name="Creator">
    <vt:lpwstr>Adobe InDesign 19.3 (Macintosh)</vt:lpwstr>
  </property>
  <property fmtid="{D5CDD505-2E9C-101B-9397-08002B2CF9AE}" pid="4" name="LastSaved">
    <vt:filetime>2024-05-06T00:00:00Z</vt:filetime>
  </property>
  <property fmtid="{D5CDD505-2E9C-101B-9397-08002B2CF9AE}" pid="5" name="Producer">
    <vt:lpwstr>Adobe PDF Library 17.0</vt:lpwstr>
  </property>
</Properties>
</file>