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10058400" cx="7772400"/>
  <p:notesSz cx="7772400" cy="100584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GoogleSlidesCustomDataVersion2">
      <go:slidesCustomData xmlns:go="http://customooxmlschemas.google.com/" r:id="rId23" roundtripDataSignature="AMtx7mjxdZOabd6UAYey6T7xfm/km/RY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DDD6649-5F94-4313-A58D-1D283F718FA6}">
  <a:tblStyle styleId="{6DDD6649-5F94-4313-A58D-1D283F718FA6}"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11" Type="http://schemas.openxmlformats.org/officeDocument/2006/relationships/slide" Target="slides/slide5.xml"/><Relationship Id="rId22" Type="http://schemas.openxmlformats.org/officeDocument/2006/relationships/font" Target="fonts/Montserrat-boldItalic.fntdata"/><Relationship Id="rId10" Type="http://schemas.openxmlformats.org/officeDocument/2006/relationships/slide" Target="slides/slide4.xml"/><Relationship Id="rId21" Type="http://schemas.openxmlformats.org/officeDocument/2006/relationships/font" Target="fonts/Montserrat-italic.fntdata"/><Relationship Id="rId13" Type="http://schemas.openxmlformats.org/officeDocument/2006/relationships/slide" Target="slides/slide7.xml"/><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MontserratSemiBold-regular.fntdata"/><Relationship Id="rId14" Type="http://schemas.openxmlformats.org/officeDocument/2006/relationships/slide" Target="slides/slide8.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5" Type="http://schemas.openxmlformats.org/officeDocument/2006/relationships/slideMaster" Target="slideMasters/slideMaster1.xml"/><Relationship Id="rId19" Type="http://schemas.openxmlformats.org/officeDocument/2006/relationships/font" Target="fonts/Montserrat-regular.fntdata"/><Relationship Id="rId6" Type="http://schemas.openxmlformats.org/officeDocument/2006/relationships/notesMaster" Target="notesMasters/notesMaster1.xml"/><Relationship Id="rId18" Type="http://schemas.openxmlformats.org/officeDocument/2006/relationships/font" Target="fonts/MontserratSemiBold-bold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 name="Google Shape;42;p1:notes"/>
          <p:cNvSpPr/>
          <p:nvPr>
            <p:ph idx="2" type="sldImg"/>
          </p:nvPr>
        </p:nvSpPr>
        <p:spPr>
          <a:xfrm>
            <a:off x="2428875" y="754063"/>
            <a:ext cx="29146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708f1202fd_0_2:notes"/>
          <p:cNvSpPr txBox="1"/>
          <p:nvPr>
            <p:ph idx="1" type="body"/>
          </p:nvPr>
        </p:nvSpPr>
        <p:spPr>
          <a:xfrm>
            <a:off x="777225" y="4777725"/>
            <a:ext cx="6217800" cy="452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 name="Google Shape;62;g2708f1202fd_0_2:notes"/>
          <p:cNvSpPr/>
          <p:nvPr>
            <p:ph idx="2" type="sldImg"/>
          </p:nvPr>
        </p:nvSpPr>
        <p:spPr>
          <a:xfrm>
            <a:off x="2428875" y="754063"/>
            <a:ext cx="29146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71b7e930a7_0_40:notes"/>
          <p:cNvSpPr txBox="1"/>
          <p:nvPr>
            <p:ph idx="1" type="body"/>
          </p:nvPr>
        </p:nvSpPr>
        <p:spPr>
          <a:xfrm>
            <a:off x="777225" y="4777725"/>
            <a:ext cx="6217800" cy="452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g271b7e930a7_0_40:notes"/>
          <p:cNvSpPr/>
          <p:nvPr>
            <p:ph idx="2" type="sldImg"/>
          </p:nvPr>
        </p:nvSpPr>
        <p:spPr>
          <a:xfrm>
            <a:off x="2428875" y="754063"/>
            <a:ext cx="29146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71b7e930a7_0_99:notes"/>
          <p:cNvSpPr txBox="1"/>
          <p:nvPr>
            <p:ph idx="1" type="body"/>
          </p:nvPr>
        </p:nvSpPr>
        <p:spPr>
          <a:xfrm>
            <a:off x="777225" y="4777725"/>
            <a:ext cx="6217800" cy="452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g271b7e930a7_0_99:notes"/>
          <p:cNvSpPr/>
          <p:nvPr>
            <p:ph idx="2" type="sldImg"/>
          </p:nvPr>
        </p:nvSpPr>
        <p:spPr>
          <a:xfrm>
            <a:off x="2428875" y="754063"/>
            <a:ext cx="29146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71b7e930a7_0_191:notes"/>
          <p:cNvSpPr txBox="1"/>
          <p:nvPr>
            <p:ph idx="1" type="body"/>
          </p:nvPr>
        </p:nvSpPr>
        <p:spPr>
          <a:xfrm>
            <a:off x="777225" y="4777725"/>
            <a:ext cx="6217800" cy="452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g271b7e930a7_0_191:notes"/>
          <p:cNvSpPr/>
          <p:nvPr>
            <p:ph idx="2" type="sldImg"/>
          </p:nvPr>
        </p:nvSpPr>
        <p:spPr>
          <a:xfrm>
            <a:off x="2428875" y="754063"/>
            <a:ext cx="29146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7070a5de60_0_18:notes"/>
          <p:cNvSpPr txBox="1"/>
          <p:nvPr>
            <p:ph idx="1" type="body"/>
          </p:nvPr>
        </p:nvSpPr>
        <p:spPr>
          <a:xfrm>
            <a:off x="777225" y="4777725"/>
            <a:ext cx="6217800" cy="452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g27070a5de60_0_18: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5e1abcc391_0_0:notes"/>
          <p:cNvSpPr txBox="1"/>
          <p:nvPr>
            <p:ph idx="1" type="body"/>
          </p:nvPr>
        </p:nvSpPr>
        <p:spPr>
          <a:xfrm>
            <a:off x="777225" y="4777725"/>
            <a:ext cx="6217800" cy="452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g35e1abcc391_0_0:notes"/>
          <p:cNvSpPr/>
          <p:nvPr>
            <p:ph idx="2" type="sldImg"/>
          </p:nvPr>
        </p:nvSpPr>
        <p:spPr>
          <a:xfrm>
            <a:off x="1295650" y="754375"/>
            <a:ext cx="518190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8:notes"/>
          <p:cNvSpPr txBox="1"/>
          <p:nvPr>
            <p:ph idx="1" type="body"/>
          </p:nvPr>
        </p:nvSpPr>
        <p:spPr>
          <a:xfrm>
            <a:off x="777225" y="4777725"/>
            <a:ext cx="6217900" cy="4526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4" name="Google Shape;234;p8:notes"/>
          <p:cNvSpPr/>
          <p:nvPr>
            <p:ph idx="2" type="sldImg"/>
          </p:nvPr>
        </p:nvSpPr>
        <p:spPr>
          <a:xfrm>
            <a:off x="1295650" y="754375"/>
            <a:ext cx="5181850" cy="37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2" name="Shape 12"/>
        <p:cNvGrpSpPr/>
        <p:nvPr/>
      </p:nvGrpSpPr>
      <p:grpSpPr>
        <a:xfrm>
          <a:off x="0" y="0"/>
          <a:ext cx="0" cy="0"/>
          <a:chOff x="0" y="0"/>
          <a:chExt cx="0" cy="0"/>
        </a:xfrm>
      </p:grpSpPr>
      <p:sp>
        <p:nvSpPr>
          <p:cNvPr id="13" name="Google Shape;13;p10"/>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0"/>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0"/>
          <p:cNvSpPr txBox="1"/>
          <p:nvPr>
            <p:ph idx="12" type="sldNum"/>
          </p:nvPr>
        </p:nvSpPr>
        <p:spPr>
          <a:xfrm>
            <a:off x="1419567" y="9806134"/>
            <a:ext cx="131444" cy="11112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sp>
        <p:nvSpPr>
          <p:cNvPr id="17" name="Google Shape;17;p11"/>
          <p:cNvSpPr txBox="1"/>
          <p:nvPr>
            <p:ph type="ctrTitle"/>
          </p:nvPr>
        </p:nvSpPr>
        <p:spPr>
          <a:xfrm>
            <a:off x="582930" y="3118104"/>
            <a:ext cx="6606540" cy="211226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1"/>
          <p:cNvSpPr txBox="1"/>
          <p:nvPr>
            <p:ph idx="1" type="subTitle"/>
          </p:nvPr>
        </p:nvSpPr>
        <p:spPr>
          <a:xfrm>
            <a:off x="1165860" y="5632704"/>
            <a:ext cx="5440680" cy="25146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1"/>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1"/>
          <p:cNvSpPr txBox="1"/>
          <p:nvPr>
            <p:ph idx="12" type="sldNum"/>
          </p:nvPr>
        </p:nvSpPr>
        <p:spPr>
          <a:xfrm>
            <a:off x="1419567" y="9806134"/>
            <a:ext cx="131444" cy="11112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 name="Shape 22"/>
        <p:cNvGrpSpPr/>
        <p:nvPr/>
      </p:nvGrpSpPr>
      <p:grpSpPr>
        <a:xfrm>
          <a:off x="0" y="0"/>
          <a:ext cx="0" cy="0"/>
          <a:chOff x="0" y="0"/>
          <a:chExt cx="0" cy="0"/>
        </a:xfrm>
      </p:grpSpPr>
      <p:sp>
        <p:nvSpPr>
          <p:cNvPr id="23" name="Google Shape;23;p12"/>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2"/>
          <p:cNvSpPr txBox="1"/>
          <p:nvPr>
            <p:ph idx="1" type="body"/>
          </p:nvPr>
        </p:nvSpPr>
        <p:spPr>
          <a:xfrm>
            <a:off x="388620" y="2313432"/>
            <a:ext cx="6995160"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5" name="Google Shape;25;p12"/>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2"/>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2"/>
          <p:cNvSpPr txBox="1"/>
          <p:nvPr>
            <p:ph idx="12" type="sldNum"/>
          </p:nvPr>
        </p:nvSpPr>
        <p:spPr>
          <a:xfrm>
            <a:off x="1419567" y="9806134"/>
            <a:ext cx="131444" cy="11112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8" name="Shape 28"/>
        <p:cNvGrpSpPr/>
        <p:nvPr/>
      </p:nvGrpSpPr>
      <p:grpSpPr>
        <a:xfrm>
          <a:off x="0" y="0"/>
          <a:ext cx="0" cy="0"/>
          <a:chOff x="0" y="0"/>
          <a:chExt cx="0" cy="0"/>
        </a:xfrm>
      </p:grpSpPr>
      <p:sp>
        <p:nvSpPr>
          <p:cNvPr id="29" name="Google Shape;29;p13"/>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3"/>
          <p:cNvSpPr txBox="1"/>
          <p:nvPr>
            <p:ph idx="1" type="body"/>
          </p:nvPr>
        </p:nvSpPr>
        <p:spPr>
          <a:xfrm>
            <a:off x="388620" y="2313432"/>
            <a:ext cx="3380994"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13"/>
          <p:cNvSpPr txBox="1"/>
          <p:nvPr>
            <p:ph idx="2" type="body"/>
          </p:nvPr>
        </p:nvSpPr>
        <p:spPr>
          <a:xfrm>
            <a:off x="4002786" y="2313432"/>
            <a:ext cx="3380994"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2" name="Google Shape;32;p13"/>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3"/>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3"/>
          <p:cNvSpPr txBox="1"/>
          <p:nvPr>
            <p:ph idx="12" type="sldNum"/>
          </p:nvPr>
        </p:nvSpPr>
        <p:spPr>
          <a:xfrm>
            <a:off x="1419567" y="9806134"/>
            <a:ext cx="131444" cy="11112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5" name="Shape 35"/>
        <p:cNvGrpSpPr/>
        <p:nvPr/>
      </p:nvGrpSpPr>
      <p:grpSpPr>
        <a:xfrm>
          <a:off x="0" y="0"/>
          <a:ext cx="0" cy="0"/>
          <a:chOff x="0" y="0"/>
          <a:chExt cx="0" cy="0"/>
        </a:xfrm>
      </p:grpSpPr>
      <p:sp>
        <p:nvSpPr>
          <p:cNvPr id="36" name="Google Shape;36;p14"/>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4"/>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4"/>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4"/>
          <p:cNvSpPr txBox="1"/>
          <p:nvPr>
            <p:ph idx="12" type="sldNum"/>
          </p:nvPr>
        </p:nvSpPr>
        <p:spPr>
          <a:xfrm>
            <a:off x="1419567" y="9806134"/>
            <a:ext cx="131444" cy="111125"/>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38100" marR="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p:nvPr/>
        </p:nvSpPr>
        <p:spPr>
          <a:xfrm>
            <a:off x="0" y="9683750"/>
            <a:ext cx="7772400" cy="374650"/>
          </a:xfrm>
          <a:custGeom>
            <a:rect b="b" l="l" r="r" t="t"/>
            <a:pathLst>
              <a:path extrusionOk="0" h="374650" w="7772400">
                <a:moveTo>
                  <a:pt x="0" y="374650"/>
                </a:moveTo>
                <a:lnTo>
                  <a:pt x="7772400" y="374650"/>
                </a:lnTo>
                <a:lnTo>
                  <a:pt x="7772400" y="0"/>
                </a:lnTo>
                <a:lnTo>
                  <a:pt x="0" y="0"/>
                </a:lnTo>
                <a:lnTo>
                  <a:pt x="0" y="374650"/>
                </a:lnTo>
                <a:close/>
              </a:path>
            </a:pathLst>
          </a:custGeom>
          <a:solidFill>
            <a:srgbClr val="E7E8E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 name="Google Shape;7;p9"/>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9"/>
          <p:cNvSpPr txBox="1"/>
          <p:nvPr>
            <p:ph idx="1" type="body"/>
          </p:nvPr>
        </p:nvSpPr>
        <p:spPr>
          <a:xfrm>
            <a:off x="388620" y="2313432"/>
            <a:ext cx="6995160" cy="663854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9" name="Google Shape;9;p9"/>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 name="Google Shape;10;p9"/>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9"/>
          <p:cNvSpPr txBox="1"/>
          <p:nvPr>
            <p:ph idx="12" type="sldNum"/>
          </p:nvPr>
        </p:nvSpPr>
        <p:spPr>
          <a:xfrm>
            <a:off x="1419567" y="9806134"/>
            <a:ext cx="131444" cy="111125"/>
          </a:xfrm>
          <a:prstGeom prst="rect">
            <a:avLst/>
          </a:prstGeom>
          <a:noFill/>
          <a:ln>
            <a:noFill/>
          </a:ln>
        </p:spPr>
        <p:txBody>
          <a:bodyPr anchorCtr="0" anchor="t" bIns="0" lIns="0" spcFirstLastPara="1" rIns="0" wrap="square" tIns="0">
            <a:spAutoFit/>
          </a:bodyPr>
          <a:lstStyle>
            <a:lvl1pPr indent="0" lvl="0" marL="38100" marR="0" rtl="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1pPr>
            <a:lvl2pPr indent="0" lvl="1" marL="38100" marR="0" rtl="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2pPr>
            <a:lvl3pPr indent="0" lvl="2" marL="38100" marR="0" rtl="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3pPr>
            <a:lvl4pPr indent="0" lvl="3" marL="38100" marR="0" rtl="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4pPr>
            <a:lvl5pPr indent="0" lvl="4" marL="38100" marR="0" rtl="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5pPr>
            <a:lvl6pPr indent="0" lvl="5" marL="38100" marR="0" rtl="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6pPr>
            <a:lvl7pPr indent="0" lvl="6" marL="38100" marR="0" rtl="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7pPr>
            <a:lvl8pPr indent="0" lvl="7" marL="38100" marR="0" rtl="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8pPr>
            <a:lvl9pPr indent="0" lvl="8" marL="38100" marR="0" rtl="0" algn="l">
              <a:lnSpc>
                <a:spcPct val="100000"/>
              </a:lnSpc>
              <a:spcBef>
                <a:spcPts val="0"/>
              </a:spcBef>
              <a:spcAft>
                <a:spcPts val="0"/>
              </a:spcAft>
              <a:buClr>
                <a:srgbClr val="000000"/>
              </a:buClr>
              <a:buSzPts val="600"/>
              <a:buFont typeface="Arial"/>
              <a:buNone/>
              <a:defRPr b="0" i="0" sz="600" u="none" cap="none" strike="noStrike">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hyperlink" Target="mailto:LEASING@ONNI.COM" TargetMode="External"/><Relationship Id="rId8"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mailto:LEASING@ONNI.COM" TargetMode="External"/><Relationship Id="rId4" Type="http://schemas.openxmlformats.org/officeDocument/2006/relationships/image" Target="../media/image7.jpg"/><Relationship Id="rId10" Type="http://schemas.openxmlformats.org/officeDocument/2006/relationships/image" Target="../media/image18.jpg"/><Relationship Id="rId9" Type="http://schemas.openxmlformats.org/officeDocument/2006/relationships/hyperlink" Target="https://onni.com/property/commercial/4190-lougheed-highway-2/" TargetMode="External"/><Relationship Id="rId5" Type="http://schemas.openxmlformats.org/officeDocument/2006/relationships/hyperlink" Target="https://onni.com/property/commercial/4180-lougheed-highway/" TargetMode="External"/><Relationship Id="rId6" Type="http://schemas.openxmlformats.org/officeDocument/2006/relationships/image" Target="../media/image5.png"/><Relationship Id="rId7" Type="http://schemas.openxmlformats.org/officeDocument/2006/relationships/image" Target="../media/image6.jpg"/><Relationship Id="rId8" Type="http://schemas.openxmlformats.org/officeDocument/2006/relationships/hyperlink" Target="https://onni.com/property/commercial/gilmore-place-retai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mailto:LEASING@ONNI.COM" TargetMode="External"/><Relationship Id="rId4" Type="http://schemas.openxmlformats.org/officeDocument/2006/relationships/image" Target="../media/image13.jpg"/><Relationship Id="rId10" Type="http://schemas.openxmlformats.org/officeDocument/2006/relationships/hyperlink" Target="https://onni.com/property/commercial/535-thurlow/" TargetMode="External"/><Relationship Id="rId9" Type="http://schemas.openxmlformats.org/officeDocument/2006/relationships/image" Target="../media/image22.jpg"/><Relationship Id="rId5" Type="http://schemas.openxmlformats.org/officeDocument/2006/relationships/image" Target="../media/image15.jpg"/><Relationship Id="rId6" Type="http://schemas.openxmlformats.org/officeDocument/2006/relationships/hyperlink" Target="https://onni.com/property/commercial/suter-brook-village-office-north/" TargetMode="External"/><Relationship Id="rId7" Type="http://schemas.openxmlformats.org/officeDocument/2006/relationships/image" Target="../media/image5.png"/><Relationship Id="rId8" Type="http://schemas.openxmlformats.org/officeDocument/2006/relationships/hyperlink" Target="https://onni.com/property/commercial/4181-4185-daws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mailto:LEASING@ONNI.COM" TargetMode="External"/><Relationship Id="rId4" Type="http://schemas.openxmlformats.org/officeDocument/2006/relationships/image" Target="../media/image11.jpg"/><Relationship Id="rId5" Type="http://schemas.openxmlformats.org/officeDocument/2006/relationships/hyperlink" Target="https://onni.com/property/commercial/the-beaver-house/" TargetMode="External"/><Relationship Id="rId6" Type="http://schemas.openxmlformats.org/officeDocument/2006/relationships/image" Target="../media/image5.png"/><Relationship Id="rId7" Type="http://schemas.openxmlformats.org/officeDocument/2006/relationships/image" Target="../media/image10.jpg"/><Relationship Id="rId8" Type="http://schemas.openxmlformats.org/officeDocument/2006/relationships/hyperlink" Target="https://onni.com/property/commercial/10115-100a-stree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mailto:LEASING@ONNI.COM" TargetMode="External"/><Relationship Id="rId4" Type="http://schemas.openxmlformats.org/officeDocument/2006/relationships/image" Target="../media/image26.jpg"/><Relationship Id="rId5" Type="http://schemas.openxmlformats.org/officeDocument/2006/relationships/image" Target="../media/image27.jpg"/><Relationship Id="rId6" Type="http://schemas.openxmlformats.org/officeDocument/2006/relationships/hyperlink" Target="https://pineandglen.com/" TargetMode="External"/><Relationship Id="rId7" Type="http://schemas.openxmlformats.org/officeDocument/2006/relationships/image" Target="../media/image5.png"/></Relationships>
</file>

<file path=ppt/slides/_rels/slide6.xml.rels><?xml version="1.0" encoding="UTF-8" standalone="yes"?><Relationships xmlns="http://schemas.openxmlformats.org/package/2006/relationships"><Relationship Id="rId11" Type="http://schemas.openxmlformats.org/officeDocument/2006/relationships/hyperlink" Target="https://onni.com/property/commercial/central-office-retail/" TargetMode="External"/><Relationship Id="rId10" Type="http://schemas.openxmlformats.org/officeDocument/2006/relationships/hyperlink" Target="https://onni.com/property/commercial/centreview-office-retail/" TargetMode="External"/><Relationship Id="rId13" Type="http://schemas.openxmlformats.org/officeDocument/2006/relationships/hyperlink" Target="https://onni.com/property/commercial/550-robson/" TargetMode="External"/><Relationship Id="rId12" Type="http://schemas.openxmlformats.org/officeDocument/2006/relationships/hyperlink" Target="https://onni.com/property/commercial/1022-seymour/" TargetMode="External"/><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onni.com/property/commercial/1123-westwood-office-retail/" TargetMode="External"/><Relationship Id="rId4" Type="http://schemas.openxmlformats.org/officeDocument/2006/relationships/image" Target="../media/image28.jpg"/><Relationship Id="rId9" Type="http://schemas.openxmlformats.org/officeDocument/2006/relationships/image" Target="../media/image24.png"/><Relationship Id="rId15" Type="http://schemas.openxmlformats.org/officeDocument/2006/relationships/hyperlink" Target="mailto:LEASING@ONNI.COM" TargetMode="External"/><Relationship Id="rId14" Type="http://schemas.openxmlformats.org/officeDocument/2006/relationships/hyperlink" Target="https://onni.com/property/commercial/cityview-shopping-centre/" TargetMode="External"/><Relationship Id="rId17" Type="http://schemas.openxmlformats.org/officeDocument/2006/relationships/hyperlink" Target="https://onni.com/property/commercial/oasis-office-retail/" TargetMode="External"/><Relationship Id="rId16" Type="http://schemas.openxmlformats.org/officeDocument/2006/relationships/image" Target="../media/image25.jpg"/><Relationship Id="rId5" Type="http://schemas.openxmlformats.org/officeDocument/2006/relationships/image" Target="../media/image20.jpg"/><Relationship Id="rId6" Type="http://schemas.openxmlformats.org/officeDocument/2006/relationships/image" Target="../media/image30.jpg"/><Relationship Id="rId7" Type="http://schemas.openxmlformats.org/officeDocument/2006/relationships/image" Target="../media/image19.jpg"/><Relationship Id="rId8"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mailto:LEASING@ONNI.COM" TargetMode="External"/><Relationship Id="rId4" Type="http://schemas.openxmlformats.org/officeDocument/2006/relationships/image" Target="../media/image17.jpg"/><Relationship Id="rId5" Type="http://schemas.openxmlformats.org/officeDocument/2006/relationships/hyperlink" Target="https://onni.com/property/commercial/4190-lougheed-highway-2/" TargetMode="External"/><Relationship Id="rId6" Type="http://schemas.openxmlformats.org/officeDocument/2006/relationships/image" Target="../media/image5.png"/><Relationship Id="rId7" Type="http://schemas.openxmlformats.org/officeDocument/2006/relationships/image" Target="../media/image21.jpg"/><Relationship Id="rId8" Type="http://schemas.openxmlformats.org/officeDocument/2006/relationships/hyperlink" Target="https://onni.com/property/new-homes/suter-brook-village-office-south/"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mailto:HTURNBULL@ONNI.COM" TargetMode="External"/><Relationship Id="rId5" Type="http://schemas.openxmlformats.org/officeDocument/2006/relationships/image" Target="../media/image29.png"/><Relationship Id="rId6" Type="http://schemas.openxmlformats.org/officeDocument/2006/relationships/image" Target="../media/image23.png"/><Relationship Id="rId7" Type="http://schemas.openxmlformats.org/officeDocument/2006/relationships/hyperlink" Target="https://www.onni.com/property/commercial/535-thurlow/" TargetMode="External"/><Relationship Id="rId8" Type="http://schemas.openxmlformats.org/officeDocument/2006/relationships/hyperlink" Target="mailto:MREID@ONNI.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 name="Shape 43"/>
        <p:cNvGrpSpPr/>
        <p:nvPr/>
      </p:nvGrpSpPr>
      <p:grpSpPr>
        <a:xfrm>
          <a:off x="0" y="0"/>
          <a:ext cx="0" cy="0"/>
          <a:chOff x="0" y="0"/>
          <a:chExt cx="0" cy="0"/>
        </a:xfrm>
      </p:grpSpPr>
      <p:sp>
        <p:nvSpPr>
          <p:cNvPr id="44" name="Google Shape;44;p1"/>
          <p:cNvSpPr/>
          <p:nvPr/>
        </p:nvSpPr>
        <p:spPr>
          <a:xfrm>
            <a:off x="0" y="8069398"/>
            <a:ext cx="7772400" cy="1988039"/>
          </a:xfrm>
          <a:custGeom>
            <a:rect b="b" l="l" r="r" t="t"/>
            <a:pathLst>
              <a:path extrusionOk="0" h="1677670" w="7772400">
                <a:moveTo>
                  <a:pt x="7772400" y="0"/>
                </a:moveTo>
                <a:lnTo>
                  <a:pt x="0" y="0"/>
                </a:lnTo>
                <a:lnTo>
                  <a:pt x="0" y="1677670"/>
                </a:lnTo>
                <a:lnTo>
                  <a:pt x="7772400" y="1677670"/>
                </a:lnTo>
                <a:lnTo>
                  <a:pt x="7772400" y="0"/>
                </a:lnTo>
                <a:close/>
              </a:path>
            </a:pathLst>
          </a:custGeom>
          <a:solidFill>
            <a:srgbClr val="0C213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
          <p:cNvSpPr txBox="1"/>
          <p:nvPr/>
        </p:nvSpPr>
        <p:spPr>
          <a:xfrm>
            <a:off x="444500" y="550488"/>
            <a:ext cx="4863000" cy="663900"/>
          </a:xfrm>
          <a:prstGeom prst="rect">
            <a:avLst/>
          </a:prstGeom>
          <a:noFill/>
          <a:ln>
            <a:noFill/>
          </a:ln>
        </p:spPr>
        <p:txBody>
          <a:bodyPr anchorCtr="0" anchor="t" bIns="0" lIns="0" spcFirstLastPara="1" rIns="0" wrap="square" tIns="38100">
            <a:spAutoFit/>
          </a:bodyPr>
          <a:lstStyle/>
          <a:p>
            <a:pPr indent="0" lvl="0" marL="0" marR="5080" rtl="0" algn="l">
              <a:lnSpc>
                <a:spcPct val="108400"/>
              </a:lnSpc>
              <a:spcBef>
                <a:spcPts val="80"/>
              </a:spcBef>
              <a:spcAft>
                <a:spcPts val="0"/>
              </a:spcAft>
              <a:buClr>
                <a:srgbClr val="000000"/>
              </a:buClr>
              <a:buSzPts val="1950"/>
              <a:buFont typeface="Arial"/>
              <a:buNone/>
            </a:pPr>
            <a:r>
              <a:rPr b="1" i="0" lang="en-US" sz="1950" u="none" cap="none" strike="noStrike">
                <a:solidFill>
                  <a:srgbClr val="0D213E"/>
                </a:solidFill>
                <a:latin typeface="Montserrat"/>
                <a:ea typeface="Montserrat"/>
                <a:cs typeface="Montserrat"/>
                <a:sym typeface="Montserrat"/>
              </a:rPr>
              <a:t>CANADA COMMERCIAL LEASING OFFICE AVAILABILITIES</a:t>
            </a:r>
            <a:endParaRPr b="1" i="0" sz="1950" u="none" cap="none" strike="noStrike">
              <a:solidFill>
                <a:srgbClr val="0D213E"/>
              </a:solidFill>
              <a:latin typeface="Montserrat"/>
              <a:ea typeface="Montserrat"/>
              <a:cs typeface="Montserrat"/>
              <a:sym typeface="Montserrat"/>
            </a:endParaRPr>
          </a:p>
        </p:txBody>
      </p:sp>
      <p:grpSp>
        <p:nvGrpSpPr>
          <p:cNvPr id="46" name="Google Shape;46;p1"/>
          <p:cNvGrpSpPr/>
          <p:nvPr/>
        </p:nvGrpSpPr>
        <p:grpSpPr>
          <a:xfrm>
            <a:off x="5699765" y="9003575"/>
            <a:ext cx="1615432" cy="502117"/>
            <a:chOff x="5699765" y="553725"/>
            <a:chExt cx="1615432" cy="502117"/>
          </a:xfrm>
        </p:grpSpPr>
        <p:pic>
          <p:nvPicPr>
            <p:cNvPr id="47" name="Google Shape;47;p1"/>
            <p:cNvPicPr preferRelativeResize="0"/>
            <p:nvPr/>
          </p:nvPicPr>
          <p:blipFill rotWithShape="1">
            <a:blip r:embed="rId3">
              <a:alphaModFix/>
            </a:blip>
            <a:srcRect b="0" l="0" r="0" t="0"/>
            <a:stretch/>
          </p:blipFill>
          <p:spPr>
            <a:xfrm>
              <a:off x="7029711" y="555053"/>
              <a:ext cx="181991" cy="77241"/>
            </a:xfrm>
            <a:prstGeom prst="rect">
              <a:avLst/>
            </a:prstGeom>
            <a:noFill/>
            <a:ln>
              <a:noFill/>
            </a:ln>
          </p:spPr>
        </p:pic>
        <p:sp>
          <p:nvSpPr>
            <p:cNvPr id="48" name="Google Shape;48;p1"/>
            <p:cNvSpPr/>
            <p:nvPr/>
          </p:nvSpPr>
          <p:spPr>
            <a:xfrm>
              <a:off x="6269850" y="683030"/>
              <a:ext cx="894080" cy="279400"/>
            </a:xfrm>
            <a:custGeom>
              <a:rect b="b" l="l" r="r" t="t"/>
              <a:pathLst>
                <a:path extrusionOk="0" h="279400" w="894079">
                  <a:moveTo>
                    <a:pt x="392557" y="116547"/>
                  </a:moveTo>
                  <a:lnTo>
                    <a:pt x="381850" y="68364"/>
                  </a:lnTo>
                  <a:lnTo>
                    <a:pt x="353961" y="34950"/>
                  </a:lnTo>
                  <a:lnTo>
                    <a:pt x="315302" y="13982"/>
                  </a:lnTo>
                  <a:lnTo>
                    <a:pt x="272249" y="3098"/>
                  </a:lnTo>
                  <a:lnTo>
                    <a:pt x="231190" y="0"/>
                  </a:lnTo>
                  <a:lnTo>
                    <a:pt x="178943" y="4381"/>
                  </a:lnTo>
                  <a:lnTo>
                    <a:pt x="135890" y="15989"/>
                  </a:lnTo>
                  <a:lnTo>
                    <a:pt x="102743" y="32461"/>
                  </a:lnTo>
                  <a:lnTo>
                    <a:pt x="80213" y="51485"/>
                  </a:lnTo>
                  <a:lnTo>
                    <a:pt x="78320" y="51485"/>
                  </a:lnTo>
                  <a:lnTo>
                    <a:pt x="73596" y="6223"/>
                  </a:lnTo>
                  <a:lnTo>
                    <a:pt x="0" y="6223"/>
                  </a:lnTo>
                  <a:lnTo>
                    <a:pt x="1181" y="16840"/>
                  </a:lnTo>
                  <a:lnTo>
                    <a:pt x="2819" y="38722"/>
                  </a:lnTo>
                  <a:lnTo>
                    <a:pt x="3314" y="50203"/>
                  </a:lnTo>
                  <a:lnTo>
                    <a:pt x="30111" y="69570"/>
                  </a:lnTo>
                  <a:lnTo>
                    <a:pt x="49822" y="91376"/>
                  </a:lnTo>
                  <a:lnTo>
                    <a:pt x="62001" y="115417"/>
                  </a:lnTo>
                  <a:lnTo>
                    <a:pt x="66154" y="141465"/>
                  </a:lnTo>
                  <a:lnTo>
                    <a:pt x="61810" y="169202"/>
                  </a:lnTo>
                  <a:lnTo>
                    <a:pt x="49364" y="193890"/>
                  </a:lnTo>
                  <a:lnTo>
                    <a:pt x="29730" y="215607"/>
                  </a:lnTo>
                  <a:lnTo>
                    <a:pt x="3771" y="234429"/>
                  </a:lnTo>
                  <a:lnTo>
                    <a:pt x="3771" y="279387"/>
                  </a:lnTo>
                  <a:lnTo>
                    <a:pt x="86817" y="279387"/>
                  </a:lnTo>
                  <a:lnTo>
                    <a:pt x="86817" y="106934"/>
                  </a:lnTo>
                  <a:lnTo>
                    <a:pt x="88696" y="98437"/>
                  </a:lnTo>
                  <a:lnTo>
                    <a:pt x="132930" y="56362"/>
                  </a:lnTo>
                  <a:lnTo>
                    <a:pt x="203822" y="41300"/>
                  </a:lnTo>
                  <a:lnTo>
                    <a:pt x="253377" y="47739"/>
                  </a:lnTo>
                  <a:lnTo>
                    <a:pt x="286042" y="65201"/>
                  </a:lnTo>
                  <a:lnTo>
                    <a:pt x="304012" y="90944"/>
                  </a:lnTo>
                  <a:lnTo>
                    <a:pt x="309511" y="122199"/>
                  </a:lnTo>
                  <a:lnTo>
                    <a:pt x="309511" y="279387"/>
                  </a:lnTo>
                  <a:lnTo>
                    <a:pt x="392557" y="279387"/>
                  </a:lnTo>
                  <a:lnTo>
                    <a:pt x="392557" y="116547"/>
                  </a:lnTo>
                  <a:close/>
                </a:path>
                <a:path extrusionOk="0" h="279400" w="894079">
                  <a:moveTo>
                    <a:pt x="795680" y="116547"/>
                  </a:moveTo>
                  <a:lnTo>
                    <a:pt x="784974" y="68364"/>
                  </a:lnTo>
                  <a:lnTo>
                    <a:pt x="757085" y="34950"/>
                  </a:lnTo>
                  <a:lnTo>
                    <a:pt x="718426" y="13982"/>
                  </a:lnTo>
                  <a:lnTo>
                    <a:pt x="675373" y="3098"/>
                  </a:lnTo>
                  <a:lnTo>
                    <a:pt x="634314" y="0"/>
                  </a:lnTo>
                  <a:lnTo>
                    <a:pt x="582066" y="4381"/>
                  </a:lnTo>
                  <a:lnTo>
                    <a:pt x="539013" y="15989"/>
                  </a:lnTo>
                  <a:lnTo>
                    <a:pt x="505866" y="32461"/>
                  </a:lnTo>
                  <a:lnTo>
                    <a:pt x="483336" y="51485"/>
                  </a:lnTo>
                  <a:lnTo>
                    <a:pt x="481444" y="51485"/>
                  </a:lnTo>
                  <a:lnTo>
                    <a:pt x="476719" y="6223"/>
                  </a:lnTo>
                  <a:lnTo>
                    <a:pt x="403123" y="6223"/>
                  </a:lnTo>
                  <a:lnTo>
                    <a:pt x="404914" y="23368"/>
                  </a:lnTo>
                  <a:lnTo>
                    <a:pt x="406069" y="41160"/>
                  </a:lnTo>
                  <a:lnTo>
                    <a:pt x="406704" y="60007"/>
                  </a:lnTo>
                  <a:lnTo>
                    <a:pt x="406895" y="80340"/>
                  </a:lnTo>
                  <a:lnTo>
                    <a:pt x="406895" y="279387"/>
                  </a:lnTo>
                  <a:lnTo>
                    <a:pt x="489940" y="279387"/>
                  </a:lnTo>
                  <a:lnTo>
                    <a:pt x="489940" y="106934"/>
                  </a:lnTo>
                  <a:lnTo>
                    <a:pt x="491820" y="98437"/>
                  </a:lnTo>
                  <a:lnTo>
                    <a:pt x="536067" y="56362"/>
                  </a:lnTo>
                  <a:lnTo>
                    <a:pt x="606945" y="41300"/>
                  </a:lnTo>
                  <a:lnTo>
                    <a:pt x="656501" y="47739"/>
                  </a:lnTo>
                  <a:lnTo>
                    <a:pt x="689165" y="65201"/>
                  </a:lnTo>
                  <a:lnTo>
                    <a:pt x="707136" y="90944"/>
                  </a:lnTo>
                  <a:lnTo>
                    <a:pt x="712635" y="122199"/>
                  </a:lnTo>
                  <a:lnTo>
                    <a:pt x="712635" y="279387"/>
                  </a:lnTo>
                  <a:lnTo>
                    <a:pt x="795680" y="279387"/>
                  </a:lnTo>
                  <a:lnTo>
                    <a:pt x="795680" y="116547"/>
                  </a:lnTo>
                  <a:close/>
                </a:path>
                <a:path extrusionOk="0" h="279400" w="894079">
                  <a:moveTo>
                    <a:pt x="893533" y="3771"/>
                  </a:moveTo>
                  <a:lnTo>
                    <a:pt x="809015" y="3771"/>
                  </a:lnTo>
                  <a:lnTo>
                    <a:pt x="809015" y="279374"/>
                  </a:lnTo>
                  <a:lnTo>
                    <a:pt x="893533" y="279374"/>
                  </a:lnTo>
                  <a:lnTo>
                    <a:pt x="893533" y="3771"/>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9" name="Google Shape;49;p1"/>
            <p:cNvPicPr preferRelativeResize="0"/>
            <p:nvPr/>
          </p:nvPicPr>
          <p:blipFill rotWithShape="1">
            <a:blip r:embed="rId4">
              <a:alphaModFix/>
            </a:blip>
            <a:srcRect b="0" l="0" r="0" t="0"/>
            <a:stretch/>
          </p:blipFill>
          <p:spPr>
            <a:xfrm>
              <a:off x="6674999" y="990907"/>
              <a:ext cx="91439" cy="64935"/>
            </a:xfrm>
            <a:prstGeom prst="rect">
              <a:avLst/>
            </a:prstGeom>
            <a:noFill/>
            <a:ln>
              <a:noFill/>
            </a:ln>
          </p:spPr>
        </p:pic>
        <p:sp>
          <p:nvSpPr>
            <p:cNvPr id="50" name="Google Shape;50;p1"/>
            <p:cNvSpPr/>
            <p:nvPr/>
          </p:nvSpPr>
          <p:spPr>
            <a:xfrm>
              <a:off x="6792887" y="990904"/>
              <a:ext cx="258445" cy="46990"/>
            </a:xfrm>
            <a:custGeom>
              <a:rect b="b" l="l" r="r" t="t"/>
              <a:pathLst>
                <a:path extrusionOk="0" h="46990" w="258445">
                  <a:moveTo>
                    <a:pt x="49047" y="190"/>
                  </a:moveTo>
                  <a:lnTo>
                    <a:pt x="46024" y="0"/>
                  </a:lnTo>
                  <a:lnTo>
                    <a:pt x="44208" y="0"/>
                  </a:lnTo>
                  <a:lnTo>
                    <a:pt x="35547" y="685"/>
                  </a:lnTo>
                  <a:lnTo>
                    <a:pt x="27774" y="2654"/>
                  </a:lnTo>
                  <a:lnTo>
                    <a:pt x="21399" y="5727"/>
                  </a:lnTo>
                  <a:lnTo>
                    <a:pt x="16954" y="9791"/>
                  </a:lnTo>
                  <a:lnTo>
                    <a:pt x="16344" y="9791"/>
                  </a:lnTo>
                  <a:lnTo>
                    <a:pt x="15532" y="927"/>
                  </a:lnTo>
                  <a:lnTo>
                    <a:pt x="0" y="927"/>
                  </a:lnTo>
                  <a:lnTo>
                    <a:pt x="596" y="5080"/>
                  </a:lnTo>
                  <a:lnTo>
                    <a:pt x="800" y="9601"/>
                  </a:lnTo>
                  <a:lnTo>
                    <a:pt x="800" y="14871"/>
                  </a:lnTo>
                  <a:lnTo>
                    <a:pt x="800" y="45631"/>
                  </a:lnTo>
                  <a:lnTo>
                    <a:pt x="18567" y="45631"/>
                  </a:lnTo>
                  <a:lnTo>
                    <a:pt x="18567" y="20497"/>
                  </a:lnTo>
                  <a:lnTo>
                    <a:pt x="18770" y="19113"/>
                  </a:lnTo>
                  <a:lnTo>
                    <a:pt x="42989" y="7658"/>
                  </a:lnTo>
                  <a:lnTo>
                    <a:pt x="47231" y="7658"/>
                  </a:lnTo>
                  <a:lnTo>
                    <a:pt x="49047" y="7848"/>
                  </a:lnTo>
                  <a:lnTo>
                    <a:pt x="49047" y="190"/>
                  </a:lnTo>
                  <a:close/>
                </a:path>
                <a:path extrusionOk="0" h="46990" w="258445">
                  <a:moveTo>
                    <a:pt x="153212" y="22910"/>
                  </a:moveTo>
                  <a:lnTo>
                    <a:pt x="149809" y="13601"/>
                  </a:lnTo>
                  <a:lnTo>
                    <a:pt x="140220" y="6362"/>
                  </a:lnTo>
                  <a:lnTo>
                    <a:pt x="139369" y="6096"/>
                  </a:lnTo>
                  <a:lnTo>
                    <a:pt x="134988" y="4724"/>
                  </a:lnTo>
                  <a:lnTo>
                    <a:pt x="134988" y="23368"/>
                  </a:lnTo>
                  <a:lnTo>
                    <a:pt x="132791" y="30149"/>
                  </a:lnTo>
                  <a:lnTo>
                    <a:pt x="126568" y="35648"/>
                  </a:lnTo>
                  <a:lnTo>
                    <a:pt x="117157" y="39255"/>
                  </a:lnTo>
                  <a:lnTo>
                    <a:pt x="105371" y="40551"/>
                  </a:lnTo>
                  <a:lnTo>
                    <a:pt x="93446" y="39243"/>
                  </a:lnTo>
                  <a:lnTo>
                    <a:pt x="84124" y="35636"/>
                  </a:lnTo>
                  <a:lnTo>
                    <a:pt x="78066" y="30187"/>
                  </a:lnTo>
                  <a:lnTo>
                    <a:pt x="75984" y="23647"/>
                  </a:lnTo>
                  <a:lnTo>
                    <a:pt x="76022" y="22910"/>
                  </a:lnTo>
                  <a:lnTo>
                    <a:pt x="77635" y="17119"/>
                  </a:lnTo>
                  <a:lnTo>
                    <a:pt x="83032" y="11582"/>
                  </a:lnTo>
                  <a:lnTo>
                    <a:pt x="92329" y="7620"/>
                  </a:lnTo>
                  <a:lnTo>
                    <a:pt x="105765" y="6096"/>
                  </a:lnTo>
                  <a:lnTo>
                    <a:pt x="119202" y="7696"/>
                  </a:lnTo>
                  <a:lnTo>
                    <a:pt x="128282" y="11798"/>
                  </a:lnTo>
                  <a:lnTo>
                    <a:pt x="133426" y="17322"/>
                  </a:lnTo>
                  <a:lnTo>
                    <a:pt x="134962" y="22910"/>
                  </a:lnTo>
                  <a:lnTo>
                    <a:pt x="134988" y="23368"/>
                  </a:lnTo>
                  <a:lnTo>
                    <a:pt x="134988" y="4724"/>
                  </a:lnTo>
                  <a:lnTo>
                    <a:pt x="125361" y="1676"/>
                  </a:lnTo>
                  <a:lnTo>
                    <a:pt x="106172" y="0"/>
                  </a:lnTo>
                  <a:lnTo>
                    <a:pt x="87274" y="1600"/>
                  </a:lnTo>
                  <a:lnTo>
                    <a:pt x="71882" y="6248"/>
                  </a:lnTo>
                  <a:lnTo>
                    <a:pt x="61518" y="13677"/>
                  </a:lnTo>
                  <a:lnTo>
                    <a:pt x="57721" y="23647"/>
                  </a:lnTo>
                  <a:lnTo>
                    <a:pt x="61353" y="33210"/>
                  </a:lnTo>
                  <a:lnTo>
                    <a:pt x="71297" y="40449"/>
                  </a:lnTo>
                  <a:lnTo>
                    <a:pt x="86169" y="45046"/>
                  </a:lnTo>
                  <a:lnTo>
                    <a:pt x="104559" y="46647"/>
                  </a:lnTo>
                  <a:lnTo>
                    <a:pt x="122047" y="45262"/>
                  </a:lnTo>
                  <a:lnTo>
                    <a:pt x="137668" y="40982"/>
                  </a:lnTo>
                  <a:lnTo>
                    <a:pt x="138315" y="40551"/>
                  </a:lnTo>
                  <a:lnTo>
                    <a:pt x="148907" y="33591"/>
                  </a:lnTo>
                  <a:lnTo>
                    <a:pt x="153212" y="22910"/>
                  </a:lnTo>
                  <a:close/>
                </a:path>
                <a:path extrusionOk="0" h="46990" w="258445">
                  <a:moveTo>
                    <a:pt x="258178" y="45631"/>
                  </a:moveTo>
                  <a:lnTo>
                    <a:pt x="257581" y="42125"/>
                  </a:lnTo>
                  <a:lnTo>
                    <a:pt x="257378" y="38061"/>
                  </a:lnTo>
                  <a:lnTo>
                    <a:pt x="257378" y="33350"/>
                  </a:lnTo>
                  <a:lnTo>
                    <a:pt x="257378" y="927"/>
                  </a:lnTo>
                  <a:lnTo>
                    <a:pt x="239610" y="927"/>
                  </a:lnTo>
                  <a:lnTo>
                    <a:pt x="239610" y="29845"/>
                  </a:lnTo>
                  <a:lnTo>
                    <a:pt x="239001" y="31318"/>
                  </a:lnTo>
                  <a:lnTo>
                    <a:pt x="234772" y="36118"/>
                  </a:lnTo>
                  <a:lnTo>
                    <a:pt x="226491" y="39903"/>
                  </a:lnTo>
                  <a:lnTo>
                    <a:pt x="214579" y="39903"/>
                  </a:lnTo>
                  <a:lnTo>
                    <a:pt x="204444" y="38862"/>
                  </a:lnTo>
                  <a:lnTo>
                    <a:pt x="197688" y="35928"/>
                  </a:lnTo>
                  <a:lnTo>
                    <a:pt x="193941" y="31407"/>
                  </a:lnTo>
                  <a:lnTo>
                    <a:pt x="192773" y="25590"/>
                  </a:lnTo>
                  <a:lnTo>
                    <a:pt x="192773" y="927"/>
                  </a:lnTo>
                  <a:lnTo>
                    <a:pt x="175018" y="927"/>
                  </a:lnTo>
                  <a:lnTo>
                    <a:pt x="175018" y="27063"/>
                  </a:lnTo>
                  <a:lnTo>
                    <a:pt x="178130" y="36715"/>
                  </a:lnTo>
                  <a:lnTo>
                    <a:pt x="186118" y="42710"/>
                  </a:lnTo>
                  <a:lnTo>
                    <a:pt x="196989" y="45783"/>
                  </a:lnTo>
                  <a:lnTo>
                    <a:pt x="208724" y="46647"/>
                  </a:lnTo>
                  <a:lnTo>
                    <a:pt x="220472" y="45859"/>
                  </a:lnTo>
                  <a:lnTo>
                    <a:pt x="229717" y="43840"/>
                  </a:lnTo>
                  <a:lnTo>
                    <a:pt x="236550" y="41148"/>
                  </a:lnTo>
                  <a:lnTo>
                    <a:pt x="241020" y="38341"/>
                  </a:lnTo>
                  <a:lnTo>
                    <a:pt x="241427" y="38341"/>
                  </a:lnTo>
                  <a:lnTo>
                    <a:pt x="242443" y="45631"/>
                  </a:lnTo>
                  <a:lnTo>
                    <a:pt x="258178" y="45631"/>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1" name="Google Shape;51;p1"/>
            <p:cNvPicPr preferRelativeResize="0"/>
            <p:nvPr/>
          </p:nvPicPr>
          <p:blipFill rotWithShape="1">
            <a:blip r:embed="rId5">
              <a:alphaModFix/>
            </a:blip>
            <a:srcRect b="0" l="0" r="0" t="0"/>
            <a:stretch/>
          </p:blipFill>
          <p:spPr>
            <a:xfrm>
              <a:off x="7078938" y="990900"/>
              <a:ext cx="93459" cy="63919"/>
            </a:xfrm>
            <a:prstGeom prst="rect">
              <a:avLst/>
            </a:prstGeom>
            <a:noFill/>
            <a:ln>
              <a:noFill/>
            </a:ln>
          </p:spPr>
        </p:pic>
        <p:sp>
          <p:nvSpPr>
            <p:cNvPr id="52" name="Google Shape;52;p1"/>
            <p:cNvSpPr/>
            <p:nvPr/>
          </p:nvSpPr>
          <p:spPr>
            <a:xfrm>
              <a:off x="5699765" y="684391"/>
              <a:ext cx="628650" cy="285115"/>
            </a:xfrm>
            <a:custGeom>
              <a:rect b="b" l="l" r="r" t="t"/>
              <a:pathLst>
                <a:path extrusionOk="0" h="285115" w="628650">
                  <a:moveTo>
                    <a:pt x="318706" y="0"/>
                  </a:moveTo>
                  <a:lnTo>
                    <a:pt x="253923" y="2476"/>
                  </a:lnTo>
                  <a:lnTo>
                    <a:pt x="193840" y="9781"/>
                  </a:lnTo>
                  <a:lnTo>
                    <a:pt x="139669" y="21730"/>
                  </a:lnTo>
                  <a:lnTo>
                    <a:pt x="92625" y="38139"/>
                  </a:lnTo>
                  <a:lnTo>
                    <a:pt x="53923" y="58823"/>
                  </a:lnTo>
                  <a:lnTo>
                    <a:pt x="24775" y="83597"/>
                  </a:lnTo>
                  <a:lnTo>
                    <a:pt x="0" y="144678"/>
                  </a:lnTo>
                  <a:lnTo>
                    <a:pt x="6102" y="175426"/>
                  </a:lnTo>
                  <a:lnTo>
                    <a:pt x="51611" y="226870"/>
                  </a:lnTo>
                  <a:lnTo>
                    <a:pt x="88807" y="247051"/>
                  </a:lnTo>
                  <a:lnTo>
                    <a:pt x="134158" y="263196"/>
                  </a:lnTo>
                  <a:lnTo>
                    <a:pt x="186559" y="275046"/>
                  </a:lnTo>
                  <a:lnTo>
                    <a:pt x="244904" y="282345"/>
                  </a:lnTo>
                  <a:lnTo>
                    <a:pt x="308089" y="284835"/>
                  </a:lnTo>
                  <a:lnTo>
                    <a:pt x="366449" y="282752"/>
                  </a:lnTo>
                  <a:lnTo>
                    <a:pt x="423643" y="276401"/>
                  </a:lnTo>
                  <a:lnTo>
                    <a:pt x="477630" y="265630"/>
                  </a:lnTo>
                  <a:lnTo>
                    <a:pt x="526373" y="250288"/>
                  </a:lnTo>
                  <a:lnTo>
                    <a:pt x="531746" y="247688"/>
                  </a:lnTo>
                  <a:lnTo>
                    <a:pt x="313397" y="247688"/>
                  </a:lnTo>
                  <a:lnTo>
                    <a:pt x="249238" y="242527"/>
                  </a:lnTo>
                  <a:lnTo>
                    <a:pt x="195344" y="228017"/>
                  </a:lnTo>
                  <a:lnTo>
                    <a:pt x="154005" y="205615"/>
                  </a:lnTo>
                  <a:lnTo>
                    <a:pt x="127523" y="176789"/>
                  </a:lnTo>
                  <a:lnTo>
                    <a:pt x="118186" y="142989"/>
                  </a:lnTo>
                  <a:lnTo>
                    <a:pt x="125505" y="112095"/>
                  </a:lnTo>
                  <a:lnTo>
                    <a:pt x="148058" y="83363"/>
                  </a:lnTo>
                  <a:lnTo>
                    <a:pt x="186738" y="59496"/>
                  </a:lnTo>
                  <a:lnTo>
                    <a:pt x="242438" y="43194"/>
                  </a:lnTo>
                  <a:lnTo>
                    <a:pt x="316052" y="37160"/>
                  </a:lnTo>
                  <a:lnTo>
                    <a:pt x="538049" y="37160"/>
                  </a:lnTo>
                  <a:lnTo>
                    <a:pt x="497730" y="22383"/>
                  </a:lnTo>
                  <a:lnTo>
                    <a:pt x="444929" y="10185"/>
                  </a:lnTo>
                  <a:lnTo>
                    <a:pt x="385000" y="2605"/>
                  </a:lnTo>
                  <a:lnTo>
                    <a:pt x="318706" y="0"/>
                  </a:lnTo>
                  <a:close/>
                </a:path>
                <a:path extrusionOk="0" h="285115" w="628650">
                  <a:moveTo>
                    <a:pt x="538049" y="37160"/>
                  </a:moveTo>
                  <a:lnTo>
                    <a:pt x="316052" y="37160"/>
                  </a:lnTo>
                  <a:lnTo>
                    <a:pt x="389113" y="43617"/>
                  </a:lnTo>
                  <a:lnTo>
                    <a:pt x="443497" y="60718"/>
                  </a:lnTo>
                  <a:lnTo>
                    <a:pt x="480605" y="85061"/>
                  </a:lnTo>
                  <a:lnTo>
                    <a:pt x="501842" y="113243"/>
                  </a:lnTo>
                  <a:lnTo>
                    <a:pt x="508609" y="141859"/>
                  </a:lnTo>
                  <a:lnTo>
                    <a:pt x="499017" y="176425"/>
                  </a:lnTo>
                  <a:lnTo>
                    <a:pt x="472018" y="205618"/>
                  </a:lnTo>
                  <a:lnTo>
                    <a:pt x="430304" y="228106"/>
                  </a:lnTo>
                  <a:lnTo>
                    <a:pt x="376537" y="242571"/>
                  </a:lnTo>
                  <a:lnTo>
                    <a:pt x="313397" y="247688"/>
                  </a:lnTo>
                  <a:lnTo>
                    <a:pt x="531746" y="247688"/>
                  </a:lnTo>
                  <a:lnTo>
                    <a:pt x="567833" y="230223"/>
                  </a:lnTo>
                  <a:lnTo>
                    <a:pt x="599972" y="205282"/>
                  </a:lnTo>
                  <a:lnTo>
                    <a:pt x="620750" y="175315"/>
                  </a:lnTo>
                  <a:lnTo>
                    <a:pt x="628129" y="140169"/>
                  </a:lnTo>
                  <a:lnTo>
                    <a:pt x="622405" y="110227"/>
                  </a:lnTo>
                  <a:lnTo>
                    <a:pt x="605740" y="83121"/>
                  </a:lnTo>
                  <a:lnTo>
                    <a:pt x="578898" y="59207"/>
                  </a:lnTo>
                  <a:lnTo>
                    <a:pt x="542640" y="38842"/>
                  </a:lnTo>
                  <a:lnTo>
                    <a:pt x="538049" y="3716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3" name="Google Shape;53;p1"/>
            <p:cNvPicPr preferRelativeResize="0"/>
            <p:nvPr/>
          </p:nvPicPr>
          <p:blipFill rotWithShape="1">
            <a:blip r:embed="rId6">
              <a:alphaModFix/>
            </a:blip>
            <a:srcRect b="0" l="0" r="0" t="0"/>
            <a:stretch/>
          </p:blipFill>
          <p:spPr>
            <a:xfrm>
              <a:off x="7235289" y="553725"/>
              <a:ext cx="79908" cy="79908"/>
            </a:xfrm>
            <a:prstGeom prst="rect">
              <a:avLst/>
            </a:prstGeom>
            <a:noFill/>
            <a:ln>
              <a:noFill/>
            </a:ln>
          </p:spPr>
        </p:pic>
      </p:grpSp>
      <p:sp>
        <p:nvSpPr>
          <p:cNvPr id="54" name="Google Shape;54;p1"/>
          <p:cNvSpPr txBox="1"/>
          <p:nvPr/>
        </p:nvSpPr>
        <p:spPr>
          <a:xfrm>
            <a:off x="403276" y="6976250"/>
            <a:ext cx="6285300" cy="1408500"/>
          </a:xfrm>
          <a:prstGeom prst="rect">
            <a:avLst/>
          </a:prstGeom>
          <a:noFill/>
          <a:ln>
            <a:noFill/>
          </a:ln>
        </p:spPr>
        <p:txBody>
          <a:bodyPr anchorCtr="0" anchor="t" bIns="0" lIns="0" spcFirstLastPara="1" rIns="0" wrap="square" tIns="0">
            <a:spAutoFit/>
          </a:bodyPr>
          <a:lstStyle/>
          <a:p>
            <a:pPr indent="0" lvl="0" marL="12700" marR="0" rtl="0" algn="l">
              <a:lnSpc>
                <a:spcPct val="111693"/>
              </a:lnSpc>
              <a:spcBef>
                <a:spcPts val="0"/>
              </a:spcBef>
              <a:spcAft>
                <a:spcPts val="0"/>
              </a:spcAft>
              <a:buClr>
                <a:srgbClr val="000000"/>
              </a:buClr>
              <a:buSzPts val="9150"/>
              <a:buFont typeface="Arial"/>
              <a:buNone/>
            </a:pPr>
            <a:r>
              <a:rPr b="1" i="0" lang="en-US" sz="9150" u="none" cap="none" strike="noStrike">
                <a:solidFill>
                  <a:srgbClr val="0D213E"/>
                </a:solidFill>
                <a:latin typeface="Montserrat"/>
                <a:ea typeface="Montserrat"/>
                <a:cs typeface="Montserrat"/>
                <a:sym typeface="Montserrat"/>
              </a:rPr>
              <a:t>OFFICE</a:t>
            </a:r>
            <a:endParaRPr b="0" i="0" sz="9150" u="none" cap="none" strike="noStrike">
              <a:solidFill>
                <a:srgbClr val="0D213E"/>
              </a:solidFill>
              <a:latin typeface="Montserrat"/>
              <a:ea typeface="Montserrat"/>
              <a:cs typeface="Montserrat"/>
              <a:sym typeface="Montserrat"/>
            </a:endParaRPr>
          </a:p>
        </p:txBody>
      </p:sp>
      <p:sp>
        <p:nvSpPr>
          <p:cNvPr id="55" name="Google Shape;55;p1"/>
          <p:cNvSpPr txBox="1"/>
          <p:nvPr/>
        </p:nvSpPr>
        <p:spPr>
          <a:xfrm>
            <a:off x="403279" y="9142333"/>
            <a:ext cx="2037600" cy="3669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2300"/>
              <a:buFont typeface="Arial"/>
              <a:buNone/>
            </a:pPr>
            <a:r>
              <a:rPr b="1" i="0" lang="en-US" sz="2300" u="none" cap="none" strike="noStrike">
                <a:solidFill>
                  <a:srgbClr val="FFFFFF"/>
                </a:solidFill>
                <a:latin typeface="Arial"/>
                <a:ea typeface="Arial"/>
                <a:cs typeface="Arial"/>
                <a:sym typeface="Arial"/>
              </a:rPr>
              <a:t>ONNI.COM</a:t>
            </a:r>
            <a:endParaRPr b="0" i="0" sz="2300" u="none" cap="none" strike="noStrike">
              <a:solidFill>
                <a:srgbClr val="000000"/>
              </a:solidFill>
              <a:latin typeface="Arial"/>
              <a:ea typeface="Arial"/>
              <a:cs typeface="Arial"/>
              <a:sym typeface="Arial"/>
            </a:endParaRPr>
          </a:p>
        </p:txBody>
      </p:sp>
      <p:sp>
        <p:nvSpPr>
          <p:cNvPr id="56" name="Google Shape;56;p1"/>
          <p:cNvSpPr txBox="1"/>
          <p:nvPr/>
        </p:nvSpPr>
        <p:spPr>
          <a:xfrm>
            <a:off x="403279" y="8548908"/>
            <a:ext cx="3111000" cy="3207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Arial"/>
                <a:ea typeface="Arial"/>
                <a:cs typeface="Arial"/>
                <a:sym typeface="Arial"/>
              </a:rPr>
              <a:t>200 - 1010 SEYMOUR STREET, VANCOUVER, BC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Arial"/>
                <a:ea typeface="Arial"/>
                <a:cs typeface="Arial"/>
                <a:sym typeface="Arial"/>
              </a:rPr>
              <a:t>604.688.8783  |  </a:t>
            </a:r>
            <a:r>
              <a:rPr b="0" i="0" lang="en-US" sz="1000" u="sng" cap="none" strike="noStrike">
                <a:solidFill>
                  <a:srgbClr val="FFFFFF"/>
                </a:solidFill>
                <a:latin typeface="Arial"/>
                <a:ea typeface="Arial"/>
                <a:cs typeface="Arial"/>
                <a:sym typeface="Arial"/>
                <a:hlinkClick r:id="rId7">
                  <a:extLst>
                    <a:ext uri="{A12FA001-AC4F-418D-AE19-62706E023703}">
                      <ahyp:hlinkClr val="tx"/>
                    </a:ext>
                  </a:extLst>
                </a:hlinkClick>
              </a:rPr>
              <a:t>LEASING@ONNI.COM </a:t>
            </a:r>
            <a:endParaRPr b="0" i="0" sz="1000" u="none" cap="none" strike="noStrike">
              <a:solidFill>
                <a:srgbClr val="000000"/>
              </a:solidFill>
              <a:latin typeface="Arial"/>
              <a:ea typeface="Arial"/>
              <a:cs typeface="Arial"/>
              <a:sym typeface="Arial"/>
            </a:endParaRPr>
          </a:p>
        </p:txBody>
      </p:sp>
      <p:cxnSp>
        <p:nvCxnSpPr>
          <p:cNvPr id="57" name="Google Shape;57;p1"/>
          <p:cNvCxnSpPr/>
          <p:nvPr/>
        </p:nvCxnSpPr>
        <p:spPr>
          <a:xfrm>
            <a:off x="6492625" y="1155163"/>
            <a:ext cx="1279800" cy="0"/>
          </a:xfrm>
          <a:prstGeom prst="straightConnector1">
            <a:avLst/>
          </a:prstGeom>
          <a:noFill/>
          <a:ln cap="flat" cmpd="sng" w="9525">
            <a:solidFill>
              <a:schemeClr val="dk2"/>
            </a:solidFill>
            <a:prstDash val="solid"/>
            <a:round/>
            <a:headEnd len="sm" w="sm" type="none"/>
            <a:tailEnd len="sm" w="sm" type="none"/>
          </a:ln>
        </p:spPr>
      </p:cxnSp>
      <p:sp>
        <p:nvSpPr>
          <p:cNvPr id="58" name="Google Shape;58;p1"/>
          <p:cNvSpPr txBox="1"/>
          <p:nvPr/>
        </p:nvSpPr>
        <p:spPr>
          <a:xfrm>
            <a:off x="5977800" y="847375"/>
            <a:ext cx="1794600" cy="307800"/>
          </a:xfrm>
          <a:prstGeom prst="rect">
            <a:avLst/>
          </a:prstGeom>
          <a:solidFill>
            <a:schemeClr val="lt1"/>
          </a:solidFill>
          <a:ln>
            <a:noFill/>
          </a:ln>
        </p:spPr>
        <p:txBody>
          <a:bodyPr anchorCtr="0" anchor="t" bIns="91425" lIns="91425" spcFirstLastPara="1" rIns="91425" wrap="square" tIns="0">
            <a:spAutoFit/>
          </a:bodyPr>
          <a:lstStyle/>
          <a:p>
            <a:pPr indent="0" lvl="0" marL="0" marR="0" rtl="0" algn="l">
              <a:lnSpc>
                <a:spcPct val="100000"/>
              </a:lnSpc>
              <a:spcBef>
                <a:spcPts val="0"/>
              </a:spcBef>
              <a:spcAft>
                <a:spcPts val="0"/>
              </a:spcAft>
              <a:buClr>
                <a:srgbClr val="000000"/>
              </a:buClr>
              <a:buSzPts val="1400"/>
              <a:buFont typeface="Arial"/>
              <a:buNone/>
            </a:pPr>
            <a:r>
              <a:rPr b="1" lang="en-US">
                <a:solidFill>
                  <a:srgbClr val="0D213E"/>
                </a:solidFill>
                <a:highlight>
                  <a:schemeClr val="lt1"/>
                </a:highlight>
              </a:rPr>
              <a:t> MAY 2026</a:t>
            </a:r>
            <a:r>
              <a:rPr b="1" i="0" lang="en-US" sz="1400" u="none" cap="none" strike="noStrike">
                <a:solidFill>
                  <a:srgbClr val="0D213E"/>
                </a:solidFill>
                <a:highlight>
                  <a:schemeClr val="lt1"/>
                </a:highlight>
                <a:latin typeface="Arial"/>
                <a:ea typeface="Arial"/>
                <a:cs typeface="Arial"/>
                <a:sym typeface="Arial"/>
              </a:rPr>
              <a:t> </a:t>
            </a:r>
            <a:endParaRPr b="0" i="0" sz="1400" u="none" cap="none" strike="noStrike">
              <a:solidFill>
                <a:srgbClr val="0D213E"/>
              </a:solidFill>
              <a:highlight>
                <a:schemeClr val="lt1"/>
              </a:highlight>
              <a:latin typeface="Arial"/>
              <a:ea typeface="Arial"/>
              <a:cs typeface="Arial"/>
              <a:sym typeface="Arial"/>
            </a:endParaRPr>
          </a:p>
        </p:txBody>
      </p:sp>
      <p:pic>
        <p:nvPicPr>
          <p:cNvPr id="59" name="Google Shape;59;p1"/>
          <p:cNvPicPr preferRelativeResize="0"/>
          <p:nvPr/>
        </p:nvPicPr>
        <p:blipFill rotWithShape="1">
          <a:blip r:embed="rId8">
            <a:alphaModFix/>
          </a:blip>
          <a:srcRect b="0" l="0" r="0" t="0"/>
          <a:stretch/>
        </p:blipFill>
        <p:spPr>
          <a:xfrm>
            <a:off x="0" y="1636642"/>
            <a:ext cx="6152400" cy="52055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g2708f1202fd_0_2"/>
          <p:cNvSpPr/>
          <p:nvPr/>
        </p:nvSpPr>
        <p:spPr>
          <a:xfrm>
            <a:off x="-7350" y="3837600"/>
            <a:ext cx="7787100" cy="2471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5" name="Google Shape;65;g2708f1202fd_0_2"/>
          <p:cNvSpPr txBox="1"/>
          <p:nvPr/>
        </p:nvSpPr>
        <p:spPr>
          <a:xfrm>
            <a:off x="2776537" y="1281396"/>
            <a:ext cx="3220800" cy="243600"/>
          </a:xfrm>
          <a:prstGeom prst="rect">
            <a:avLst/>
          </a:prstGeom>
          <a:noFill/>
          <a:ln>
            <a:noFill/>
          </a:ln>
        </p:spPr>
        <p:txBody>
          <a:bodyPr anchorCtr="0" anchor="t" bIns="0" lIns="0" spcFirstLastPara="1" rIns="0" wrap="square" tIns="12700">
            <a:spAutoFit/>
          </a:bodyPr>
          <a:lstStyle/>
          <a:p>
            <a:pPr indent="0" lvl="0" marL="12700" marR="0" rtl="0" algn="l">
              <a:lnSpc>
                <a:spcPct val="115625"/>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Lougheed Commerce Court</a:t>
            </a:r>
            <a:endParaRPr b="0" i="0" sz="1500" u="none" cap="none" strike="noStrike">
              <a:solidFill>
                <a:srgbClr val="000000"/>
              </a:solidFill>
              <a:latin typeface="Montserrat SemiBold"/>
              <a:ea typeface="Montserrat SemiBold"/>
              <a:cs typeface="Montserrat SemiBold"/>
              <a:sym typeface="Montserrat SemiBold"/>
            </a:endParaRPr>
          </a:p>
        </p:txBody>
      </p:sp>
      <p:sp>
        <p:nvSpPr>
          <p:cNvPr id="66" name="Google Shape;66;g2708f1202fd_0_2"/>
          <p:cNvSpPr txBox="1"/>
          <p:nvPr/>
        </p:nvSpPr>
        <p:spPr>
          <a:xfrm>
            <a:off x="2776537" y="2495636"/>
            <a:ext cx="624900" cy="120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AVAILABILITY</a:t>
            </a:r>
            <a:endParaRPr b="0" i="0" sz="700" u="none" cap="none" strike="noStrike">
              <a:solidFill>
                <a:srgbClr val="000000"/>
              </a:solidFill>
              <a:latin typeface="Arial"/>
              <a:ea typeface="Arial"/>
              <a:cs typeface="Arial"/>
              <a:sym typeface="Arial"/>
            </a:endParaRPr>
          </a:p>
        </p:txBody>
      </p:sp>
      <p:sp>
        <p:nvSpPr>
          <p:cNvPr id="67" name="Google Shape;67;g2708f1202fd_0_2"/>
          <p:cNvSpPr txBox="1"/>
          <p:nvPr/>
        </p:nvSpPr>
        <p:spPr>
          <a:xfrm>
            <a:off x="5467800" y="4901776"/>
            <a:ext cx="2113800" cy="1005600"/>
          </a:xfrm>
          <a:prstGeom prst="rect">
            <a:avLst/>
          </a:prstGeom>
          <a:noFill/>
          <a:ln>
            <a:noFill/>
          </a:ln>
        </p:spPr>
        <p:txBody>
          <a:bodyPr anchorCtr="0" anchor="t" bIns="0" lIns="0" spcFirstLastPara="1" rIns="0" wrap="square" tIns="584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BUILDING FEATURES:</a:t>
            </a:r>
            <a:endParaRPr b="0" i="0" sz="700" u="none" cap="none" strike="noStrike">
              <a:solidFill>
                <a:srgbClr val="000000"/>
              </a:solidFill>
              <a:latin typeface="Arial"/>
              <a:ea typeface="Arial"/>
              <a:cs typeface="Arial"/>
              <a:sym typeface="Arial"/>
            </a:endParaRPr>
          </a:p>
          <a:p>
            <a:pPr indent="-181610" lvl="0" marL="228600" marR="0" rtl="0" algn="l">
              <a:lnSpc>
                <a:spcPct val="100000"/>
              </a:lnSpc>
              <a:spcBef>
                <a:spcPts val="300"/>
              </a:spcBef>
              <a:spcAft>
                <a:spcPts val="0"/>
              </a:spcAft>
              <a:buClr>
                <a:srgbClr val="444444"/>
              </a:buClr>
              <a:buSzPts val="700"/>
              <a:buFont typeface="Arial"/>
              <a:buChar char="●"/>
            </a:pPr>
            <a:r>
              <a:rPr lang="en-US" sz="700">
                <a:solidFill>
                  <a:srgbClr val="444444"/>
                </a:solidFill>
              </a:rPr>
              <a:t>Transit-oriented office space</a:t>
            </a:r>
            <a:endParaRPr sz="700">
              <a:solidFill>
                <a:srgbClr val="444444"/>
              </a:solidFill>
            </a:endParaRPr>
          </a:p>
          <a:p>
            <a:pPr indent="-181610" lvl="0" marL="228600" marR="0" rtl="0" algn="l">
              <a:lnSpc>
                <a:spcPct val="100000"/>
              </a:lnSpc>
              <a:spcBef>
                <a:spcPts val="300"/>
              </a:spcBef>
              <a:spcAft>
                <a:spcPts val="0"/>
              </a:spcAft>
              <a:buClr>
                <a:srgbClr val="444444"/>
              </a:buClr>
              <a:buSzPts val="700"/>
              <a:buFont typeface="Arial"/>
              <a:buChar char="●"/>
            </a:pPr>
            <a:r>
              <a:rPr lang="en-US" sz="700">
                <a:solidFill>
                  <a:srgbClr val="444444"/>
                </a:solidFill>
              </a:rPr>
              <a:t>Directly next to Gilmore SkyTrain Station</a:t>
            </a:r>
            <a:endParaRPr sz="700">
              <a:solidFill>
                <a:srgbClr val="444444"/>
              </a:solidFill>
            </a:endParaRPr>
          </a:p>
          <a:p>
            <a:pPr indent="-181610" lvl="0" marL="228600" marR="0" rtl="0" algn="l">
              <a:lnSpc>
                <a:spcPct val="100000"/>
              </a:lnSpc>
              <a:spcBef>
                <a:spcPts val="300"/>
              </a:spcBef>
              <a:spcAft>
                <a:spcPts val="0"/>
              </a:spcAft>
              <a:buClr>
                <a:srgbClr val="444444"/>
              </a:buClr>
              <a:buSzPts val="700"/>
              <a:buFont typeface="Arial"/>
              <a:buChar char="●"/>
            </a:pPr>
            <a:r>
              <a:rPr lang="en-US" sz="700">
                <a:solidFill>
                  <a:srgbClr val="444444"/>
                </a:solidFill>
              </a:rPr>
              <a:t>Surrounded by top dining options, including Cactus Club Café and Joey Burnaby</a:t>
            </a:r>
            <a:endParaRPr sz="700">
              <a:solidFill>
                <a:srgbClr val="444444"/>
              </a:solidFill>
            </a:endParaRPr>
          </a:p>
          <a:p>
            <a:pPr indent="-181610" lvl="0" marL="228600" marR="0" rtl="0" algn="l">
              <a:lnSpc>
                <a:spcPct val="100000"/>
              </a:lnSpc>
              <a:spcBef>
                <a:spcPts val="300"/>
              </a:spcBef>
              <a:spcAft>
                <a:spcPts val="0"/>
              </a:spcAft>
              <a:buClr>
                <a:srgbClr val="444444"/>
              </a:buClr>
              <a:buSzPts val="700"/>
              <a:buFont typeface="Arial"/>
              <a:buChar char="●"/>
            </a:pPr>
            <a:r>
              <a:rPr lang="en-US" sz="700">
                <a:solidFill>
                  <a:srgbClr val="444444"/>
                </a:solidFill>
              </a:rPr>
              <a:t>Across the street from Club 16 Fitness</a:t>
            </a:r>
            <a:endParaRPr sz="700">
              <a:solidFill>
                <a:srgbClr val="444444"/>
              </a:solidFill>
            </a:endParaRPr>
          </a:p>
          <a:p>
            <a:pPr indent="-181610" lvl="0" marL="228600" marR="0" rtl="0" algn="l">
              <a:lnSpc>
                <a:spcPct val="100000"/>
              </a:lnSpc>
              <a:spcBef>
                <a:spcPts val="300"/>
              </a:spcBef>
              <a:spcAft>
                <a:spcPts val="300"/>
              </a:spcAft>
              <a:buClr>
                <a:srgbClr val="444444"/>
              </a:buClr>
              <a:buSzPts val="700"/>
              <a:buFont typeface="Arial"/>
              <a:buChar char="●"/>
            </a:pPr>
            <a:r>
              <a:rPr lang="en-US" sz="700">
                <a:solidFill>
                  <a:srgbClr val="444444"/>
                </a:solidFill>
              </a:rPr>
              <a:t>Tenant lounge with kitchen</a:t>
            </a:r>
            <a:endParaRPr sz="700">
              <a:solidFill>
                <a:srgbClr val="444444"/>
              </a:solidFill>
            </a:endParaRPr>
          </a:p>
        </p:txBody>
      </p:sp>
      <p:graphicFrame>
        <p:nvGraphicFramePr>
          <p:cNvPr id="68" name="Google Shape;68;g2708f1202fd_0_2"/>
          <p:cNvGraphicFramePr/>
          <p:nvPr/>
        </p:nvGraphicFramePr>
        <p:xfrm>
          <a:off x="2850495" y="2713441"/>
          <a:ext cx="3000000" cy="3000000"/>
        </p:xfrm>
        <a:graphic>
          <a:graphicData uri="http://schemas.openxmlformats.org/drawingml/2006/table">
            <a:tbl>
              <a:tblPr bandRow="1" firstRow="1">
                <a:noFill/>
                <a:tableStyleId>{6DDD6649-5F94-4313-A58D-1D283F718FA6}</a:tableStyleId>
              </a:tblPr>
              <a:tblGrid>
                <a:gridCol w="217300"/>
                <a:gridCol w="454600"/>
                <a:gridCol w="2833550"/>
              </a:tblGrid>
              <a:tr h="183150">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666666"/>
                          </a:solidFill>
                          <a:highlight>
                            <a:schemeClr val="lt1"/>
                          </a:highlight>
                          <a:latin typeface="Arial"/>
                          <a:ea typeface="Arial"/>
                          <a:cs typeface="Arial"/>
                          <a:sym typeface="Arial"/>
                        </a:rPr>
                        <a:t>#103</a:t>
                      </a:r>
                      <a:endParaRPr sz="700" u="none" cap="none" strike="noStrike">
                        <a:solidFill>
                          <a:srgbClr val="666666"/>
                        </a:solidFill>
                        <a:highlight>
                          <a:schemeClr val="lt1"/>
                        </a:highlight>
                        <a:latin typeface="Arial"/>
                        <a:ea typeface="Arial"/>
                        <a:cs typeface="Arial"/>
                        <a:sym typeface="Arial"/>
                      </a:endParaRPr>
                    </a:p>
                  </a:txBody>
                  <a:tcPr marT="279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27305" rtl="0" algn="ctr">
                        <a:lnSpc>
                          <a:spcPct val="100000"/>
                        </a:lnSpc>
                        <a:spcBef>
                          <a:spcPts val="0"/>
                        </a:spcBef>
                        <a:spcAft>
                          <a:spcPts val="0"/>
                        </a:spcAft>
                        <a:buClr>
                          <a:srgbClr val="000000"/>
                        </a:buClr>
                        <a:buSzPts val="700"/>
                        <a:buFont typeface="Arial"/>
                        <a:buNone/>
                      </a:pPr>
                      <a:r>
                        <a:rPr lang="en-US" sz="700" u="none" cap="none" strike="noStrike">
                          <a:solidFill>
                            <a:srgbClr val="666666"/>
                          </a:solidFill>
                          <a:highlight>
                            <a:schemeClr val="lt1"/>
                          </a:highlight>
                          <a:latin typeface="Arial"/>
                          <a:ea typeface="Arial"/>
                          <a:cs typeface="Arial"/>
                          <a:sym typeface="Arial"/>
                        </a:rPr>
                        <a:t>2,094 SF</a:t>
                      </a:r>
                      <a:endParaRPr sz="700" u="none" cap="none" strike="noStrike">
                        <a:solidFill>
                          <a:srgbClr val="666666"/>
                        </a:solidFill>
                        <a:highlight>
                          <a:schemeClr val="lt1"/>
                        </a:highlight>
                        <a:latin typeface="Arial"/>
                        <a:ea typeface="Arial"/>
                        <a:cs typeface="Arial"/>
                        <a:sym typeface="Arial"/>
                      </a:endParaRPr>
                    </a:p>
                  </a:txBody>
                  <a:tcPr marT="279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46355" marR="0" rtl="0" algn="l">
                        <a:lnSpc>
                          <a:spcPct val="100000"/>
                        </a:lnSpc>
                        <a:spcBef>
                          <a:spcPts val="0"/>
                        </a:spcBef>
                        <a:spcAft>
                          <a:spcPts val="0"/>
                        </a:spcAft>
                        <a:buClr>
                          <a:srgbClr val="000000"/>
                        </a:buClr>
                        <a:buSzPts val="700"/>
                        <a:buFont typeface="Arial"/>
                        <a:buNone/>
                      </a:pPr>
                      <a:r>
                        <a:rPr lang="en-US" sz="700">
                          <a:solidFill>
                            <a:srgbClr val="666666"/>
                          </a:solidFill>
                          <a:highlight>
                            <a:schemeClr val="lt1"/>
                          </a:highlight>
                          <a:latin typeface="Arial"/>
                          <a:ea typeface="Arial"/>
                          <a:cs typeface="Arial"/>
                          <a:sym typeface="Arial"/>
                        </a:rPr>
                        <a:t>Leased</a:t>
                      </a:r>
                      <a:endParaRPr sz="700" u="none" cap="none" strike="noStrike">
                        <a:solidFill>
                          <a:srgbClr val="666666"/>
                        </a:solidFill>
                        <a:highlight>
                          <a:schemeClr val="lt1"/>
                        </a:highlight>
                        <a:latin typeface="Arial"/>
                        <a:ea typeface="Arial"/>
                        <a:cs typeface="Arial"/>
                        <a:sym typeface="Arial"/>
                      </a:endParaRPr>
                    </a:p>
                    <a:p>
                      <a:pPr indent="0" lvl="0" marL="46355" marR="0" rtl="0" algn="l">
                        <a:lnSpc>
                          <a:spcPct val="100000"/>
                        </a:lnSpc>
                        <a:spcBef>
                          <a:spcPts val="0"/>
                        </a:spcBef>
                        <a:spcAft>
                          <a:spcPts val="0"/>
                        </a:spcAft>
                        <a:buClr>
                          <a:srgbClr val="000000"/>
                        </a:buClr>
                        <a:buSzPts val="700"/>
                        <a:buFont typeface="Arial"/>
                        <a:buNone/>
                      </a:pPr>
                      <a:r>
                        <a:t/>
                      </a:r>
                      <a:endParaRPr sz="700" u="none" cap="none" strike="noStrike">
                        <a:solidFill>
                          <a:srgbClr val="666666"/>
                        </a:solidFill>
                        <a:highlight>
                          <a:schemeClr val="lt1"/>
                        </a:highlight>
                        <a:latin typeface="Arial"/>
                        <a:ea typeface="Arial"/>
                        <a:cs typeface="Arial"/>
                        <a:sym typeface="Arial"/>
                      </a:endParaRPr>
                    </a:p>
                  </a:txBody>
                  <a:tcPr marT="2540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346800">
                <a:tc>
                  <a:txBody>
                    <a:bodyPr/>
                    <a:lstStyle/>
                    <a:p>
                      <a:pPr indent="0" lvl="0" marL="0" marR="0" rtl="0" algn="l">
                        <a:lnSpc>
                          <a:spcPct val="100000"/>
                        </a:lnSpc>
                        <a:spcBef>
                          <a:spcPts val="0"/>
                        </a:spcBef>
                        <a:spcAft>
                          <a:spcPts val="0"/>
                        </a:spcAft>
                        <a:buClr>
                          <a:srgbClr val="000000"/>
                        </a:buClr>
                        <a:buSzPts val="700"/>
                        <a:buFont typeface="Arial"/>
                        <a:buNone/>
                      </a:pPr>
                      <a:r>
                        <a:rPr lang="en-US" sz="700">
                          <a:solidFill>
                            <a:srgbClr val="666666"/>
                          </a:solidFill>
                          <a:highlight>
                            <a:schemeClr val="lt1"/>
                          </a:highlight>
                          <a:latin typeface="Arial"/>
                          <a:ea typeface="Arial"/>
                          <a:cs typeface="Arial"/>
                          <a:sym typeface="Arial"/>
                        </a:rPr>
                        <a:t>#104</a:t>
                      </a:r>
                      <a:endParaRPr sz="700" u="none" cap="none" strike="noStrike">
                        <a:solidFill>
                          <a:srgbClr val="666666"/>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sz="700">
                        <a:solidFill>
                          <a:srgbClr val="666666"/>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lang="en-US" sz="700">
                          <a:solidFill>
                            <a:srgbClr val="666666"/>
                          </a:solidFill>
                          <a:highlight>
                            <a:schemeClr val="lt1"/>
                          </a:highlight>
                          <a:latin typeface="Arial"/>
                          <a:ea typeface="Arial"/>
                          <a:cs typeface="Arial"/>
                          <a:sym typeface="Arial"/>
                        </a:rPr>
                        <a:t>#305 </a:t>
                      </a:r>
                      <a:endParaRPr sz="700">
                        <a:solidFill>
                          <a:srgbClr val="666666"/>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sz="700">
                        <a:solidFill>
                          <a:srgbClr val="666666"/>
                        </a:solidFill>
                        <a:highlight>
                          <a:schemeClr val="lt1"/>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lang="en-US" sz="700">
                          <a:solidFill>
                            <a:srgbClr val="666666"/>
                          </a:solidFill>
                          <a:highlight>
                            <a:schemeClr val="lt1"/>
                          </a:highlight>
                          <a:latin typeface="Arial"/>
                          <a:ea typeface="Arial"/>
                          <a:cs typeface="Arial"/>
                          <a:sym typeface="Arial"/>
                        </a:rPr>
                        <a:t>#306</a:t>
                      </a:r>
                      <a:endParaRPr sz="700">
                        <a:solidFill>
                          <a:srgbClr val="666666"/>
                        </a:solidFill>
                        <a:highlight>
                          <a:schemeClr val="lt1"/>
                        </a:highlight>
                        <a:latin typeface="Arial"/>
                        <a:ea typeface="Arial"/>
                        <a:cs typeface="Arial"/>
                        <a:sym typeface="Arial"/>
                      </a:endParaRPr>
                    </a:p>
                  </a:txBody>
                  <a:tcPr marT="279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lang="en-US" sz="700">
                          <a:solidFill>
                            <a:srgbClr val="666666"/>
                          </a:solidFill>
                          <a:highlight>
                            <a:schemeClr val="lt1"/>
                          </a:highlight>
                          <a:latin typeface="Arial"/>
                          <a:ea typeface="Arial"/>
                          <a:cs typeface="Arial"/>
                          <a:sym typeface="Arial"/>
                        </a:rPr>
                        <a:t>1,369 SF</a:t>
                      </a:r>
                      <a:endParaRPr sz="700" u="none" cap="none" strike="noStrike">
                        <a:solidFill>
                          <a:srgbClr val="666666"/>
                        </a:solidFill>
                        <a:highlight>
                          <a:schemeClr val="lt1"/>
                        </a:highlight>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t/>
                      </a:r>
                      <a:endParaRPr sz="700">
                        <a:solidFill>
                          <a:srgbClr val="666666"/>
                        </a:solidFill>
                        <a:highlight>
                          <a:schemeClr val="lt1"/>
                        </a:highlight>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lang="en-US" sz="700">
                          <a:solidFill>
                            <a:srgbClr val="666666"/>
                          </a:solidFill>
                          <a:highlight>
                            <a:schemeClr val="lt1"/>
                          </a:highlight>
                          <a:latin typeface="Arial"/>
                          <a:ea typeface="Arial"/>
                          <a:cs typeface="Arial"/>
                          <a:sym typeface="Arial"/>
                        </a:rPr>
                        <a:t>2,103 SF</a:t>
                      </a:r>
                      <a:endParaRPr sz="700">
                        <a:solidFill>
                          <a:srgbClr val="666666"/>
                        </a:solidFill>
                        <a:highlight>
                          <a:schemeClr val="lt1"/>
                        </a:highlight>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t/>
                      </a:r>
                      <a:endParaRPr sz="700">
                        <a:solidFill>
                          <a:srgbClr val="666666"/>
                        </a:solidFill>
                        <a:highlight>
                          <a:schemeClr val="lt1"/>
                        </a:highlight>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lang="en-US" sz="700">
                          <a:solidFill>
                            <a:srgbClr val="666666"/>
                          </a:solidFill>
                          <a:highlight>
                            <a:schemeClr val="lt1"/>
                          </a:highlight>
                          <a:latin typeface="Arial"/>
                          <a:ea typeface="Arial"/>
                          <a:cs typeface="Arial"/>
                          <a:sym typeface="Arial"/>
                        </a:rPr>
                        <a:t>1,151 SF </a:t>
                      </a:r>
                      <a:endParaRPr sz="700">
                        <a:solidFill>
                          <a:srgbClr val="666666"/>
                        </a:solidFill>
                        <a:highlight>
                          <a:schemeClr val="lt1"/>
                        </a:highlight>
                        <a:latin typeface="Arial"/>
                        <a:ea typeface="Arial"/>
                        <a:cs typeface="Arial"/>
                        <a:sym typeface="Arial"/>
                      </a:endParaRPr>
                    </a:p>
                  </a:txBody>
                  <a:tcPr marT="279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46355" marR="0" rtl="0" algn="l">
                        <a:lnSpc>
                          <a:spcPct val="100000"/>
                        </a:lnSpc>
                        <a:spcBef>
                          <a:spcPts val="0"/>
                        </a:spcBef>
                        <a:spcAft>
                          <a:spcPts val="0"/>
                        </a:spcAft>
                        <a:buClr>
                          <a:srgbClr val="000000"/>
                        </a:buClr>
                        <a:buSzPts val="700"/>
                        <a:buFont typeface="Arial"/>
                        <a:buNone/>
                      </a:pPr>
                      <a:r>
                        <a:rPr lang="en-US" sz="700">
                          <a:solidFill>
                            <a:srgbClr val="666666"/>
                          </a:solidFill>
                          <a:highlight>
                            <a:schemeClr val="lt1"/>
                          </a:highlight>
                          <a:latin typeface="Arial"/>
                          <a:ea typeface="Arial"/>
                          <a:cs typeface="Arial"/>
                          <a:sym typeface="Arial"/>
                        </a:rPr>
                        <a:t>Leased</a:t>
                      </a:r>
                      <a:endParaRPr sz="700">
                        <a:solidFill>
                          <a:srgbClr val="666666"/>
                        </a:solidFill>
                        <a:highlight>
                          <a:schemeClr val="lt1"/>
                        </a:highlight>
                        <a:latin typeface="Arial"/>
                        <a:ea typeface="Arial"/>
                        <a:cs typeface="Arial"/>
                        <a:sym typeface="Arial"/>
                      </a:endParaRPr>
                    </a:p>
                    <a:p>
                      <a:pPr indent="0" lvl="0" marL="46355" marR="0" rtl="0" algn="l">
                        <a:lnSpc>
                          <a:spcPct val="100000"/>
                        </a:lnSpc>
                        <a:spcBef>
                          <a:spcPts val="0"/>
                        </a:spcBef>
                        <a:spcAft>
                          <a:spcPts val="0"/>
                        </a:spcAft>
                        <a:buClr>
                          <a:srgbClr val="000000"/>
                        </a:buClr>
                        <a:buSzPts val="700"/>
                        <a:buFont typeface="Arial"/>
                        <a:buNone/>
                      </a:pPr>
                      <a:r>
                        <a:t/>
                      </a:r>
                      <a:endParaRPr sz="700">
                        <a:solidFill>
                          <a:srgbClr val="666666"/>
                        </a:solidFill>
                        <a:highlight>
                          <a:schemeClr val="lt1"/>
                        </a:highlight>
                        <a:latin typeface="Arial"/>
                        <a:ea typeface="Arial"/>
                        <a:cs typeface="Arial"/>
                        <a:sym typeface="Arial"/>
                      </a:endParaRPr>
                    </a:p>
                    <a:p>
                      <a:pPr indent="0" lvl="0" marL="46355" marR="0" rtl="0" algn="l">
                        <a:lnSpc>
                          <a:spcPct val="100000"/>
                        </a:lnSpc>
                        <a:spcBef>
                          <a:spcPts val="0"/>
                        </a:spcBef>
                        <a:spcAft>
                          <a:spcPts val="0"/>
                        </a:spcAft>
                        <a:buClr>
                          <a:srgbClr val="000000"/>
                        </a:buClr>
                        <a:buSzPts val="700"/>
                        <a:buFont typeface="Arial"/>
                        <a:buNone/>
                      </a:pPr>
                      <a:r>
                        <a:rPr lang="en-US" sz="700">
                          <a:solidFill>
                            <a:srgbClr val="666666"/>
                          </a:solidFill>
                          <a:highlight>
                            <a:schemeClr val="lt1"/>
                          </a:highlight>
                          <a:latin typeface="Arial"/>
                          <a:ea typeface="Arial"/>
                          <a:cs typeface="Arial"/>
                          <a:sym typeface="Arial"/>
                        </a:rPr>
                        <a:t>Available August 1, 2026</a:t>
                      </a:r>
                      <a:endParaRPr sz="700">
                        <a:solidFill>
                          <a:srgbClr val="666666"/>
                        </a:solidFill>
                        <a:highlight>
                          <a:schemeClr val="lt1"/>
                        </a:highlight>
                        <a:latin typeface="Arial"/>
                        <a:ea typeface="Arial"/>
                        <a:cs typeface="Arial"/>
                        <a:sym typeface="Arial"/>
                      </a:endParaRPr>
                    </a:p>
                    <a:p>
                      <a:pPr indent="0" lvl="0" marL="46355" marR="0" rtl="0" algn="l">
                        <a:lnSpc>
                          <a:spcPct val="100000"/>
                        </a:lnSpc>
                        <a:spcBef>
                          <a:spcPts val="0"/>
                        </a:spcBef>
                        <a:spcAft>
                          <a:spcPts val="0"/>
                        </a:spcAft>
                        <a:buClr>
                          <a:srgbClr val="000000"/>
                        </a:buClr>
                        <a:buSzPts val="700"/>
                        <a:buFont typeface="Arial"/>
                        <a:buNone/>
                      </a:pPr>
                      <a:r>
                        <a:t/>
                      </a:r>
                      <a:endParaRPr sz="700">
                        <a:solidFill>
                          <a:srgbClr val="666666"/>
                        </a:solidFill>
                        <a:highlight>
                          <a:schemeClr val="lt1"/>
                        </a:highlight>
                        <a:latin typeface="Arial"/>
                        <a:ea typeface="Arial"/>
                        <a:cs typeface="Arial"/>
                        <a:sym typeface="Arial"/>
                      </a:endParaRPr>
                    </a:p>
                    <a:p>
                      <a:pPr indent="0" lvl="0" marL="46355" marR="0" rtl="0" algn="l">
                        <a:lnSpc>
                          <a:spcPct val="100000"/>
                        </a:lnSpc>
                        <a:spcBef>
                          <a:spcPts val="0"/>
                        </a:spcBef>
                        <a:spcAft>
                          <a:spcPts val="0"/>
                        </a:spcAft>
                        <a:buClr>
                          <a:srgbClr val="000000"/>
                        </a:buClr>
                        <a:buSzPts val="700"/>
                        <a:buFont typeface="Arial"/>
                        <a:buNone/>
                      </a:pPr>
                      <a:r>
                        <a:rPr lang="en-US" sz="700">
                          <a:solidFill>
                            <a:srgbClr val="666666"/>
                          </a:solidFill>
                          <a:highlight>
                            <a:schemeClr val="lt1"/>
                          </a:highlight>
                          <a:latin typeface="Arial"/>
                          <a:ea typeface="Arial"/>
                          <a:cs typeface="Arial"/>
                          <a:sym typeface="Arial"/>
                        </a:rPr>
                        <a:t>Under contract</a:t>
                      </a:r>
                      <a:endParaRPr sz="700">
                        <a:solidFill>
                          <a:srgbClr val="666666"/>
                        </a:solidFill>
                        <a:highlight>
                          <a:schemeClr val="lt1"/>
                        </a:highlight>
                        <a:latin typeface="Arial"/>
                        <a:ea typeface="Arial"/>
                        <a:cs typeface="Arial"/>
                        <a:sym typeface="Arial"/>
                      </a:endParaRPr>
                    </a:p>
                    <a:p>
                      <a:pPr indent="0" lvl="0" marL="46355" marR="0" rtl="0" algn="l">
                        <a:lnSpc>
                          <a:spcPct val="100000"/>
                        </a:lnSpc>
                        <a:spcBef>
                          <a:spcPts val="0"/>
                        </a:spcBef>
                        <a:spcAft>
                          <a:spcPts val="0"/>
                        </a:spcAft>
                        <a:buClr>
                          <a:srgbClr val="000000"/>
                        </a:buClr>
                        <a:buSzPts val="700"/>
                        <a:buFont typeface="Arial"/>
                        <a:buNone/>
                      </a:pPr>
                      <a:r>
                        <a:t/>
                      </a:r>
                      <a:endParaRPr sz="700">
                        <a:solidFill>
                          <a:srgbClr val="666666"/>
                        </a:solidFill>
                        <a:highlight>
                          <a:schemeClr val="lt1"/>
                        </a:highlight>
                        <a:latin typeface="Arial"/>
                        <a:ea typeface="Arial"/>
                        <a:cs typeface="Arial"/>
                        <a:sym typeface="Arial"/>
                      </a:endParaRPr>
                    </a:p>
                  </a:txBody>
                  <a:tcPr marT="2540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solidFill>
                      <a:schemeClr val="lt1"/>
                    </a:solidFill>
                  </a:tcPr>
                </a:tc>
              </a:tr>
              <a:tr h="165375">
                <a:tc>
                  <a:txBody>
                    <a:bodyPr/>
                    <a:lstStyle/>
                    <a:p>
                      <a:pPr indent="0" lvl="0" marL="0" rtl="0" algn="l">
                        <a:spcBef>
                          <a:spcPts val="0"/>
                        </a:spcBef>
                        <a:spcAft>
                          <a:spcPts val="0"/>
                        </a:spcAft>
                        <a:buNone/>
                      </a:pPr>
                      <a:r>
                        <a:t/>
                      </a:r>
                      <a:endParaRPr/>
                    </a:p>
                  </a:txBody>
                  <a:tcPr marT="279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700" u="none" cap="none" strike="noStrike">
                        <a:solidFill>
                          <a:srgbClr val="666666"/>
                        </a:solidFill>
                        <a:highlight>
                          <a:schemeClr val="lt1"/>
                        </a:highlight>
                        <a:latin typeface="Arial"/>
                        <a:ea typeface="Arial"/>
                        <a:cs typeface="Arial"/>
                        <a:sym typeface="Arial"/>
                      </a:endParaRPr>
                    </a:p>
                  </a:txBody>
                  <a:tcPr marT="279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46355" marR="0" rtl="0" algn="l">
                        <a:lnSpc>
                          <a:spcPct val="100000"/>
                        </a:lnSpc>
                        <a:spcBef>
                          <a:spcPts val="0"/>
                        </a:spcBef>
                        <a:spcAft>
                          <a:spcPts val="0"/>
                        </a:spcAft>
                        <a:buNone/>
                      </a:pPr>
                      <a:r>
                        <a:t/>
                      </a:r>
                      <a:endParaRPr sz="700">
                        <a:solidFill>
                          <a:srgbClr val="666666"/>
                        </a:solidFill>
                        <a:highlight>
                          <a:schemeClr val="lt1"/>
                        </a:highlight>
                        <a:latin typeface="Arial"/>
                        <a:ea typeface="Arial"/>
                        <a:cs typeface="Arial"/>
                        <a:sym typeface="Arial"/>
                      </a:endParaRPr>
                    </a:p>
                  </a:txBody>
                  <a:tcPr marT="2540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solidFill>
                      <a:schemeClr val="lt1"/>
                    </a:solidFill>
                  </a:tcPr>
                </a:tc>
              </a:tr>
            </a:tbl>
          </a:graphicData>
        </a:graphic>
      </p:graphicFrame>
      <p:sp>
        <p:nvSpPr>
          <p:cNvPr id="69" name="Google Shape;69;g2708f1202fd_0_2"/>
          <p:cNvSpPr txBox="1"/>
          <p:nvPr/>
        </p:nvSpPr>
        <p:spPr>
          <a:xfrm>
            <a:off x="2776473" y="1665983"/>
            <a:ext cx="1851600" cy="64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ADDRESS: </a:t>
            </a:r>
            <a:r>
              <a:rPr b="0" i="0" lang="en-US" sz="700" u="none" cap="none" strike="noStrike">
                <a:solidFill>
                  <a:srgbClr val="444444"/>
                </a:solidFill>
                <a:latin typeface="Arial"/>
                <a:ea typeface="Arial"/>
                <a:cs typeface="Arial"/>
                <a:sym typeface="Arial"/>
              </a:rPr>
              <a:t>4180 LOUGHEED HIGHWAY</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CONTACT: </a:t>
            </a:r>
            <a:r>
              <a:rPr b="0" i="0" lang="en-US" sz="700" u="none" cap="none" strike="noStrike">
                <a:solidFill>
                  <a:srgbClr val="444444"/>
                </a:solidFill>
                <a:latin typeface="Arial"/>
                <a:ea typeface="Arial"/>
                <a:cs typeface="Arial"/>
                <a:sym typeface="Arial"/>
              </a:rPr>
              <a:t>MARK TREPP &amp; CAM BERTSCH</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COMPANY: </a:t>
            </a:r>
            <a:r>
              <a:rPr b="0" i="0" lang="en-US" sz="700" u="none" cap="none" strike="noStrike">
                <a:solidFill>
                  <a:srgbClr val="444444"/>
                </a:solidFill>
                <a:latin typeface="Arial"/>
                <a:ea typeface="Arial"/>
                <a:cs typeface="Arial"/>
                <a:sym typeface="Arial"/>
              </a:rPr>
              <a:t>JLL</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PHONE:	</a:t>
            </a:r>
            <a:r>
              <a:rPr b="0" i="0" lang="en-US" sz="700" u="none" cap="none" strike="noStrike">
                <a:solidFill>
                  <a:srgbClr val="444444"/>
                </a:solidFill>
                <a:latin typeface="Arial"/>
                <a:ea typeface="Arial"/>
                <a:cs typeface="Arial"/>
                <a:sym typeface="Arial"/>
              </a:rPr>
              <a:t>604.998.6001</a:t>
            </a:r>
            <a:endParaRPr b="0" i="0" sz="700" u="none" cap="none" strike="noStrike">
              <a:solidFill>
                <a:srgbClr val="000000"/>
              </a:solidFill>
              <a:latin typeface="Arial"/>
              <a:ea typeface="Arial"/>
              <a:cs typeface="Arial"/>
              <a:sym typeface="Arial"/>
            </a:endParaRPr>
          </a:p>
        </p:txBody>
      </p:sp>
      <p:sp>
        <p:nvSpPr>
          <p:cNvPr id="70" name="Google Shape;70;g2708f1202fd_0_2"/>
          <p:cNvSpPr txBox="1"/>
          <p:nvPr/>
        </p:nvSpPr>
        <p:spPr>
          <a:xfrm>
            <a:off x="457898" y="9803882"/>
            <a:ext cx="4345800" cy="111600"/>
          </a:xfrm>
          <a:prstGeom prst="rect">
            <a:avLst/>
          </a:prstGeom>
          <a:noFill/>
          <a:ln>
            <a:noFill/>
          </a:ln>
        </p:spPr>
        <p:txBody>
          <a:bodyPr anchorCtr="0" anchor="t" bIns="0" lIns="0" spcFirstLastPara="1" rIns="0" wrap="square" tIns="3800">
            <a:spAutoFit/>
          </a:bodyPr>
          <a:lstStyle/>
          <a:p>
            <a:pPr indent="0" lvl="0" marL="1270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200 - 1010 SEYMOUR STREET, VANCOUVER, BC | 604.688.8783 | </a:t>
            </a:r>
            <a:r>
              <a:rPr b="0" i="0" lang="en-US" sz="700" u="sng" cap="none" strike="noStrike">
                <a:solidFill>
                  <a:schemeClr val="hlink"/>
                </a:solidFill>
                <a:latin typeface="Arial"/>
                <a:ea typeface="Arial"/>
                <a:cs typeface="Arial"/>
                <a:sym typeface="Arial"/>
                <a:hlinkClick r:id="rId3"/>
              </a:rPr>
              <a:t>LEASING@ONNI.COM </a:t>
            </a:r>
            <a:endParaRPr b="0" i="0" sz="700" u="none" cap="none" strike="noStrike">
              <a:solidFill>
                <a:srgbClr val="000000"/>
              </a:solidFill>
              <a:latin typeface="Arial"/>
              <a:ea typeface="Arial"/>
              <a:cs typeface="Arial"/>
              <a:sym typeface="Arial"/>
            </a:endParaRPr>
          </a:p>
        </p:txBody>
      </p:sp>
      <p:sp>
        <p:nvSpPr>
          <p:cNvPr id="71" name="Google Shape;71;g2708f1202fd_0_2"/>
          <p:cNvSpPr/>
          <p:nvPr/>
        </p:nvSpPr>
        <p:spPr>
          <a:xfrm>
            <a:off x="0" y="-1"/>
            <a:ext cx="7772400" cy="658485"/>
          </a:xfrm>
          <a:custGeom>
            <a:rect b="b" l="l" r="r" t="t"/>
            <a:pathLst>
              <a:path extrusionOk="0" h="1677670" w="7772400">
                <a:moveTo>
                  <a:pt x="7772400" y="0"/>
                </a:moveTo>
                <a:lnTo>
                  <a:pt x="0" y="0"/>
                </a:lnTo>
                <a:lnTo>
                  <a:pt x="0" y="1677670"/>
                </a:lnTo>
                <a:lnTo>
                  <a:pt x="7772400" y="1677670"/>
                </a:lnTo>
                <a:lnTo>
                  <a:pt x="7772400" y="0"/>
                </a:lnTo>
                <a:close/>
              </a:path>
            </a:pathLst>
          </a:custGeom>
          <a:solidFill>
            <a:srgbClr val="00AE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g2708f1202fd_0_2"/>
          <p:cNvSpPr txBox="1"/>
          <p:nvPr/>
        </p:nvSpPr>
        <p:spPr>
          <a:xfrm>
            <a:off x="399026" y="129138"/>
            <a:ext cx="6285300" cy="400200"/>
          </a:xfrm>
          <a:prstGeom prst="rect">
            <a:avLst/>
          </a:prstGeom>
          <a:noFill/>
          <a:ln>
            <a:noFill/>
          </a:ln>
        </p:spPr>
        <p:txBody>
          <a:bodyPr anchorCtr="0" anchor="t" bIns="0" lIns="0" spcFirstLastPara="1" rIns="0" wrap="square" tIns="0">
            <a:spAutoFit/>
          </a:bodyPr>
          <a:lstStyle/>
          <a:p>
            <a:pPr indent="0" lvl="0" marL="12700" marR="0" rtl="0" algn="l">
              <a:lnSpc>
                <a:spcPct val="111694"/>
              </a:lnSpc>
              <a:spcBef>
                <a:spcPts val="0"/>
              </a:spcBef>
              <a:spcAft>
                <a:spcPts val="0"/>
              </a:spcAft>
              <a:buClr>
                <a:srgbClr val="000000"/>
              </a:buClr>
              <a:buSzPts val="2600"/>
              <a:buFont typeface="Arial"/>
              <a:buNone/>
            </a:pPr>
            <a:r>
              <a:rPr b="1" i="0" lang="en-US" sz="2600" u="none" cap="none" strike="noStrike">
                <a:solidFill>
                  <a:schemeClr val="lt1"/>
                </a:solidFill>
                <a:latin typeface="Montserrat"/>
                <a:ea typeface="Montserrat"/>
                <a:cs typeface="Montserrat"/>
                <a:sym typeface="Montserrat"/>
              </a:rPr>
              <a:t>NOW LEASING</a:t>
            </a:r>
            <a:endParaRPr b="0" i="0" sz="2600" u="none" cap="none" strike="noStrike">
              <a:solidFill>
                <a:schemeClr val="lt1"/>
              </a:solidFill>
              <a:latin typeface="Montserrat"/>
              <a:ea typeface="Montserrat"/>
              <a:cs typeface="Montserrat"/>
              <a:sym typeface="Montserrat"/>
            </a:endParaRPr>
          </a:p>
        </p:txBody>
      </p:sp>
      <p:sp>
        <p:nvSpPr>
          <p:cNvPr id="73" name="Google Shape;73;g2708f1202fd_0_2"/>
          <p:cNvSpPr txBox="1"/>
          <p:nvPr/>
        </p:nvSpPr>
        <p:spPr>
          <a:xfrm>
            <a:off x="2776950" y="981227"/>
            <a:ext cx="9417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BURNABY, BC</a:t>
            </a:r>
            <a:endParaRPr b="1" i="0" sz="700" u="none" cap="none" strike="noStrike">
              <a:solidFill>
                <a:schemeClr val="lt1"/>
              </a:solidFill>
              <a:latin typeface="Arial"/>
              <a:ea typeface="Arial"/>
              <a:cs typeface="Arial"/>
              <a:sym typeface="Arial"/>
            </a:endParaRPr>
          </a:p>
        </p:txBody>
      </p:sp>
      <p:cxnSp>
        <p:nvCxnSpPr>
          <p:cNvPr id="74" name="Google Shape;74;g2708f1202fd_0_2"/>
          <p:cNvCxnSpPr/>
          <p:nvPr/>
        </p:nvCxnSpPr>
        <p:spPr>
          <a:xfrm>
            <a:off x="443150" y="3852475"/>
            <a:ext cx="6832800" cy="0"/>
          </a:xfrm>
          <a:prstGeom prst="straightConnector1">
            <a:avLst/>
          </a:prstGeom>
          <a:noFill/>
          <a:ln cap="flat" cmpd="sng" w="9525">
            <a:solidFill>
              <a:schemeClr val="dk2"/>
            </a:solidFill>
            <a:prstDash val="solid"/>
            <a:round/>
            <a:headEnd len="sm" w="sm" type="none"/>
            <a:tailEnd len="sm" w="sm" type="none"/>
          </a:ln>
        </p:spPr>
      </p:cxnSp>
      <p:pic>
        <p:nvPicPr>
          <p:cNvPr id="75" name="Google Shape;75;g2708f1202fd_0_2"/>
          <p:cNvPicPr preferRelativeResize="0"/>
          <p:nvPr>
            <p:ph idx="2" type="pic"/>
          </p:nvPr>
        </p:nvPicPr>
        <p:blipFill rotWithShape="1">
          <a:blip r:embed="rId4">
            <a:alphaModFix/>
          </a:blip>
          <a:srcRect b="0" l="16635" r="16635" t="0"/>
          <a:stretch/>
        </p:blipFill>
        <p:spPr>
          <a:xfrm>
            <a:off x="536000" y="966675"/>
            <a:ext cx="2050801" cy="2048401"/>
          </a:xfrm>
          <a:prstGeom prst="rect">
            <a:avLst/>
          </a:prstGeom>
          <a:noFill/>
          <a:ln cap="flat" cmpd="sng" w="9525">
            <a:solidFill>
              <a:schemeClr val="lt1"/>
            </a:solidFill>
            <a:prstDash val="solid"/>
            <a:round/>
            <a:headEnd len="sm" w="sm" type="none"/>
            <a:tailEnd len="sm" w="sm" type="none"/>
          </a:ln>
        </p:spPr>
      </p:pic>
      <p:pic>
        <p:nvPicPr>
          <p:cNvPr id="76" name="Google Shape;76;g2708f1202fd_0_2">
            <a:hlinkClick r:id="rId5"/>
          </p:cNvPr>
          <p:cNvPicPr preferRelativeResize="0"/>
          <p:nvPr/>
        </p:nvPicPr>
        <p:blipFill rotWithShape="1">
          <a:blip r:embed="rId6">
            <a:alphaModFix/>
          </a:blip>
          <a:srcRect b="0" l="0" r="0" t="0"/>
          <a:stretch/>
        </p:blipFill>
        <p:spPr>
          <a:xfrm>
            <a:off x="6233405" y="981227"/>
            <a:ext cx="1042545" cy="200100"/>
          </a:xfrm>
          <a:prstGeom prst="rect">
            <a:avLst/>
          </a:prstGeom>
          <a:noFill/>
          <a:ln>
            <a:noFill/>
          </a:ln>
        </p:spPr>
      </p:pic>
      <p:sp>
        <p:nvSpPr>
          <p:cNvPr id="77" name="Google Shape;77;g2708f1202fd_0_2"/>
          <p:cNvSpPr txBox="1"/>
          <p:nvPr/>
        </p:nvSpPr>
        <p:spPr>
          <a:xfrm>
            <a:off x="2776519" y="7131838"/>
            <a:ext cx="4849800" cy="243600"/>
          </a:xfrm>
          <a:prstGeom prst="rect">
            <a:avLst/>
          </a:prstGeom>
          <a:noFill/>
          <a:ln>
            <a:noFill/>
          </a:ln>
        </p:spPr>
        <p:txBody>
          <a:bodyPr anchorCtr="0" anchor="t" bIns="0" lIns="0" spcFirstLastPara="1" rIns="0" wrap="square" tIns="12700">
            <a:spAutoFit/>
          </a:bodyPr>
          <a:lstStyle/>
          <a:p>
            <a:pPr indent="0" lvl="0" marL="0" marR="0" rtl="0" algn="l">
              <a:lnSpc>
                <a:spcPct val="115625"/>
              </a:lnSpc>
              <a:spcBef>
                <a:spcPts val="0"/>
              </a:spcBef>
              <a:spcAft>
                <a:spcPts val="0"/>
              </a:spcAft>
              <a:buClr>
                <a:srgbClr val="000000"/>
              </a:buClr>
              <a:buSzPts val="1500"/>
              <a:buFont typeface="Arial"/>
              <a:buNone/>
            </a:pPr>
            <a:r>
              <a:rPr i="0" lang="en-US" sz="1500" u="none" cap="none" strike="noStrike">
                <a:solidFill>
                  <a:srgbClr val="0C213E"/>
                </a:solidFill>
                <a:latin typeface="Montserrat SemiBold"/>
                <a:ea typeface="Montserrat SemiBold"/>
                <a:cs typeface="Montserrat SemiBold"/>
                <a:sym typeface="Montserrat SemiBold"/>
              </a:rPr>
              <a:t>Gilmore Place - Phase 1</a:t>
            </a:r>
            <a:endParaRPr i="0" sz="1500" u="none" cap="none" strike="noStrike">
              <a:solidFill>
                <a:srgbClr val="000000"/>
              </a:solidFill>
              <a:latin typeface="Montserrat SemiBold"/>
              <a:ea typeface="Montserrat SemiBold"/>
              <a:cs typeface="Montserrat SemiBold"/>
              <a:sym typeface="Montserrat SemiBold"/>
            </a:endParaRPr>
          </a:p>
        </p:txBody>
      </p:sp>
      <p:sp>
        <p:nvSpPr>
          <p:cNvPr id="78" name="Google Shape;78;g2708f1202fd_0_2"/>
          <p:cNvSpPr txBox="1"/>
          <p:nvPr/>
        </p:nvSpPr>
        <p:spPr>
          <a:xfrm>
            <a:off x="2776537" y="8490850"/>
            <a:ext cx="624900" cy="120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AVAILABILITY</a:t>
            </a:r>
            <a:endParaRPr b="0" i="0" sz="700" u="none" cap="none" strike="noStrike">
              <a:solidFill>
                <a:srgbClr val="000000"/>
              </a:solidFill>
              <a:latin typeface="Arial"/>
              <a:ea typeface="Arial"/>
              <a:cs typeface="Arial"/>
              <a:sym typeface="Arial"/>
            </a:endParaRPr>
          </a:p>
        </p:txBody>
      </p:sp>
      <p:sp>
        <p:nvSpPr>
          <p:cNvPr id="79" name="Google Shape;79;g2708f1202fd_0_2"/>
          <p:cNvSpPr txBox="1"/>
          <p:nvPr/>
        </p:nvSpPr>
        <p:spPr>
          <a:xfrm>
            <a:off x="5162425" y="7417088"/>
            <a:ext cx="2114700" cy="1659408"/>
          </a:xfrm>
          <a:prstGeom prst="rect">
            <a:avLst/>
          </a:prstGeom>
          <a:noFill/>
          <a:ln>
            <a:noFill/>
          </a:ln>
        </p:spPr>
        <p:txBody>
          <a:bodyPr anchorCtr="0" anchor="t" bIns="0" lIns="0" spcFirstLastPara="1" rIns="0" wrap="square" tIns="584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BUILDING FEATURES:</a:t>
            </a:r>
            <a:endParaRPr b="0" i="0" sz="700" u="none" cap="none" strike="noStrike">
              <a:solidFill>
                <a:srgbClr val="000000"/>
              </a:solidFill>
              <a:latin typeface="Arial"/>
              <a:ea typeface="Arial"/>
              <a:cs typeface="Arial"/>
              <a:sym typeface="Arial"/>
            </a:endParaRPr>
          </a:p>
          <a:p>
            <a:pPr indent="-273050" lvl="0" marL="32004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A transit orientated site, located directly adjacent to the Gilmore Skytrain Station</a:t>
            </a:r>
            <a:endParaRPr b="0" i="0" sz="700" u="none" cap="none" strike="noStrike">
              <a:solidFill>
                <a:srgbClr val="444444"/>
              </a:solidFill>
              <a:latin typeface="Arial"/>
              <a:ea typeface="Arial"/>
              <a:cs typeface="Arial"/>
              <a:sym typeface="Arial"/>
            </a:endParaRPr>
          </a:p>
          <a:p>
            <a:pPr indent="-273050" lvl="0" marL="32004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Direct access to 200,000 SF of retail amenities</a:t>
            </a:r>
            <a:endParaRPr b="0" i="0" sz="700" u="none" cap="none" strike="noStrike">
              <a:solidFill>
                <a:srgbClr val="444444"/>
              </a:solidFill>
              <a:latin typeface="Arial"/>
              <a:ea typeface="Arial"/>
              <a:cs typeface="Arial"/>
              <a:sym typeface="Arial"/>
            </a:endParaRPr>
          </a:p>
          <a:p>
            <a:pPr indent="-273050" lvl="0" marL="32004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Excellent exposure and building signage opportunities are available</a:t>
            </a:r>
            <a:endParaRPr b="0" i="0" sz="700" u="none" cap="none" strike="noStrike">
              <a:solidFill>
                <a:srgbClr val="444444"/>
              </a:solidFill>
              <a:latin typeface="Arial"/>
              <a:ea typeface="Arial"/>
              <a:cs typeface="Arial"/>
              <a:sym typeface="Arial"/>
            </a:endParaRPr>
          </a:p>
          <a:p>
            <a:pPr indent="-273050" lvl="0" marL="32004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High quality end of trip facilities with secure bicycle storage</a:t>
            </a:r>
            <a:endParaRPr b="0" i="0" sz="700" u="none" cap="none" strike="noStrike">
              <a:solidFill>
                <a:srgbClr val="444444"/>
              </a:solidFill>
              <a:latin typeface="Arial"/>
              <a:ea typeface="Arial"/>
              <a:cs typeface="Arial"/>
              <a:sym typeface="Arial"/>
            </a:endParaRPr>
          </a:p>
          <a:p>
            <a:pPr indent="-273050" lvl="0" marL="32004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Large format contiguous space</a:t>
            </a:r>
            <a:endParaRPr b="0" i="0" sz="700" u="none" cap="none" strike="noStrike">
              <a:solidFill>
                <a:srgbClr val="444444"/>
              </a:solidFill>
              <a:latin typeface="Arial"/>
              <a:ea typeface="Arial"/>
              <a:cs typeface="Arial"/>
              <a:sym typeface="Arial"/>
            </a:endParaRPr>
          </a:p>
          <a:p>
            <a:pPr indent="-273050" lvl="0" marL="32004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Demise opportunities available</a:t>
            </a:r>
            <a:endParaRPr b="0" i="0" sz="700" u="none" cap="none" strike="noStrike">
              <a:solidFill>
                <a:srgbClr val="444444"/>
              </a:solidFill>
              <a:latin typeface="Arial"/>
              <a:ea typeface="Arial"/>
              <a:cs typeface="Arial"/>
              <a:sym typeface="Arial"/>
            </a:endParaRPr>
          </a:p>
          <a:p>
            <a:pPr indent="0" lvl="0" marL="0" marR="0" rtl="0" algn="l">
              <a:lnSpc>
                <a:spcPct val="100000"/>
              </a:lnSpc>
              <a:spcBef>
                <a:spcPts val="300"/>
              </a:spcBef>
              <a:spcAft>
                <a:spcPts val="300"/>
              </a:spcAft>
              <a:buClr>
                <a:srgbClr val="000000"/>
              </a:buClr>
              <a:buSzPts val="700"/>
              <a:buFont typeface="Arial"/>
              <a:buNone/>
            </a:pPr>
            <a:r>
              <a:t/>
            </a:r>
            <a:endParaRPr b="0" i="0" sz="700" u="none" cap="none" strike="noStrike">
              <a:solidFill>
                <a:srgbClr val="444444"/>
              </a:solidFill>
              <a:latin typeface="Arial"/>
              <a:ea typeface="Arial"/>
              <a:cs typeface="Arial"/>
              <a:sym typeface="Arial"/>
            </a:endParaRPr>
          </a:p>
        </p:txBody>
      </p:sp>
      <p:sp>
        <p:nvSpPr>
          <p:cNvPr id="80" name="Google Shape;80;g2708f1202fd_0_2"/>
          <p:cNvSpPr txBox="1"/>
          <p:nvPr/>
        </p:nvSpPr>
        <p:spPr>
          <a:xfrm>
            <a:off x="2776947" y="7467713"/>
            <a:ext cx="2265600" cy="9993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1100"/>
              <a:buFont typeface="Arial"/>
              <a:buNone/>
            </a:pPr>
            <a:r>
              <a:rPr b="1" i="0" lang="en-US" sz="700" u="none" cap="none" strike="noStrike">
                <a:solidFill>
                  <a:srgbClr val="444444"/>
                </a:solidFill>
                <a:latin typeface="Arial"/>
                <a:ea typeface="Arial"/>
                <a:cs typeface="Arial"/>
                <a:sym typeface="Arial"/>
              </a:rPr>
              <a:t>ADDRESS: </a:t>
            </a:r>
            <a:r>
              <a:rPr b="0" i="0" lang="en-US" sz="700" u="none" cap="none" strike="noStrike">
                <a:solidFill>
                  <a:srgbClr val="444444"/>
                </a:solidFill>
                <a:latin typeface="Arial"/>
                <a:ea typeface="Arial"/>
                <a:cs typeface="Arial"/>
                <a:sym typeface="Arial"/>
              </a:rPr>
              <a:t>LOUGHEED HIGHWAY &amp;</a:t>
            </a:r>
            <a:endParaRPr b="0" i="0" sz="700" u="none" cap="none" strike="noStrike">
              <a:solidFill>
                <a:srgbClr val="444444"/>
              </a:solidFill>
              <a:latin typeface="Arial"/>
              <a:ea typeface="Arial"/>
              <a:cs typeface="Arial"/>
              <a:sym typeface="Arial"/>
            </a:endParaRPr>
          </a:p>
          <a:p>
            <a:pPr indent="0" lvl="0" marL="0" marR="0" rtl="0" algn="l">
              <a:lnSpc>
                <a:spcPct val="100000"/>
              </a:lnSpc>
              <a:spcBef>
                <a:spcPts val="530"/>
              </a:spcBef>
              <a:spcAft>
                <a:spcPts val="0"/>
              </a:spcAft>
              <a:buClr>
                <a:srgbClr val="000000"/>
              </a:buClr>
              <a:buSzPts val="1100"/>
              <a:buFont typeface="Arial"/>
              <a:buNone/>
            </a:pPr>
            <a:r>
              <a:rPr b="0" i="0" lang="en-US" sz="700" u="none" cap="none" strike="noStrike">
                <a:solidFill>
                  <a:srgbClr val="444444"/>
                </a:solidFill>
                <a:latin typeface="Arial"/>
                <a:ea typeface="Arial"/>
                <a:cs typeface="Arial"/>
                <a:sym typeface="Arial"/>
              </a:rPr>
              <a:t>GILMORE AVENUE</a:t>
            </a:r>
            <a:endParaRPr b="0" i="0" sz="700" u="none" cap="none" strike="noStrike">
              <a:solidFill>
                <a:srgbClr val="444444"/>
              </a:solidFill>
              <a:latin typeface="Arial"/>
              <a:ea typeface="Arial"/>
              <a:cs typeface="Arial"/>
              <a:sym typeface="Arial"/>
            </a:endParaRPr>
          </a:p>
          <a:p>
            <a:pPr indent="0" lvl="0" marL="0" marR="0" rtl="0" algn="l">
              <a:lnSpc>
                <a:spcPct val="100000"/>
              </a:lnSpc>
              <a:spcBef>
                <a:spcPts val="530"/>
              </a:spcBef>
              <a:spcAft>
                <a:spcPts val="0"/>
              </a:spcAft>
              <a:buClr>
                <a:srgbClr val="000000"/>
              </a:buClr>
              <a:buSzPts val="1100"/>
              <a:buFont typeface="Arial"/>
              <a:buNone/>
            </a:pPr>
            <a:r>
              <a:rPr b="1" i="0" lang="en-US" sz="700" u="none" cap="none" strike="noStrike">
                <a:solidFill>
                  <a:srgbClr val="444444"/>
                </a:solidFill>
                <a:latin typeface="Arial"/>
                <a:ea typeface="Arial"/>
                <a:cs typeface="Arial"/>
                <a:sym typeface="Arial"/>
              </a:rPr>
              <a:t>CONTACT:</a:t>
            </a:r>
            <a:r>
              <a:rPr b="0" i="0" lang="en-US" sz="700" u="none" cap="none" strike="noStrike">
                <a:solidFill>
                  <a:srgbClr val="444444"/>
                </a:solidFill>
                <a:latin typeface="Arial"/>
                <a:ea typeface="Arial"/>
                <a:cs typeface="Arial"/>
                <a:sym typeface="Arial"/>
              </a:rPr>
              <a:t> MAX ZESSEL &amp; ROGER LEGGATT</a:t>
            </a:r>
            <a:endParaRPr b="0" i="0" sz="700" u="none" cap="none" strike="noStrike">
              <a:solidFill>
                <a:srgbClr val="444444"/>
              </a:solidFill>
              <a:latin typeface="Arial"/>
              <a:ea typeface="Arial"/>
              <a:cs typeface="Arial"/>
              <a:sym typeface="Arial"/>
            </a:endParaRPr>
          </a:p>
          <a:p>
            <a:pPr indent="0" lvl="0" marL="0" marR="0" rtl="0" algn="l">
              <a:lnSpc>
                <a:spcPct val="100000"/>
              </a:lnSpc>
              <a:spcBef>
                <a:spcPts val="530"/>
              </a:spcBef>
              <a:spcAft>
                <a:spcPts val="0"/>
              </a:spcAft>
              <a:buClr>
                <a:srgbClr val="000000"/>
              </a:buClr>
              <a:buSzPts val="1100"/>
              <a:buFont typeface="Arial"/>
              <a:buNone/>
            </a:pPr>
            <a:r>
              <a:rPr b="1" i="0" lang="en-US" sz="700" u="none" cap="none" strike="noStrike">
                <a:solidFill>
                  <a:srgbClr val="444444"/>
                </a:solidFill>
                <a:latin typeface="Arial"/>
                <a:ea typeface="Arial"/>
                <a:cs typeface="Arial"/>
                <a:sym typeface="Arial"/>
              </a:rPr>
              <a:t>COMPANY: C</a:t>
            </a:r>
            <a:r>
              <a:rPr b="0" i="0" lang="en-US" sz="700" u="none" cap="none" strike="noStrike">
                <a:solidFill>
                  <a:srgbClr val="444444"/>
                </a:solidFill>
                <a:latin typeface="Arial"/>
                <a:ea typeface="Arial"/>
                <a:cs typeface="Arial"/>
                <a:sym typeface="Arial"/>
              </a:rPr>
              <a:t>USHMAN &amp; WAKEFIELD</a:t>
            </a:r>
            <a:endParaRPr b="0" i="0" sz="700" u="none" cap="none" strike="noStrike">
              <a:solidFill>
                <a:srgbClr val="444444"/>
              </a:solidFill>
              <a:latin typeface="Arial"/>
              <a:ea typeface="Arial"/>
              <a:cs typeface="Arial"/>
              <a:sym typeface="Arial"/>
            </a:endParaRPr>
          </a:p>
          <a:p>
            <a:pPr indent="0" lvl="0" marL="0" marR="0" rtl="0" algn="l">
              <a:lnSpc>
                <a:spcPct val="100000"/>
              </a:lnSpc>
              <a:spcBef>
                <a:spcPts val="530"/>
              </a:spcBef>
              <a:spcAft>
                <a:spcPts val="0"/>
              </a:spcAft>
              <a:buClr>
                <a:srgbClr val="000000"/>
              </a:buClr>
              <a:buSzPts val="1100"/>
              <a:buFont typeface="Arial"/>
              <a:buNone/>
            </a:pPr>
            <a:r>
              <a:rPr b="0" i="0" lang="en-US" sz="700" u="none" cap="none" strike="noStrike">
                <a:solidFill>
                  <a:srgbClr val="444444"/>
                </a:solidFill>
                <a:latin typeface="Arial"/>
                <a:ea typeface="Arial"/>
                <a:cs typeface="Arial"/>
                <a:sym typeface="Arial"/>
              </a:rPr>
              <a:t>PHONE: 604.683.3111</a:t>
            </a:r>
            <a:endParaRPr b="0" i="0" sz="700" u="none" cap="none" strike="noStrike">
              <a:solidFill>
                <a:srgbClr val="444444"/>
              </a:solidFill>
              <a:latin typeface="Arial"/>
              <a:ea typeface="Arial"/>
              <a:cs typeface="Arial"/>
              <a:sym typeface="Arial"/>
            </a:endParaRPr>
          </a:p>
          <a:p>
            <a:pPr indent="0" lvl="0" marL="0" marR="0" rtl="0" algn="l">
              <a:lnSpc>
                <a:spcPct val="100000"/>
              </a:lnSpc>
              <a:spcBef>
                <a:spcPts val="530"/>
              </a:spcBef>
              <a:spcAft>
                <a:spcPts val="530"/>
              </a:spcAft>
              <a:buClr>
                <a:srgbClr val="000000"/>
              </a:buClr>
              <a:buSzPts val="1100"/>
              <a:buFont typeface="Arial"/>
              <a:buNone/>
            </a:pPr>
            <a:r>
              <a:t/>
            </a:r>
            <a:endParaRPr b="1" i="0" sz="700" u="none" cap="none" strike="noStrike">
              <a:solidFill>
                <a:srgbClr val="444444"/>
              </a:solidFill>
              <a:latin typeface="Arial"/>
              <a:ea typeface="Arial"/>
              <a:cs typeface="Arial"/>
              <a:sym typeface="Arial"/>
            </a:endParaRPr>
          </a:p>
        </p:txBody>
      </p:sp>
      <p:sp>
        <p:nvSpPr>
          <p:cNvPr id="81" name="Google Shape;81;g2708f1202fd_0_2"/>
          <p:cNvSpPr txBox="1"/>
          <p:nvPr/>
        </p:nvSpPr>
        <p:spPr>
          <a:xfrm>
            <a:off x="2776950" y="6851482"/>
            <a:ext cx="9417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BURNABY, BC</a:t>
            </a:r>
            <a:endParaRPr b="1" i="0" sz="700" u="none" cap="none" strike="noStrike">
              <a:solidFill>
                <a:schemeClr val="lt1"/>
              </a:solidFill>
              <a:latin typeface="Arial"/>
              <a:ea typeface="Arial"/>
              <a:cs typeface="Arial"/>
              <a:sym typeface="Arial"/>
            </a:endParaRPr>
          </a:p>
        </p:txBody>
      </p:sp>
      <p:pic>
        <p:nvPicPr>
          <p:cNvPr id="82" name="Google Shape;82;g2708f1202fd_0_2"/>
          <p:cNvPicPr preferRelativeResize="0"/>
          <p:nvPr>
            <p:ph idx="3" type="pic"/>
          </p:nvPr>
        </p:nvPicPr>
        <p:blipFill rotWithShape="1">
          <a:blip r:embed="rId7">
            <a:alphaModFix/>
          </a:blip>
          <a:srcRect b="0" l="16421" r="27262" t="0"/>
          <a:stretch/>
        </p:blipFill>
        <p:spPr>
          <a:xfrm>
            <a:off x="441075" y="6867151"/>
            <a:ext cx="2145725" cy="2143212"/>
          </a:xfrm>
          <a:prstGeom prst="rect">
            <a:avLst/>
          </a:prstGeom>
          <a:noFill/>
          <a:ln cap="flat" cmpd="sng" w="9525">
            <a:solidFill>
              <a:schemeClr val="lt1"/>
            </a:solidFill>
            <a:prstDash val="solid"/>
            <a:round/>
            <a:headEnd len="sm" w="sm" type="none"/>
            <a:tailEnd len="sm" w="sm" type="none"/>
          </a:ln>
        </p:spPr>
      </p:pic>
      <p:graphicFrame>
        <p:nvGraphicFramePr>
          <p:cNvPr id="83" name="Google Shape;83;g2708f1202fd_0_2"/>
          <p:cNvGraphicFramePr/>
          <p:nvPr/>
        </p:nvGraphicFramePr>
        <p:xfrm>
          <a:off x="2778125" y="8696606"/>
          <a:ext cx="3000000" cy="3000000"/>
        </p:xfrm>
        <a:graphic>
          <a:graphicData uri="http://schemas.openxmlformats.org/drawingml/2006/table">
            <a:tbl>
              <a:tblPr bandRow="1" firstRow="1">
                <a:noFill/>
                <a:tableStyleId>{6DDD6649-5F94-4313-A58D-1D283F718FA6}</a:tableStyleId>
              </a:tblPr>
              <a:tblGrid>
                <a:gridCol w="739775"/>
                <a:gridCol w="1358275"/>
              </a:tblGrid>
              <a:tr h="165725">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Suite 300</a:t>
                      </a:r>
                      <a:endParaRPr sz="700" u="none" cap="none" strike="noStrike">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58,065 SF</a:t>
                      </a:r>
                      <a:endParaRPr sz="700" u="none" cap="none" strike="noStrike">
                        <a:solidFill>
                          <a:srgbClr val="44444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sz="700" u="none" cap="none" strike="noStrike">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bl>
          </a:graphicData>
        </a:graphic>
      </p:graphicFrame>
      <p:pic>
        <p:nvPicPr>
          <p:cNvPr id="84" name="Google Shape;84;g2708f1202fd_0_2">
            <a:hlinkClick r:id="rId8"/>
          </p:cNvPr>
          <p:cNvPicPr preferRelativeResize="0"/>
          <p:nvPr/>
        </p:nvPicPr>
        <p:blipFill rotWithShape="1">
          <a:blip r:embed="rId6">
            <a:alphaModFix/>
          </a:blip>
          <a:srcRect b="0" l="0" r="0" t="0"/>
          <a:stretch/>
        </p:blipFill>
        <p:spPr>
          <a:xfrm>
            <a:off x="6233405" y="6867151"/>
            <a:ext cx="1042545" cy="200100"/>
          </a:xfrm>
          <a:prstGeom prst="rect">
            <a:avLst/>
          </a:prstGeom>
          <a:noFill/>
          <a:ln>
            <a:noFill/>
          </a:ln>
        </p:spPr>
      </p:pic>
      <p:cxnSp>
        <p:nvCxnSpPr>
          <p:cNvPr id="85" name="Google Shape;85;g2708f1202fd_0_2"/>
          <p:cNvCxnSpPr/>
          <p:nvPr/>
        </p:nvCxnSpPr>
        <p:spPr>
          <a:xfrm>
            <a:off x="417450" y="6552513"/>
            <a:ext cx="6832800" cy="0"/>
          </a:xfrm>
          <a:prstGeom prst="straightConnector1">
            <a:avLst/>
          </a:prstGeom>
          <a:noFill/>
          <a:ln cap="flat" cmpd="sng" w="9525">
            <a:solidFill>
              <a:schemeClr val="dk2"/>
            </a:solidFill>
            <a:prstDash val="solid"/>
            <a:round/>
            <a:headEnd len="sm" w="sm" type="none"/>
            <a:tailEnd len="sm" w="sm" type="none"/>
          </a:ln>
        </p:spPr>
      </p:cxnSp>
      <p:sp>
        <p:nvSpPr>
          <p:cNvPr id="86" name="Google Shape;86;g2708f1202fd_0_2"/>
          <p:cNvSpPr txBox="1"/>
          <p:nvPr/>
        </p:nvSpPr>
        <p:spPr>
          <a:xfrm>
            <a:off x="2744000" y="4356709"/>
            <a:ext cx="3220800" cy="243600"/>
          </a:xfrm>
          <a:prstGeom prst="rect">
            <a:avLst/>
          </a:prstGeom>
          <a:noFill/>
          <a:ln>
            <a:noFill/>
          </a:ln>
        </p:spPr>
        <p:txBody>
          <a:bodyPr anchorCtr="0" anchor="t" bIns="0" lIns="0" spcFirstLastPara="1" rIns="0" wrap="square" tIns="12700">
            <a:spAutoFit/>
          </a:bodyPr>
          <a:lstStyle/>
          <a:p>
            <a:pPr indent="0" lvl="0" marL="12700" marR="0" rtl="0" algn="l">
              <a:lnSpc>
                <a:spcPct val="115625"/>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Lougheed Commerce Court</a:t>
            </a:r>
            <a:endParaRPr b="0" i="0" sz="1500" u="none" cap="none" strike="noStrike">
              <a:solidFill>
                <a:srgbClr val="000000"/>
              </a:solidFill>
              <a:latin typeface="Montserrat SemiBold"/>
              <a:ea typeface="Montserrat SemiBold"/>
              <a:cs typeface="Montserrat SemiBold"/>
              <a:sym typeface="Montserrat SemiBold"/>
            </a:endParaRPr>
          </a:p>
        </p:txBody>
      </p:sp>
      <p:sp>
        <p:nvSpPr>
          <p:cNvPr id="87" name="Google Shape;87;g2708f1202fd_0_2"/>
          <p:cNvSpPr txBox="1"/>
          <p:nvPr/>
        </p:nvSpPr>
        <p:spPr>
          <a:xfrm>
            <a:off x="2776525" y="5516124"/>
            <a:ext cx="624900" cy="120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AVAILABILITY</a:t>
            </a:r>
            <a:endParaRPr b="0" i="0" sz="700" u="none" cap="none" strike="noStrike">
              <a:solidFill>
                <a:srgbClr val="000000"/>
              </a:solidFill>
              <a:latin typeface="Arial"/>
              <a:ea typeface="Arial"/>
              <a:cs typeface="Arial"/>
              <a:sym typeface="Arial"/>
            </a:endParaRPr>
          </a:p>
        </p:txBody>
      </p:sp>
      <p:sp>
        <p:nvSpPr>
          <p:cNvPr id="88" name="Google Shape;88;g2708f1202fd_0_2"/>
          <p:cNvSpPr txBox="1"/>
          <p:nvPr/>
        </p:nvSpPr>
        <p:spPr>
          <a:xfrm>
            <a:off x="5433713" y="1873113"/>
            <a:ext cx="2113800" cy="859500"/>
          </a:xfrm>
          <a:prstGeom prst="rect">
            <a:avLst/>
          </a:prstGeom>
          <a:noFill/>
          <a:ln>
            <a:noFill/>
          </a:ln>
        </p:spPr>
        <p:txBody>
          <a:bodyPr anchorCtr="0" anchor="t" bIns="0" lIns="0" spcFirstLastPara="1" rIns="0" wrap="square" tIns="584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BUILDING FEATURES:</a:t>
            </a:r>
            <a:endParaRPr b="0" i="0" sz="700" u="none" cap="none" strike="noStrike">
              <a:solidFill>
                <a:srgbClr val="000000"/>
              </a:solidFill>
              <a:latin typeface="Arial"/>
              <a:ea typeface="Arial"/>
              <a:cs typeface="Arial"/>
              <a:sym typeface="Arial"/>
            </a:endParaRPr>
          </a:p>
          <a:p>
            <a:pPr indent="-181610" lvl="0" marL="22860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Adjacent to Gilmore SkyTrain Stn (3 min walk)</a:t>
            </a:r>
            <a:endParaRPr b="0" i="0" sz="700" u="none" cap="none" strike="noStrike">
              <a:solidFill>
                <a:srgbClr val="000000"/>
              </a:solidFill>
              <a:latin typeface="Arial"/>
              <a:ea typeface="Arial"/>
              <a:cs typeface="Arial"/>
              <a:sym typeface="Arial"/>
            </a:endParaRPr>
          </a:p>
          <a:p>
            <a:pPr indent="-181610" lvl="0" marL="228600" marR="508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Landlord inducement and turnkey packages offered for shell space</a:t>
            </a:r>
            <a:endParaRPr b="0" i="0" sz="700" u="none" cap="none" strike="noStrike">
              <a:solidFill>
                <a:srgbClr val="000000"/>
              </a:solidFill>
              <a:latin typeface="Arial"/>
              <a:ea typeface="Arial"/>
              <a:cs typeface="Arial"/>
              <a:sym typeface="Arial"/>
            </a:endParaRPr>
          </a:p>
          <a:p>
            <a:pPr indent="-181610" lvl="0" marL="22860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Secure bike storage and end of trip facilities</a:t>
            </a:r>
            <a:endParaRPr b="0" i="0" sz="700" u="none" cap="none" strike="noStrike">
              <a:solidFill>
                <a:srgbClr val="000000"/>
              </a:solidFill>
              <a:latin typeface="Arial"/>
              <a:ea typeface="Arial"/>
              <a:cs typeface="Arial"/>
              <a:sym typeface="Arial"/>
            </a:endParaRPr>
          </a:p>
          <a:p>
            <a:pPr indent="-181610" lvl="0" marL="228600" marR="0" rtl="0" algn="l">
              <a:lnSpc>
                <a:spcPct val="100000"/>
              </a:lnSpc>
              <a:spcBef>
                <a:spcPts val="300"/>
              </a:spcBef>
              <a:spcAft>
                <a:spcPts val="30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Tenant lounge with kitchen</a:t>
            </a:r>
            <a:endParaRPr b="0" i="0" sz="700" u="none" cap="none" strike="noStrike">
              <a:solidFill>
                <a:srgbClr val="000000"/>
              </a:solidFill>
              <a:latin typeface="Arial"/>
              <a:ea typeface="Arial"/>
              <a:cs typeface="Arial"/>
              <a:sym typeface="Arial"/>
            </a:endParaRPr>
          </a:p>
        </p:txBody>
      </p:sp>
      <p:sp>
        <p:nvSpPr>
          <p:cNvPr id="89" name="Google Shape;89;g2708f1202fd_0_2"/>
          <p:cNvSpPr txBox="1"/>
          <p:nvPr/>
        </p:nvSpPr>
        <p:spPr>
          <a:xfrm>
            <a:off x="2743935" y="4741296"/>
            <a:ext cx="1851600" cy="649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ADDRESS: </a:t>
            </a:r>
            <a:r>
              <a:rPr b="0" i="0" lang="en-US" sz="700" u="none" cap="none" strike="noStrike">
                <a:solidFill>
                  <a:srgbClr val="444444"/>
                </a:solidFill>
                <a:latin typeface="Arial"/>
                <a:ea typeface="Arial"/>
                <a:cs typeface="Arial"/>
                <a:sym typeface="Arial"/>
              </a:rPr>
              <a:t>41</a:t>
            </a:r>
            <a:r>
              <a:rPr lang="en-US" sz="700">
                <a:solidFill>
                  <a:srgbClr val="444444"/>
                </a:solidFill>
              </a:rPr>
              <a:t>90</a:t>
            </a:r>
            <a:r>
              <a:rPr b="0" i="0" lang="en-US" sz="700" u="none" cap="none" strike="noStrike">
                <a:solidFill>
                  <a:srgbClr val="444444"/>
                </a:solidFill>
                <a:latin typeface="Arial"/>
                <a:ea typeface="Arial"/>
                <a:cs typeface="Arial"/>
                <a:sym typeface="Arial"/>
              </a:rPr>
              <a:t> LOUGHEED HIGHWAY</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CONTACT: </a:t>
            </a:r>
            <a:r>
              <a:rPr b="0" i="0" lang="en-US" sz="700" u="none" cap="none" strike="noStrike">
                <a:solidFill>
                  <a:srgbClr val="444444"/>
                </a:solidFill>
                <a:latin typeface="Arial"/>
                <a:ea typeface="Arial"/>
                <a:cs typeface="Arial"/>
                <a:sym typeface="Arial"/>
              </a:rPr>
              <a:t>MARK TREPP &amp; CAM BERTSCH</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COMPANY: </a:t>
            </a:r>
            <a:r>
              <a:rPr b="0" i="0" lang="en-US" sz="700" u="none" cap="none" strike="noStrike">
                <a:solidFill>
                  <a:srgbClr val="444444"/>
                </a:solidFill>
                <a:latin typeface="Arial"/>
                <a:ea typeface="Arial"/>
                <a:cs typeface="Arial"/>
                <a:sym typeface="Arial"/>
              </a:rPr>
              <a:t>JLL</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PHONE:	</a:t>
            </a:r>
            <a:r>
              <a:rPr b="0" i="0" lang="en-US" sz="700" u="none" cap="none" strike="noStrike">
                <a:solidFill>
                  <a:srgbClr val="444444"/>
                </a:solidFill>
                <a:latin typeface="Arial"/>
                <a:ea typeface="Arial"/>
                <a:cs typeface="Arial"/>
                <a:sym typeface="Arial"/>
              </a:rPr>
              <a:t>604.998.6001</a:t>
            </a:r>
            <a:endParaRPr b="0" i="0" sz="700" u="none" cap="none" strike="noStrike">
              <a:solidFill>
                <a:srgbClr val="000000"/>
              </a:solidFill>
              <a:latin typeface="Arial"/>
              <a:ea typeface="Arial"/>
              <a:cs typeface="Arial"/>
              <a:sym typeface="Arial"/>
            </a:endParaRPr>
          </a:p>
        </p:txBody>
      </p:sp>
      <p:sp>
        <p:nvSpPr>
          <p:cNvPr id="90" name="Google Shape;90;g2708f1202fd_0_2"/>
          <p:cNvSpPr txBox="1"/>
          <p:nvPr/>
        </p:nvSpPr>
        <p:spPr>
          <a:xfrm>
            <a:off x="2744413" y="4056540"/>
            <a:ext cx="9417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BURNABY, BC</a:t>
            </a:r>
            <a:endParaRPr b="1" i="0" sz="700" u="none" cap="none" strike="noStrike">
              <a:solidFill>
                <a:schemeClr val="lt1"/>
              </a:solidFill>
              <a:latin typeface="Arial"/>
              <a:ea typeface="Arial"/>
              <a:cs typeface="Arial"/>
              <a:sym typeface="Arial"/>
            </a:endParaRPr>
          </a:p>
        </p:txBody>
      </p:sp>
      <p:pic>
        <p:nvPicPr>
          <p:cNvPr id="91" name="Google Shape;91;g2708f1202fd_0_2">
            <a:hlinkClick r:id="rId9"/>
          </p:cNvPr>
          <p:cNvPicPr preferRelativeResize="0"/>
          <p:nvPr/>
        </p:nvPicPr>
        <p:blipFill rotWithShape="1">
          <a:blip r:embed="rId6">
            <a:alphaModFix/>
          </a:blip>
          <a:srcRect b="0" l="0" r="0" t="0"/>
          <a:stretch/>
        </p:blipFill>
        <p:spPr>
          <a:xfrm>
            <a:off x="6200868" y="4056540"/>
            <a:ext cx="1042545" cy="200100"/>
          </a:xfrm>
          <a:prstGeom prst="rect">
            <a:avLst/>
          </a:prstGeom>
          <a:noFill/>
          <a:ln>
            <a:noFill/>
          </a:ln>
        </p:spPr>
      </p:pic>
      <p:pic>
        <p:nvPicPr>
          <p:cNvPr id="92" name="Google Shape;92;g2708f1202fd_0_2" title="Photos-1-2000x1333-1-1024x682.jpg"/>
          <p:cNvPicPr preferRelativeResize="0"/>
          <p:nvPr/>
        </p:nvPicPr>
        <p:blipFill rotWithShape="1">
          <a:blip r:embed="rId10">
            <a:alphaModFix/>
          </a:blip>
          <a:srcRect b="0" l="0" r="15789" t="0"/>
          <a:stretch/>
        </p:blipFill>
        <p:spPr>
          <a:xfrm>
            <a:off x="457899" y="4056550"/>
            <a:ext cx="2098051" cy="1659374"/>
          </a:xfrm>
          <a:prstGeom prst="rect">
            <a:avLst/>
          </a:prstGeom>
          <a:noFill/>
          <a:ln>
            <a:noFill/>
          </a:ln>
        </p:spPr>
      </p:pic>
      <p:graphicFrame>
        <p:nvGraphicFramePr>
          <p:cNvPr id="93" name="Google Shape;93;g2708f1202fd_0_2"/>
          <p:cNvGraphicFramePr/>
          <p:nvPr/>
        </p:nvGraphicFramePr>
        <p:xfrm>
          <a:off x="2850470" y="5701016"/>
          <a:ext cx="3000000" cy="3000000"/>
        </p:xfrm>
        <a:graphic>
          <a:graphicData uri="http://schemas.openxmlformats.org/drawingml/2006/table">
            <a:tbl>
              <a:tblPr bandRow="1" firstRow="1">
                <a:noFill/>
                <a:tableStyleId>{6DDD6649-5F94-4313-A58D-1D283F718FA6}</a:tableStyleId>
              </a:tblPr>
              <a:tblGrid>
                <a:gridCol w="222250"/>
                <a:gridCol w="464950"/>
                <a:gridCol w="2898000"/>
              </a:tblGrid>
              <a:tr h="183150">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666666"/>
                          </a:solidFill>
                          <a:latin typeface="Arial"/>
                          <a:ea typeface="Arial"/>
                          <a:cs typeface="Arial"/>
                          <a:sym typeface="Arial"/>
                        </a:rPr>
                        <a:t>#10</a:t>
                      </a:r>
                      <a:r>
                        <a:rPr lang="en-US" sz="700">
                          <a:solidFill>
                            <a:srgbClr val="666666"/>
                          </a:solidFill>
                          <a:latin typeface="Arial"/>
                          <a:ea typeface="Arial"/>
                          <a:cs typeface="Arial"/>
                          <a:sym typeface="Arial"/>
                        </a:rPr>
                        <a:t>2</a:t>
                      </a:r>
                      <a:endParaRPr sz="700">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sz="700">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lang="en-US" sz="700">
                          <a:solidFill>
                            <a:srgbClr val="666666"/>
                          </a:solidFill>
                          <a:latin typeface="Arial"/>
                          <a:ea typeface="Arial"/>
                          <a:cs typeface="Arial"/>
                          <a:sym typeface="Arial"/>
                        </a:rPr>
                        <a:t>#207</a:t>
                      </a:r>
                      <a:endParaRPr sz="700">
                        <a:solidFill>
                          <a:srgbClr val="666666"/>
                        </a:solidFill>
                        <a:latin typeface="Arial"/>
                        <a:ea typeface="Arial"/>
                        <a:cs typeface="Arial"/>
                        <a:sym typeface="Arial"/>
                      </a:endParaRPr>
                    </a:p>
                  </a:txBody>
                  <a:tcPr marT="279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27305" rtl="0" algn="ctr">
                        <a:lnSpc>
                          <a:spcPct val="100000"/>
                        </a:lnSpc>
                        <a:spcBef>
                          <a:spcPts val="0"/>
                        </a:spcBef>
                        <a:spcAft>
                          <a:spcPts val="0"/>
                        </a:spcAft>
                        <a:buClr>
                          <a:srgbClr val="000000"/>
                        </a:buClr>
                        <a:buSzPts val="700"/>
                        <a:buFont typeface="Arial"/>
                        <a:buNone/>
                      </a:pPr>
                      <a:r>
                        <a:rPr lang="en-US" sz="700">
                          <a:solidFill>
                            <a:srgbClr val="666666"/>
                          </a:solidFill>
                          <a:latin typeface="Arial"/>
                          <a:ea typeface="Arial"/>
                          <a:cs typeface="Arial"/>
                          <a:sym typeface="Arial"/>
                        </a:rPr>
                        <a:t>1,046</a:t>
                      </a:r>
                      <a:r>
                        <a:rPr lang="en-US" sz="700" u="none" cap="none" strike="noStrike">
                          <a:solidFill>
                            <a:srgbClr val="666666"/>
                          </a:solidFill>
                          <a:latin typeface="Arial"/>
                          <a:ea typeface="Arial"/>
                          <a:cs typeface="Arial"/>
                          <a:sym typeface="Arial"/>
                        </a:rPr>
                        <a:t> SF</a:t>
                      </a:r>
                      <a:endParaRPr sz="700" u="none" cap="none" strike="noStrike">
                        <a:solidFill>
                          <a:srgbClr val="666666"/>
                        </a:solidFill>
                        <a:latin typeface="Arial"/>
                        <a:ea typeface="Arial"/>
                        <a:cs typeface="Arial"/>
                        <a:sym typeface="Arial"/>
                      </a:endParaRPr>
                    </a:p>
                    <a:p>
                      <a:pPr indent="0" lvl="0" marL="0" marR="27305" rtl="0" algn="ctr">
                        <a:lnSpc>
                          <a:spcPct val="100000"/>
                        </a:lnSpc>
                        <a:spcBef>
                          <a:spcPts val="0"/>
                        </a:spcBef>
                        <a:spcAft>
                          <a:spcPts val="0"/>
                        </a:spcAft>
                        <a:buClr>
                          <a:srgbClr val="000000"/>
                        </a:buClr>
                        <a:buSzPts val="700"/>
                        <a:buFont typeface="Arial"/>
                        <a:buNone/>
                      </a:pPr>
                      <a:r>
                        <a:t/>
                      </a:r>
                      <a:endParaRPr sz="700">
                        <a:solidFill>
                          <a:srgbClr val="666666"/>
                        </a:solidFill>
                        <a:latin typeface="Arial"/>
                        <a:ea typeface="Arial"/>
                        <a:cs typeface="Arial"/>
                        <a:sym typeface="Arial"/>
                      </a:endParaRPr>
                    </a:p>
                    <a:p>
                      <a:pPr indent="0" lvl="0" marL="0" marR="27305" rtl="0" algn="ctr">
                        <a:lnSpc>
                          <a:spcPct val="100000"/>
                        </a:lnSpc>
                        <a:spcBef>
                          <a:spcPts val="0"/>
                        </a:spcBef>
                        <a:spcAft>
                          <a:spcPts val="0"/>
                        </a:spcAft>
                        <a:buClr>
                          <a:srgbClr val="000000"/>
                        </a:buClr>
                        <a:buSzPts val="700"/>
                        <a:buFont typeface="Arial"/>
                        <a:buNone/>
                      </a:pPr>
                      <a:r>
                        <a:rPr lang="en-US" sz="700">
                          <a:solidFill>
                            <a:srgbClr val="666666"/>
                          </a:solidFill>
                          <a:latin typeface="Arial"/>
                          <a:ea typeface="Arial"/>
                          <a:cs typeface="Arial"/>
                          <a:sym typeface="Arial"/>
                        </a:rPr>
                        <a:t>2,002 SF</a:t>
                      </a:r>
                      <a:endParaRPr sz="700">
                        <a:solidFill>
                          <a:srgbClr val="666666"/>
                        </a:solidFill>
                        <a:latin typeface="Arial"/>
                        <a:ea typeface="Arial"/>
                        <a:cs typeface="Arial"/>
                        <a:sym typeface="Arial"/>
                      </a:endParaRPr>
                    </a:p>
                  </a:txBody>
                  <a:tcPr marT="279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46355" marR="0" rtl="0" algn="l">
                        <a:lnSpc>
                          <a:spcPct val="100000"/>
                        </a:lnSpc>
                        <a:spcBef>
                          <a:spcPts val="0"/>
                        </a:spcBef>
                        <a:spcAft>
                          <a:spcPts val="0"/>
                        </a:spcAft>
                        <a:buClr>
                          <a:srgbClr val="000000"/>
                        </a:buClr>
                        <a:buSzPts val="700"/>
                        <a:buFont typeface="Arial"/>
                        <a:buNone/>
                      </a:pPr>
                      <a:r>
                        <a:rPr lang="en-US" sz="700">
                          <a:solidFill>
                            <a:srgbClr val="666666"/>
                          </a:solidFill>
                          <a:highlight>
                            <a:schemeClr val="lt1"/>
                          </a:highlight>
                          <a:latin typeface="Arial"/>
                          <a:ea typeface="Arial"/>
                          <a:cs typeface="Arial"/>
                          <a:sym typeface="Arial"/>
                        </a:rPr>
                        <a:t>Available August 1, 2026</a:t>
                      </a:r>
                      <a:endParaRPr sz="700">
                        <a:solidFill>
                          <a:srgbClr val="666666"/>
                        </a:solidFill>
                        <a:highlight>
                          <a:schemeClr val="lt1"/>
                        </a:highlight>
                        <a:latin typeface="Arial"/>
                        <a:ea typeface="Arial"/>
                        <a:cs typeface="Arial"/>
                        <a:sym typeface="Arial"/>
                      </a:endParaRPr>
                    </a:p>
                    <a:p>
                      <a:pPr indent="0" lvl="0" marL="46355" marR="0" rtl="0" algn="l">
                        <a:lnSpc>
                          <a:spcPct val="100000"/>
                        </a:lnSpc>
                        <a:spcBef>
                          <a:spcPts val="0"/>
                        </a:spcBef>
                        <a:spcAft>
                          <a:spcPts val="0"/>
                        </a:spcAft>
                        <a:buClr>
                          <a:srgbClr val="000000"/>
                        </a:buClr>
                        <a:buSzPts val="700"/>
                        <a:buFont typeface="Arial"/>
                        <a:buNone/>
                      </a:pPr>
                      <a:r>
                        <a:t/>
                      </a:r>
                      <a:endParaRPr sz="700">
                        <a:solidFill>
                          <a:srgbClr val="666666"/>
                        </a:solidFill>
                        <a:highlight>
                          <a:schemeClr val="lt1"/>
                        </a:highlight>
                        <a:latin typeface="Arial"/>
                        <a:ea typeface="Arial"/>
                        <a:cs typeface="Arial"/>
                        <a:sym typeface="Arial"/>
                      </a:endParaRPr>
                    </a:p>
                    <a:p>
                      <a:pPr indent="0" lvl="0" marL="46355" marR="0" rtl="0" algn="l">
                        <a:lnSpc>
                          <a:spcPct val="100000"/>
                        </a:lnSpc>
                        <a:spcBef>
                          <a:spcPts val="0"/>
                        </a:spcBef>
                        <a:spcAft>
                          <a:spcPts val="0"/>
                        </a:spcAft>
                        <a:buClr>
                          <a:srgbClr val="000000"/>
                        </a:buClr>
                        <a:buSzPts val="700"/>
                        <a:buFont typeface="Arial"/>
                        <a:buNone/>
                      </a:pPr>
                      <a:r>
                        <a:rPr lang="en-US" sz="700">
                          <a:solidFill>
                            <a:srgbClr val="666666"/>
                          </a:solidFill>
                          <a:highlight>
                            <a:schemeClr val="lt1"/>
                          </a:highlight>
                          <a:latin typeface="Arial"/>
                          <a:ea typeface="Arial"/>
                          <a:cs typeface="Arial"/>
                          <a:sym typeface="Arial"/>
                        </a:rPr>
                        <a:t>Available</a:t>
                      </a:r>
                      <a:r>
                        <a:rPr lang="en-US" sz="700">
                          <a:solidFill>
                            <a:srgbClr val="666666"/>
                          </a:solidFill>
                          <a:highlight>
                            <a:schemeClr val="lt1"/>
                          </a:highlight>
                          <a:latin typeface="Arial"/>
                          <a:ea typeface="Arial"/>
                          <a:cs typeface="Arial"/>
                          <a:sym typeface="Arial"/>
                        </a:rPr>
                        <a:t> Immediately </a:t>
                      </a:r>
                      <a:endParaRPr sz="700">
                        <a:solidFill>
                          <a:srgbClr val="666666"/>
                        </a:solidFill>
                        <a:highlight>
                          <a:schemeClr val="lt1"/>
                        </a:highlight>
                        <a:latin typeface="Arial"/>
                        <a:ea typeface="Arial"/>
                        <a:cs typeface="Arial"/>
                        <a:sym typeface="Arial"/>
                      </a:endParaRPr>
                    </a:p>
                    <a:p>
                      <a:pPr indent="0" lvl="0" marL="46355" marR="0" rtl="0" algn="l">
                        <a:lnSpc>
                          <a:spcPct val="100000"/>
                        </a:lnSpc>
                        <a:spcBef>
                          <a:spcPts val="0"/>
                        </a:spcBef>
                        <a:spcAft>
                          <a:spcPts val="0"/>
                        </a:spcAft>
                        <a:buClr>
                          <a:srgbClr val="000000"/>
                        </a:buClr>
                        <a:buSzPts val="700"/>
                        <a:buFont typeface="Arial"/>
                        <a:buNone/>
                      </a:pPr>
                      <a:r>
                        <a:t/>
                      </a:r>
                      <a:endParaRPr sz="700" u="none" cap="none" strike="noStrike">
                        <a:solidFill>
                          <a:srgbClr val="666666"/>
                        </a:solidFill>
                        <a:highlight>
                          <a:schemeClr val="lt1"/>
                        </a:highlight>
                        <a:latin typeface="Arial"/>
                        <a:ea typeface="Arial"/>
                        <a:cs typeface="Arial"/>
                        <a:sym typeface="Arial"/>
                      </a:endParaRPr>
                    </a:p>
                  </a:txBody>
                  <a:tcPr marT="2540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271b7e930a7_0_40"/>
          <p:cNvSpPr txBox="1"/>
          <p:nvPr/>
        </p:nvSpPr>
        <p:spPr>
          <a:xfrm>
            <a:off x="2769662" y="1220725"/>
            <a:ext cx="4849800" cy="243600"/>
          </a:xfrm>
          <a:prstGeom prst="rect">
            <a:avLst/>
          </a:prstGeom>
          <a:noFill/>
          <a:ln>
            <a:noFill/>
          </a:ln>
        </p:spPr>
        <p:txBody>
          <a:bodyPr anchorCtr="0" anchor="t" bIns="0" lIns="0" spcFirstLastPara="1" rIns="0" wrap="square" tIns="12700">
            <a:spAutoFit/>
          </a:bodyPr>
          <a:lstStyle/>
          <a:p>
            <a:pPr indent="0" lvl="0" marL="0" marR="0" rtl="0" algn="l">
              <a:lnSpc>
                <a:spcPct val="115625"/>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Suter Brook Village Office - North</a:t>
            </a:r>
            <a:endParaRPr b="0" i="0" sz="1500" u="none" cap="none" strike="noStrike">
              <a:solidFill>
                <a:srgbClr val="000000"/>
              </a:solidFill>
              <a:latin typeface="Montserrat SemiBold"/>
              <a:ea typeface="Montserrat SemiBold"/>
              <a:cs typeface="Montserrat SemiBold"/>
              <a:sym typeface="Montserrat SemiBold"/>
            </a:endParaRPr>
          </a:p>
        </p:txBody>
      </p:sp>
      <p:sp>
        <p:nvSpPr>
          <p:cNvPr id="99" name="Google Shape;99;g271b7e930a7_0_40"/>
          <p:cNvSpPr txBox="1"/>
          <p:nvPr/>
        </p:nvSpPr>
        <p:spPr>
          <a:xfrm>
            <a:off x="2776537" y="2292925"/>
            <a:ext cx="624900" cy="120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AVAILABILITY</a:t>
            </a:r>
            <a:endParaRPr b="0" i="0" sz="700" u="none" cap="none" strike="noStrike">
              <a:solidFill>
                <a:srgbClr val="000000"/>
              </a:solidFill>
              <a:latin typeface="Arial"/>
              <a:ea typeface="Arial"/>
              <a:cs typeface="Arial"/>
              <a:sym typeface="Arial"/>
            </a:endParaRPr>
          </a:p>
        </p:txBody>
      </p:sp>
      <p:sp>
        <p:nvSpPr>
          <p:cNvPr id="100" name="Google Shape;100;g271b7e930a7_0_40"/>
          <p:cNvSpPr txBox="1"/>
          <p:nvPr/>
        </p:nvSpPr>
        <p:spPr>
          <a:xfrm>
            <a:off x="5162425" y="1505976"/>
            <a:ext cx="2114700" cy="1221000"/>
          </a:xfrm>
          <a:prstGeom prst="rect">
            <a:avLst/>
          </a:prstGeom>
          <a:noFill/>
          <a:ln>
            <a:noFill/>
          </a:ln>
        </p:spPr>
        <p:txBody>
          <a:bodyPr anchorCtr="0" anchor="t" bIns="0" lIns="0" spcFirstLastPara="1" rIns="0" wrap="square" tIns="584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BUILDING FEATURES:</a:t>
            </a:r>
            <a:endParaRPr b="0" i="0" sz="700" u="none" cap="none" strike="noStrike">
              <a:solidFill>
                <a:srgbClr val="000000"/>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Fully fixtured and move in ready units available</a:t>
            </a:r>
            <a:endParaRPr b="0" i="0" sz="700" u="none" cap="none" strike="noStrike">
              <a:solidFill>
                <a:srgbClr val="444444"/>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Located next to Loco &amp; St. John’s Evergreen Line Station</a:t>
            </a:r>
            <a:endParaRPr b="0" i="0" sz="700" u="none" cap="none" strike="noStrike">
              <a:solidFill>
                <a:srgbClr val="444444"/>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Abundant neighbouring amenities</a:t>
            </a:r>
            <a:endParaRPr b="0" i="0" sz="700" u="none" cap="none" strike="noStrike">
              <a:solidFill>
                <a:srgbClr val="444444"/>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Landlord turnkey and build to suit options available</a:t>
            </a:r>
            <a:endParaRPr b="0" i="0" sz="700" u="none" cap="none" strike="noStrike">
              <a:solidFill>
                <a:srgbClr val="444444"/>
              </a:solidFill>
              <a:latin typeface="Arial"/>
              <a:ea typeface="Arial"/>
              <a:cs typeface="Arial"/>
              <a:sym typeface="Arial"/>
            </a:endParaRPr>
          </a:p>
          <a:p>
            <a:pPr indent="-273050" lvl="0" marL="274320" marR="0" rtl="0" algn="l">
              <a:lnSpc>
                <a:spcPct val="100000"/>
              </a:lnSpc>
              <a:spcBef>
                <a:spcPts val="300"/>
              </a:spcBef>
              <a:spcAft>
                <a:spcPts val="30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Secure bicycle storage room</a:t>
            </a:r>
            <a:endParaRPr b="0" i="0" sz="700" u="none" cap="none" strike="noStrike">
              <a:solidFill>
                <a:srgbClr val="444444"/>
              </a:solidFill>
              <a:latin typeface="Arial"/>
              <a:ea typeface="Arial"/>
              <a:cs typeface="Arial"/>
              <a:sym typeface="Arial"/>
            </a:endParaRPr>
          </a:p>
        </p:txBody>
      </p:sp>
      <p:graphicFrame>
        <p:nvGraphicFramePr>
          <p:cNvPr id="101" name="Google Shape;101;g271b7e930a7_0_40"/>
          <p:cNvGraphicFramePr/>
          <p:nvPr/>
        </p:nvGraphicFramePr>
        <p:xfrm>
          <a:off x="2780784" y="2292800"/>
          <a:ext cx="3000000" cy="3000000"/>
        </p:xfrm>
        <a:graphic>
          <a:graphicData uri="http://schemas.openxmlformats.org/drawingml/2006/table">
            <a:tbl>
              <a:tblPr bandRow="1" firstRow="1">
                <a:noFill/>
                <a:tableStyleId>{6DDD6649-5F94-4313-A58D-1D283F718FA6}</a:tableStyleId>
              </a:tblPr>
              <a:tblGrid>
                <a:gridCol w="333375"/>
                <a:gridCol w="510550"/>
                <a:gridCol w="1743700"/>
              </a:tblGrid>
              <a:tr h="280650">
                <a:tc>
                  <a:txBody>
                    <a:bodyPr/>
                    <a:lstStyle/>
                    <a:p>
                      <a:pPr indent="0" lvl="0" marL="0" marR="28575" rtl="0" algn="l">
                        <a:lnSpc>
                          <a:spcPct val="150000"/>
                        </a:lnSpc>
                        <a:spcBef>
                          <a:spcPts val="0"/>
                        </a:spcBef>
                        <a:spcAft>
                          <a:spcPts val="0"/>
                        </a:spcAft>
                        <a:buClr>
                          <a:srgbClr val="000000"/>
                        </a:buClr>
                        <a:buSzPts val="700"/>
                        <a:buFont typeface="Arial"/>
                        <a:buNone/>
                      </a:pPr>
                      <a:r>
                        <a:t/>
                      </a:r>
                      <a:endParaRPr sz="700" u="none" cap="none" strike="noStrike">
                        <a:solidFill>
                          <a:srgbClr val="444444"/>
                        </a:solidFill>
                        <a:highlight>
                          <a:srgbClr val="FFFF00"/>
                        </a:highlight>
                        <a:latin typeface="Arial"/>
                        <a:ea typeface="Arial"/>
                        <a:cs typeface="Arial"/>
                        <a:sym typeface="Arial"/>
                      </a:endParaRPr>
                    </a:p>
                    <a:p>
                      <a:pPr indent="0" lvl="0" marL="0" marR="28575" rtl="0" algn="l">
                        <a:lnSpc>
                          <a:spcPct val="15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#401</a:t>
                      </a:r>
                      <a:endParaRPr sz="700" u="none" cap="none" strike="noStrike">
                        <a:solidFill>
                          <a:srgbClr val="444444"/>
                        </a:solidFill>
                        <a:latin typeface="Arial"/>
                        <a:ea typeface="Arial"/>
                        <a:cs typeface="Arial"/>
                        <a:sym typeface="Arial"/>
                      </a:endParaRPr>
                    </a:p>
                  </a:txBody>
                  <a:tcPr marT="2602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rgbClr val="000000"/>
                        </a:buClr>
                        <a:buSzPts val="700"/>
                        <a:buFont typeface="Arial"/>
                        <a:buNone/>
                      </a:pPr>
                      <a:r>
                        <a:t/>
                      </a:r>
                      <a:endParaRPr sz="700" u="none" cap="none" strike="noStrike">
                        <a:solidFill>
                          <a:srgbClr val="444444"/>
                        </a:solidFill>
                        <a:highlight>
                          <a:schemeClr val="lt1"/>
                        </a:highlight>
                        <a:latin typeface="Arial"/>
                        <a:ea typeface="Arial"/>
                        <a:cs typeface="Arial"/>
                        <a:sym typeface="Arial"/>
                      </a:endParaRPr>
                    </a:p>
                    <a:p>
                      <a:pPr indent="0" lvl="0" marL="0" marR="0" rtl="0" algn="l">
                        <a:lnSpc>
                          <a:spcPct val="150000"/>
                        </a:lnSpc>
                        <a:spcBef>
                          <a:spcPts val="0"/>
                        </a:spcBef>
                        <a:spcAft>
                          <a:spcPts val="0"/>
                        </a:spcAft>
                        <a:buClr>
                          <a:srgbClr val="000000"/>
                        </a:buClr>
                        <a:buSzPts val="700"/>
                        <a:buFont typeface="Arial"/>
                        <a:buNone/>
                      </a:pPr>
                      <a:r>
                        <a:rPr lang="en-US" sz="700" u="none" cap="none" strike="noStrike">
                          <a:solidFill>
                            <a:srgbClr val="444444"/>
                          </a:solidFill>
                          <a:highlight>
                            <a:schemeClr val="lt1"/>
                          </a:highlight>
                          <a:latin typeface="Arial"/>
                          <a:ea typeface="Arial"/>
                          <a:cs typeface="Arial"/>
                          <a:sym typeface="Arial"/>
                        </a:rPr>
                        <a:t>  1,855 SF</a:t>
                      </a:r>
                      <a:endParaRPr>
                        <a:highlight>
                          <a:schemeClr val="lt1"/>
                        </a:highlight>
                      </a:endParaRPr>
                    </a:p>
                  </a:txBody>
                  <a:tcPr marT="2602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50000"/>
                        </a:lnSpc>
                        <a:spcBef>
                          <a:spcPts val="0"/>
                        </a:spcBef>
                        <a:spcAft>
                          <a:spcPts val="0"/>
                        </a:spcAft>
                        <a:buClr>
                          <a:srgbClr val="000000"/>
                        </a:buClr>
                        <a:buSzPts val="700"/>
                        <a:buFont typeface="Arial"/>
                        <a:buNone/>
                      </a:pPr>
                      <a:r>
                        <a:t/>
                      </a:r>
                      <a:endParaRPr sz="700" u="none" cap="none" strike="noStrike">
                        <a:solidFill>
                          <a:srgbClr val="444444"/>
                        </a:solidFill>
                        <a:highlight>
                          <a:schemeClr val="lt1"/>
                        </a:highlight>
                        <a:latin typeface="Arial"/>
                        <a:ea typeface="Arial"/>
                        <a:cs typeface="Arial"/>
                        <a:sym typeface="Arial"/>
                      </a:endParaRPr>
                    </a:p>
                    <a:p>
                      <a:pPr indent="0" lvl="0" marL="48895" marR="0"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Under Contract</a:t>
                      </a:r>
                      <a:endParaRPr>
                        <a:highlight>
                          <a:schemeClr val="lt1"/>
                        </a:highlight>
                      </a:endParaRPr>
                    </a:p>
                  </a:txBody>
                  <a:tcPr marT="2602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55575">
                <a:tc>
                  <a:txBody>
                    <a:bodyPr/>
                    <a:lstStyle/>
                    <a:p>
                      <a:pPr indent="0" lvl="0" marL="0" marR="28575" rtl="0" algn="l">
                        <a:lnSpc>
                          <a:spcPct val="15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#20</a:t>
                      </a:r>
                      <a:r>
                        <a:rPr lang="en-US" sz="700">
                          <a:solidFill>
                            <a:srgbClr val="444444"/>
                          </a:solidFill>
                          <a:latin typeface="Arial"/>
                          <a:ea typeface="Arial"/>
                          <a:cs typeface="Arial"/>
                          <a:sym typeface="Arial"/>
                        </a:rPr>
                        <a:t>3</a:t>
                      </a:r>
                      <a:endParaRPr sz="700" u="none" cap="none" strike="noStrike">
                        <a:solidFill>
                          <a:srgbClr val="444444"/>
                        </a:solidFill>
                        <a:latin typeface="Arial"/>
                        <a:ea typeface="Arial"/>
                        <a:cs typeface="Arial"/>
                        <a:sym typeface="Arial"/>
                      </a:endParaRPr>
                    </a:p>
                  </a:txBody>
                  <a:tcPr marT="2602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48895" marR="0" rtl="0" algn="l">
                        <a:lnSpc>
                          <a:spcPct val="150000"/>
                        </a:lnSpc>
                        <a:spcBef>
                          <a:spcPts val="0"/>
                        </a:spcBef>
                        <a:spcAft>
                          <a:spcPts val="0"/>
                        </a:spcAft>
                        <a:buClr>
                          <a:srgbClr val="000000"/>
                        </a:buClr>
                        <a:buSzPts val="700"/>
                        <a:buFont typeface="Arial"/>
                        <a:buNone/>
                      </a:pPr>
                      <a:r>
                        <a:rPr lang="en-US" sz="700" u="none" cap="none" strike="noStrike">
                          <a:solidFill>
                            <a:srgbClr val="444444"/>
                          </a:solidFill>
                          <a:highlight>
                            <a:schemeClr val="lt1"/>
                          </a:highlight>
                          <a:latin typeface="Arial"/>
                          <a:ea typeface="Arial"/>
                          <a:cs typeface="Arial"/>
                          <a:sym typeface="Arial"/>
                        </a:rPr>
                        <a:t>1,</a:t>
                      </a:r>
                      <a:r>
                        <a:rPr lang="en-US" sz="700">
                          <a:solidFill>
                            <a:srgbClr val="444444"/>
                          </a:solidFill>
                          <a:highlight>
                            <a:schemeClr val="lt1"/>
                          </a:highlight>
                          <a:latin typeface="Arial"/>
                          <a:ea typeface="Arial"/>
                          <a:cs typeface="Arial"/>
                          <a:sym typeface="Arial"/>
                        </a:rPr>
                        <a:t>932</a:t>
                      </a:r>
                      <a:r>
                        <a:rPr lang="en-US" sz="700" u="none" cap="none" strike="noStrike">
                          <a:solidFill>
                            <a:srgbClr val="444444"/>
                          </a:solidFill>
                          <a:highlight>
                            <a:schemeClr val="lt1"/>
                          </a:highlight>
                          <a:latin typeface="Arial"/>
                          <a:ea typeface="Arial"/>
                          <a:cs typeface="Arial"/>
                          <a:sym typeface="Arial"/>
                        </a:rPr>
                        <a:t> SF</a:t>
                      </a:r>
                      <a:endParaRPr sz="700" u="none" cap="none" strike="noStrike">
                        <a:solidFill>
                          <a:srgbClr val="444444"/>
                        </a:solidFill>
                        <a:highlight>
                          <a:schemeClr val="lt1"/>
                        </a:highlight>
                        <a:latin typeface="Arial"/>
                        <a:ea typeface="Arial"/>
                        <a:cs typeface="Arial"/>
                        <a:sym typeface="Arial"/>
                      </a:endParaRPr>
                    </a:p>
                  </a:txBody>
                  <a:tcPr marT="2602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48895" marR="0"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Available Immediately</a:t>
                      </a:r>
                      <a:endParaRPr sz="700" u="none" cap="none" strike="noStrike">
                        <a:solidFill>
                          <a:srgbClr val="444444"/>
                        </a:solidFill>
                        <a:highlight>
                          <a:schemeClr val="lt1"/>
                        </a:highlight>
                        <a:latin typeface="Arial"/>
                        <a:ea typeface="Arial"/>
                        <a:cs typeface="Arial"/>
                        <a:sym typeface="Arial"/>
                      </a:endParaRPr>
                    </a:p>
                  </a:txBody>
                  <a:tcPr marT="2602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405725">
                <a:tc>
                  <a:txBody>
                    <a:bodyPr/>
                    <a:lstStyle/>
                    <a:p>
                      <a:pPr indent="0" lvl="0" marL="0" marR="28575" rtl="0" algn="l">
                        <a:lnSpc>
                          <a:spcPct val="150000"/>
                        </a:lnSpc>
                        <a:spcBef>
                          <a:spcPts val="0"/>
                        </a:spcBef>
                        <a:spcAft>
                          <a:spcPts val="0"/>
                        </a:spcAft>
                        <a:buClr>
                          <a:srgbClr val="000000"/>
                        </a:buClr>
                        <a:buSzPts val="700"/>
                        <a:buFont typeface="Arial"/>
                        <a:buNone/>
                      </a:pPr>
                      <a:r>
                        <a:rPr lang="en-US" sz="700" u="none" cap="none" strike="noStrike">
                          <a:solidFill>
                            <a:srgbClr val="444444"/>
                          </a:solidFill>
                          <a:highlight>
                            <a:schemeClr val="lt1"/>
                          </a:highlight>
                          <a:latin typeface="Arial"/>
                          <a:ea typeface="Arial"/>
                          <a:cs typeface="Arial"/>
                          <a:sym typeface="Arial"/>
                        </a:rPr>
                        <a:t>#204</a:t>
                      </a:r>
                      <a:endParaRPr sz="700" u="none" cap="none" strike="noStrike">
                        <a:solidFill>
                          <a:srgbClr val="444444"/>
                        </a:solidFill>
                        <a:highlight>
                          <a:schemeClr val="lt1"/>
                        </a:highlight>
                        <a:latin typeface="Arial"/>
                        <a:ea typeface="Arial"/>
                        <a:cs typeface="Arial"/>
                        <a:sym typeface="Arial"/>
                      </a:endParaRPr>
                    </a:p>
                    <a:p>
                      <a:pPr indent="0" lvl="0" marL="0" marR="28575"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#530</a:t>
                      </a:r>
                      <a:endParaRPr sz="700">
                        <a:solidFill>
                          <a:srgbClr val="444444"/>
                        </a:solidFill>
                        <a:highlight>
                          <a:schemeClr val="lt1"/>
                        </a:highlight>
                        <a:latin typeface="Arial"/>
                        <a:ea typeface="Arial"/>
                        <a:cs typeface="Arial"/>
                        <a:sym typeface="Arial"/>
                      </a:endParaRPr>
                    </a:p>
                    <a:p>
                      <a:pPr indent="0" lvl="0" marL="0" marR="28575" rtl="0" algn="l">
                        <a:lnSpc>
                          <a:spcPct val="150000"/>
                        </a:lnSpc>
                        <a:spcBef>
                          <a:spcPts val="0"/>
                        </a:spcBef>
                        <a:spcAft>
                          <a:spcPts val="0"/>
                        </a:spcAft>
                        <a:buClr>
                          <a:srgbClr val="000000"/>
                        </a:buClr>
                        <a:buSzPts val="700"/>
                        <a:buFont typeface="Arial"/>
                        <a:buNone/>
                      </a:pPr>
                      <a:r>
                        <a:t/>
                      </a:r>
                      <a:endParaRPr sz="700" u="none" cap="none" strike="noStrike">
                        <a:solidFill>
                          <a:srgbClr val="444444"/>
                        </a:solidFill>
                        <a:highlight>
                          <a:schemeClr val="lt1"/>
                        </a:highlight>
                        <a:latin typeface="Arial"/>
                        <a:ea typeface="Arial"/>
                        <a:cs typeface="Arial"/>
                        <a:sym typeface="Arial"/>
                      </a:endParaRPr>
                    </a:p>
                  </a:txBody>
                  <a:tcPr marT="2602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48895" marR="0" rtl="0" algn="l">
                        <a:lnSpc>
                          <a:spcPct val="150000"/>
                        </a:lnSpc>
                        <a:spcBef>
                          <a:spcPts val="0"/>
                        </a:spcBef>
                        <a:spcAft>
                          <a:spcPts val="0"/>
                        </a:spcAft>
                        <a:buClr>
                          <a:srgbClr val="000000"/>
                        </a:buClr>
                        <a:buSzPts val="700"/>
                        <a:buFont typeface="Arial"/>
                        <a:buNone/>
                      </a:pPr>
                      <a:r>
                        <a:rPr lang="en-US" sz="700" u="none" cap="none" strike="noStrike">
                          <a:solidFill>
                            <a:srgbClr val="444444"/>
                          </a:solidFill>
                          <a:highlight>
                            <a:schemeClr val="lt1"/>
                          </a:highlight>
                          <a:latin typeface="Arial"/>
                          <a:ea typeface="Arial"/>
                          <a:cs typeface="Arial"/>
                          <a:sym typeface="Arial"/>
                        </a:rPr>
                        <a:t>1,826 SF</a:t>
                      </a:r>
                      <a:endParaRPr sz="700" u="none" cap="none" strike="noStrike">
                        <a:solidFill>
                          <a:srgbClr val="444444"/>
                        </a:solidFill>
                        <a:highlight>
                          <a:schemeClr val="lt1"/>
                        </a:highlight>
                        <a:latin typeface="Arial"/>
                        <a:ea typeface="Arial"/>
                        <a:cs typeface="Arial"/>
                        <a:sym typeface="Arial"/>
                      </a:endParaRPr>
                    </a:p>
                    <a:p>
                      <a:pPr indent="0" lvl="0" marL="48895" marR="0"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6,640 SF </a:t>
                      </a:r>
                      <a:endParaRPr sz="700">
                        <a:solidFill>
                          <a:srgbClr val="444444"/>
                        </a:solidFill>
                        <a:highlight>
                          <a:schemeClr val="lt1"/>
                        </a:highlight>
                        <a:latin typeface="Arial"/>
                        <a:ea typeface="Arial"/>
                        <a:cs typeface="Arial"/>
                        <a:sym typeface="Arial"/>
                      </a:endParaRPr>
                    </a:p>
                    <a:p>
                      <a:pPr indent="0" lvl="0" marL="48895" marR="0" rtl="0" algn="l">
                        <a:lnSpc>
                          <a:spcPct val="150000"/>
                        </a:lnSpc>
                        <a:spcBef>
                          <a:spcPts val="0"/>
                        </a:spcBef>
                        <a:spcAft>
                          <a:spcPts val="0"/>
                        </a:spcAft>
                        <a:buClr>
                          <a:srgbClr val="000000"/>
                        </a:buClr>
                        <a:buSzPts val="700"/>
                        <a:buFont typeface="Arial"/>
                        <a:buNone/>
                      </a:pPr>
                      <a:r>
                        <a:t/>
                      </a:r>
                      <a:endParaRPr sz="1400" u="none" cap="none" strike="noStrike">
                        <a:highlight>
                          <a:schemeClr val="lt1"/>
                        </a:highlight>
                      </a:endParaRPr>
                    </a:p>
                    <a:p>
                      <a:pPr indent="0" lvl="0" marL="48895" marR="0" rtl="0" algn="l">
                        <a:lnSpc>
                          <a:spcPct val="150000"/>
                        </a:lnSpc>
                        <a:spcBef>
                          <a:spcPts val="0"/>
                        </a:spcBef>
                        <a:spcAft>
                          <a:spcPts val="0"/>
                        </a:spcAft>
                        <a:buClr>
                          <a:srgbClr val="000000"/>
                        </a:buClr>
                        <a:buSzPts val="700"/>
                        <a:buFont typeface="Arial"/>
                        <a:buNone/>
                      </a:pPr>
                      <a:r>
                        <a:t/>
                      </a:r>
                      <a:endParaRPr sz="1400" u="none" cap="none" strike="noStrike">
                        <a:highlight>
                          <a:schemeClr val="lt1"/>
                        </a:highlight>
                      </a:endParaRPr>
                    </a:p>
                  </a:txBody>
                  <a:tcPr marT="2602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48895" marR="0" rtl="0" algn="l">
                        <a:lnSpc>
                          <a:spcPct val="150000"/>
                        </a:lnSpc>
                        <a:spcBef>
                          <a:spcPts val="0"/>
                        </a:spcBef>
                        <a:spcAft>
                          <a:spcPts val="0"/>
                        </a:spcAft>
                        <a:buClr>
                          <a:srgbClr val="000000"/>
                        </a:buClr>
                        <a:buSzPts val="700"/>
                        <a:buFont typeface="Arial"/>
                        <a:buNone/>
                      </a:pPr>
                      <a:r>
                        <a:rPr lang="en-US" sz="700" u="none" cap="none" strike="noStrike">
                          <a:solidFill>
                            <a:srgbClr val="444444"/>
                          </a:solidFill>
                          <a:highlight>
                            <a:schemeClr val="lt1"/>
                          </a:highlight>
                          <a:latin typeface="Arial"/>
                          <a:ea typeface="Arial"/>
                          <a:cs typeface="Arial"/>
                          <a:sym typeface="Arial"/>
                        </a:rPr>
                        <a:t>Available Immediately</a:t>
                      </a:r>
                      <a:endParaRPr sz="700" u="none" cap="none" strike="noStrike">
                        <a:solidFill>
                          <a:srgbClr val="444444"/>
                        </a:solidFill>
                        <a:highlight>
                          <a:schemeClr val="lt1"/>
                        </a:highlight>
                        <a:latin typeface="Arial"/>
                        <a:ea typeface="Arial"/>
                        <a:cs typeface="Arial"/>
                        <a:sym typeface="Arial"/>
                      </a:endParaRPr>
                    </a:p>
                    <a:p>
                      <a:pPr indent="0" lvl="0" marL="48895" marR="0" rtl="0" algn="l">
                        <a:lnSpc>
                          <a:spcPct val="15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Available Immediately</a:t>
                      </a:r>
                      <a:endParaRPr sz="700">
                        <a:solidFill>
                          <a:srgbClr val="444444"/>
                        </a:solidFill>
                        <a:highlight>
                          <a:schemeClr val="lt1"/>
                        </a:highlight>
                        <a:latin typeface="Arial"/>
                        <a:ea typeface="Arial"/>
                        <a:cs typeface="Arial"/>
                        <a:sym typeface="Arial"/>
                      </a:endParaRPr>
                    </a:p>
                    <a:p>
                      <a:pPr indent="0" lvl="0" marL="48895" marR="0" rtl="0" algn="l">
                        <a:lnSpc>
                          <a:spcPct val="150000"/>
                        </a:lnSpc>
                        <a:spcBef>
                          <a:spcPts val="0"/>
                        </a:spcBef>
                        <a:spcAft>
                          <a:spcPts val="0"/>
                        </a:spcAft>
                        <a:buClr>
                          <a:srgbClr val="000000"/>
                        </a:buClr>
                        <a:buSzPts val="700"/>
                        <a:buFont typeface="Arial"/>
                        <a:buNone/>
                      </a:pPr>
                      <a:r>
                        <a:t/>
                      </a:r>
                      <a:endParaRPr sz="1400" cap="none" strike="noStrike">
                        <a:highlight>
                          <a:schemeClr val="lt1"/>
                        </a:highlight>
                      </a:endParaRPr>
                    </a:p>
                  </a:txBody>
                  <a:tcPr marT="2602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solidFill>
                      <a:schemeClr val="lt1"/>
                    </a:solidFill>
                  </a:tcPr>
                </a:tc>
              </a:tr>
            </a:tbl>
          </a:graphicData>
        </a:graphic>
      </p:graphicFrame>
      <p:sp>
        <p:nvSpPr>
          <p:cNvPr id="102" name="Google Shape;102;g271b7e930a7_0_40"/>
          <p:cNvSpPr txBox="1"/>
          <p:nvPr/>
        </p:nvSpPr>
        <p:spPr>
          <a:xfrm>
            <a:off x="2776947" y="1544575"/>
            <a:ext cx="2265600" cy="6477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530"/>
              </a:spcBef>
              <a:spcAft>
                <a:spcPts val="0"/>
              </a:spcAft>
              <a:buClr>
                <a:srgbClr val="000000"/>
              </a:buClr>
              <a:buSzPts val="1100"/>
              <a:buFont typeface="Arial"/>
              <a:buNone/>
            </a:pPr>
            <a:r>
              <a:rPr b="1" i="0" lang="en-US" sz="700" u="none" cap="none" strike="noStrike">
                <a:solidFill>
                  <a:srgbClr val="444444"/>
                </a:solidFill>
                <a:latin typeface="Arial"/>
                <a:ea typeface="Arial"/>
                <a:cs typeface="Arial"/>
                <a:sym typeface="Arial"/>
              </a:rPr>
              <a:t>ADDRESS: </a:t>
            </a:r>
            <a:r>
              <a:rPr b="0" i="0" lang="en-US" sz="700" u="none" cap="none" strike="noStrike">
                <a:solidFill>
                  <a:srgbClr val="444444"/>
                </a:solidFill>
                <a:latin typeface="Arial"/>
                <a:ea typeface="Arial"/>
                <a:cs typeface="Arial"/>
                <a:sym typeface="Arial"/>
              </a:rPr>
              <a:t>130 BREW STREET</a:t>
            </a:r>
            <a:endParaRPr b="0" i="0" sz="700" u="none" cap="none" strike="noStrike">
              <a:solidFill>
                <a:srgbClr val="444444"/>
              </a:solidFill>
              <a:latin typeface="Arial"/>
              <a:ea typeface="Arial"/>
              <a:cs typeface="Arial"/>
              <a:sym typeface="Arial"/>
            </a:endParaRPr>
          </a:p>
          <a:p>
            <a:pPr indent="0" lvl="0" marL="0" marR="0" rtl="0" algn="l">
              <a:lnSpc>
                <a:spcPct val="100000"/>
              </a:lnSpc>
              <a:spcBef>
                <a:spcPts val="530"/>
              </a:spcBef>
              <a:spcAft>
                <a:spcPts val="0"/>
              </a:spcAft>
              <a:buClr>
                <a:srgbClr val="000000"/>
              </a:buClr>
              <a:buSzPts val="1100"/>
              <a:buFont typeface="Arial"/>
              <a:buNone/>
            </a:pPr>
            <a:r>
              <a:rPr b="1" i="0" lang="en-US" sz="700" u="none" cap="none" strike="noStrike">
                <a:solidFill>
                  <a:srgbClr val="444444"/>
                </a:solidFill>
                <a:latin typeface="Arial"/>
                <a:ea typeface="Arial"/>
                <a:cs typeface="Arial"/>
                <a:sym typeface="Arial"/>
              </a:rPr>
              <a:t>CONTACT: </a:t>
            </a:r>
            <a:r>
              <a:rPr b="0" i="0" lang="en-US" sz="700" u="none" cap="none" strike="noStrike">
                <a:solidFill>
                  <a:srgbClr val="444444"/>
                </a:solidFill>
                <a:latin typeface="Arial"/>
                <a:ea typeface="Arial"/>
                <a:cs typeface="Arial"/>
                <a:sym typeface="Arial"/>
              </a:rPr>
              <a:t>CRAIG BALLANTYNE &amp; LIAM BOULTBEE</a:t>
            </a:r>
            <a:endParaRPr b="0" i="0" sz="700" u="none" cap="none" strike="noStrike">
              <a:solidFill>
                <a:srgbClr val="444444"/>
              </a:solidFill>
              <a:latin typeface="Arial"/>
              <a:ea typeface="Arial"/>
              <a:cs typeface="Arial"/>
              <a:sym typeface="Arial"/>
            </a:endParaRPr>
          </a:p>
          <a:p>
            <a:pPr indent="0" lvl="0" marL="0" marR="0" rtl="0" algn="l">
              <a:lnSpc>
                <a:spcPct val="100000"/>
              </a:lnSpc>
              <a:spcBef>
                <a:spcPts val="530"/>
              </a:spcBef>
              <a:spcAft>
                <a:spcPts val="0"/>
              </a:spcAft>
              <a:buClr>
                <a:srgbClr val="000000"/>
              </a:buClr>
              <a:buSzPts val="1100"/>
              <a:buFont typeface="Arial"/>
              <a:buNone/>
            </a:pPr>
            <a:r>
              <a:rPr b="1" i="0" lang="en-US" sz="700" u="none" cap="none" strike="noStrike">
                <a:solidFill>
                  <a:srgbClr val="444444"/>
                </a:solidFill>
                <a:latin typeface="Arial"/>
                <a:ea typeface="Arial"/>
                <a:cs typeface="Arial"/>
                <a:sym typeface="Arial"/>
              </a:rPr>
              <a:t>COMPANY:</a:t>
            </a:r>
            <a:r>
              <a:rPr b="0" i="0" lang="en-US" sz="700" u="none" cap="none" strike="noStrike">
                <a:solidFill>
                  <a:srgbClr val="444444"/>
                </a:solidFill>
                <a:latin typeface="Arial"/>
                <a:ea typeface="Arial"/>
                <a:cs typeface="Arial"/>
                <a:sym typeface="Arial"/>
              </a:rPr>
              <a:t> CUSHMAN &amp; WAKEFIELD</a:t>
            </a:r>
            <a:endParaRPr b="0" i="0" sz="700" u="none" cap="none" strike="noStrike">
              <a:solidFill>
                <a:srgbClr val="444444"/>
              </a:solidFill>
              <a:latin typeface="Arial"/>
              <a:ea typeface="Arial"/>
              <a:cs typeface="Arial"/>
              <a:sym typeface="Arial"/>
            </a:endParaRPr>
          </a:p>
          <a:p>
            <a:pPr indent="0" lvl="0" marL="0" marR="0" rtl="0" algn="l">
              <a:lnSpc>
                <a:spcPct val="100000"/>
              </a:lnSpc>
              <a:spcBef>
                <a:spcPts val="530"/>
              </a:spcBef>
              <a:spcAft>
                <a:spcPts val="0"/>
              </a:spcAft>
              <a:buClr>
                <a:srgbClr val="000000"/>
              </a:buClr>
              <a:buSzPts val="1100"/>
              <a:buFont typeface="Arial"/>
              <a:buNone/>
            </a:pPr>
            <a:r>
              <a:rPr b="1" i="0" lang="en-US" sz="700" u="none" cap="none" strike="noStrike">
                <a:solidFill>
                  <a:srgbClr val="444444"/>
                </a:solidFill>
                <a:latin typeface="Arial"/>
                <a:ea typeface="Arial"/>
                <a:cs typeface="Arial"/>
                <a:sym typeface="Arial"/>
              </a:rPr>
              <a:t>PHONE: </a:t>
            </a:r>
            <a:r>
              <a:rPr b="0" i="0" lang="en-US" sz="700" u="none" cap="none" strike="noStrike">
                <a:solidFill>
                  <a:srgbClr val="444444"/>
                </a:solidFill>
                <a:latin typeface="Arial"/>
                <a:ea typeface="Arial"/>
                <a:cs typeface="Arial"/>
                <a:sym typeface="Arial"/>
              </a:rPr>
              <a:t>604.683.3111</a:t>
            </a:r>
            <a:endParaRPr b="0" i="0" sz="700" u="none" cap="none" strike="noStrike">
              <a:solidFill>
                <a:srgbClr val="444444"/>
              </a:solidFill>
              <a:latin typeface="Arial"/>
              <a:ea typeface="Arial"/>
              <a:cs typeface="Arial"/>
              <a:sym typeface="Arial"/>
            </a:endParaRPr>
          </a:p>
        </p:txBody>
      </p:sp>
      <p:sp>
        <p:nvSpPr>
          <p:cNvPr id="103" name="Google Shape;103;g271b7e930a7_0_40"/>
          <p:cNvSpPr txBox="1"/>
          <p:nvPr/>
        </p:nvSpPr>
        <p:spPr>
          <a:xfrm>
            <a:off x="2769662" y="3980025"/>
            <a:ext cx="3220800" cy="243600"/>
          </a:xfrm>
          <a:prstGeom prst="rect">
            <a:avLst/>
          </a:prstGeom>
          <a:noFill/>
          <a:ln>
            <a:noFill/>
          </a:ln>
        </p:spPr>
        <p:txBody>
          <a:bodyPr anchorCtr="0" anchor="t" bIns="0" lIns="0" spcFirstLastPara="1" rIns="0" wrap="square" tIns="12700">
            <a:spAutoFit/>
          </a:bodyPr>
          <a:lstStyle/>
          <a:p>
            <a:pPr indent="0" lvl="0" marL="12700" marR="0" rtl="0" algn="l">
              <a:lnSpc>
                <a:spcPct val="115625"/>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Dawson</a:t>
            </a:r>
            <a:endParaRPr b="0" i="0" sz="1500" u="none" cap="none" strike="noStrike">
              <a:solidFill>
                <a:srgbClr val="000000"/>
              </a:solidFill>
              <a:latin typeface="Montserrat SemiBold"/>
              <a:ea typeface="Montserrat SemiBold"/>
              <a:cs typeface="Montserrat SemiBold"/>
              <a:sym typeface="Montserrat SemiBold"/>
            </a:endParaRPr>
          </a:p>
        </p:txBody>
      </p:sp>
      <p:sp>
        <p:nvSpPr>
          <p:cNvPr id="104" name="Google Shape;104;g271b7e930a7_0_40"/>
          <p:cNvSpPr txBox="1"/>
          <p:nvPr/>
        </p:nvSpPr>
        <p:spPr>
          <a:xfrm>
            <a:off x="2769662" y="5187802"/>
            <a:ext cx="624900" cy="1206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AVAILABILITY</a:t>
            </a:r>
            <a:endParaRPr b="0" i="0" sz="700" u="none" cap="none" strike="noStrike">
              <a:solidFill>
                <a:srgbClr val="000000"/>
              </a:solidFill>
              <a:latin typeface="Arial"/>
              <a:ea typeface="Arial"/>
              <a:cs typeface="Arial"/>
              <a:sym typeface="Arial"/>
            </a:endParaRPr>
          </a:p>
        </p:txBody>
      </p:sp>
      <p:sp>
        <p:nvSpPr>
          <p:cNvPr id="105" name="Google Shape;105;g271b7e930a7_0_40"/>
          <p:cNvSpPr txBox="1"/>
          <p:nvPr/>
        </p:nvSpPr>
        <p:spPr>
          <a:xfrm>
            <a:off x="5155550" y="4319379"/>
            <a:ext cx="2113800" cy="674700"/>
          </a:xfrm>
          <a:prstGeom prst="rect">
            <a:avLst/>
          </a:prstGeom>
          <a:noFill/>
          <a:ln>
            <a:noFill/>
          </a:ln>
        </p:spPr>
        <p:txBody>
          <a:bodyPr anchorCtr="0" anchor="t" bIns="0" lIns="0" spcFirstLastPara="1" rIns="0" wrap="square" tIns="584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BUILDING FEATURES:</a:t>
            </a:r>
            <a:endParaRPr b="0" i="0" sz="700" u="none" cap="none" strike="noStrike">
              <a:solidFill>
                <a:srgbClr val="000000"/>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Easy and quick access to Trans Canada Highway</a:t>
            </a:r>
            <a:endParaRPr b="0" i="0" sz="700" u="none" cap="none" strike="noStrike">
              <a:solidFill>
                <a:srgbClr val="444444"/>
              </a:solidFill>
              <a:latin typeface="Arial"/>
              <a:ea typeface="Arial"/>
              <a:cs typeface="Arial"/>
              <a:sym typeface="Arial"/>
            </a:endParaRPr>
          </a:p>
          <a:p>
            <a:pPr indent="-273050" lvl="0" marL="274320" marR="0" rtl="0" algn="l">
              <a:lnSpc>
                <a:spcPct val="100000"/>
              </a:lnSpc>
              <a:spcBef>
                <a:spcPts val="300"/>
              </a:spcBef>
              <a:spcAft>
                <a:spcPts val="30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Close proximity to Gilmore Place SkyTrain Station (2 min walk)</a:t>
            </a:r>
            <a:endParaRPr b="0" i="0" sz="700" u="none" cap="none" strike="noStrike">
              <a:solidFill>
                <a:srgbClr val="444444"/>
              </a:solidFill>
              <a:latin typeface="Arial"/>
              <a:ea typeface="Arial"/>
              <a:cs typeface="Arial"/>
              <a:sym typeface="Arial"/>
            </a:endParaRPr>
          </a:p>
        </p:txBody>
      </p:sp>
      <p:graphicFrame>
        <p:nvGraphicFramePr>
          <p:cNvPr id="106" name="Google Shape;106;g271b7e930a7_0_40"/>
          <p:cNvGraphicFramePr/>
          <p:nvPr/>
        </p:nvGraphicFramePr>
        <p:xfrm>
          <a:off x="2769588" y="5378368"/>
          <a:ext cx="3000000" cy="3000000"/>
        </p:xfrm>
        <a:graphic>
          <a:graphicData uri="http://schemas.openxmlformats.org/drawingml/2006/table">
            <a:tbl>
              <a:tblPr bandRow="1" firstRow="1">
                <a:noFill/>
                <a:tableStyleId>{6DDD6649-5F94-4313-A58D-1D283F718FA6}</a:tableStyleId>
              </a:tblPr>
              <a:tblGrid>
                <a:gridCol w="562525"/>
                <a:gridCol w="518975"/>
                <a:gridCol w="3431725"/>
              </a:tblGrid>
              <a:tr h="355950">
                <a:tc>
                  <a:txBody>
                    <a:bodyPr/>
                    <a:lstStyle/>
                    <a:p>
                      <a:pPr indent="0" lvl="0" marL="0" marR="0" rtl="0" algn="l">
                        <a:lnSpc>
                          <a:spcPct val="115000"/>
                        </a:lnSpc>
                        <a:spcBef>
                          <a:spcPts val="0"/>
                        </a:spcBef>
                        <a:spcAft>
                          <a:spcPts val="0"/>
                        </a:spcAft>
                        <a:buClr>
                          <a:schemeClr val="dk1"/>
                        </a:buClr>
                        <a:buSzPts val="1100"/>
                        <a:buFont typeface="Arial"/>
                        <a:buNone/>
                      </a:pPr>
                      <a:r>
                        <a:rPr lang="en-US" sz="700" u="none" cap="none" strike="noStrike">
                          <a:solidFill>
                            <a:srgbClr val="444444"/>
                          </a:solidFill>
                          <a:latin typeface="Arial"/>
                          <a:ea typeface="Arial"/>
                          <a:cs typeface="Arial"/>
                          <a:sym typeface="Arial"/>
                        </a:rPr>
                        <a:t>Unit 4183B</a:t>
                      </a:r>
                      <a:endParaRPr sz="700" u="none" cap="none" strike="noStrike">
                        <a:solidFill>
                          <a:srgbClr val="44444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sz="700" u="none" cap="none" strike="noStrike">
                        <a:solidFill>
                          <a:srgbClr val="444444"/>
                        </a:solidFill>
                        <a:latin typeface="Arial"/>
                        <a:ea typeface="Arial"/>
                        <a:cs typeface="Arial"/>
                        <a:sym typeface="Arial"/>
                      </a:endParaRPr>
                    </a:p>
                  </a:txBody>
                  <a:tcPr marT="279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27305" rtl="0" algn="ctr">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1,172 SF</a:t>
                      </a:r>
                      <a:endParaRPr sz="700" u="none" cap="none" strike="noStrike">
                        <a:latin typeface="Arial"/>
                        <a:ea typeface="Arial"/>
                        <a:cs typeface="Arial"/>
                        <a:sym typeface="Arial"/>
                      </a:endParaRPr>
                    </a:p>
                  </a:txBody>
                  <a:tcPr marT="2795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46355" marR="0" rtl="0" algn="l">
                        <a:lnSpc>
                          <a:spcPct val="100000"/>
                        </a:lnSpc>
                        <a:spcBef>
                          <a:spcPts val="0"/>
                        </a:spcBef>
                        <a:spcAft>
                          <a:spcPts val="0"/>
                        </a:spcAft>
                        <a:buClr>
                          <a:schemeClr val="dk1"/>
                        </a:buClr>
                        <a:buSzPts val="1100"/>
                        <a:buFont typeface="Arial"/>
                        <a:buNone/>
                      </a:pPr>
                      <a:r>
                        <a:rPr lang="en-US" sz="700" u="none" cap="none" strike="noStrike">
                          <a:solidFill>
                            <a:srgbClr val="444444"/>
                          </a:solidFill>
                          <a:latin typeface="Arial"/>
                          <a:ea typeface="Arial"/>
                          <a:cs typeface="Arial"/>
                          <a:sym typeface="Arial"/>
                        </a:rPr>
                        <a:t>Available Immediately</a:t>
                      </a:r>
                      <a:endParaRPr sz="800" u="none" cap="none" strike="noStrike">
                        <a:solidFill>
                          <a:srgbClr val="444444"/>
                        </a:solidFill>
                        <a:latin typeface="Arial"/>
                        <a:ea typeface="Arial"/>
                        <a:cs typeface="Arial"/>
                        <a:sym typeface="Arial"/>
                      </a:endParaRPr>
                    </a:p>
                    <a:p>
                      <a:pPr indent="0" lvl="0" marL="46355" marR="0" rtl="0" algn="l">
                        <a:lnSpc>
                          <a:spcPct val="100000"/>
                        </a:lnSpc>
                        <a:spcBef>
                          <a:spcPts val="0"/>
                        </a:spcBef>
                        <a:spcAft>
                          <a:spcPts val="0"/>
                        </a:spcAft>
                        <a:buClr>
                          <a:srgbClr val="000000"/>
                        </a:buClr>
                        <a:buSzPts val="1100"/>
                        <a:buFont typeface="Arial"/>
                        <a:buNone/>
                      </a:pPr>
                      <a:r>
                        <a:rPr lang="en-US" sz="700" u="none" cap="none" strike="noStrike">
                          <a:solidFill>
                            <a:srgbClr val="444444"/>
                          </a:solidFill>
                          <a:latin typeface="Arial"/>
                          <a:ea typeface="Arial"/>
                          <a:cs typeface="Arial"/>
                          <a:sym typeface="Arial"/>
                        </a:rPr>
                        <a:t>*Second Floor Office</a:t>
                      </a:r>
                      <a:endParaRPr sz="700" u="none" cap="none" strike="noStrike">
                        <a:solidFill>
                          <a:srgbClr val="444444"/>
                        </a:solidFill>
                        <a:latin typeface="Arial"/>
                        <a:ea typeface="Arial"/>
                        <a:cs typeface="Arial"/>
                        <a:sym typeface="Arial"/>
                      </a:endParaRPr>
                    </a:p>
                  </a:txBody>
                  <a:tcPr marT="2540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bl>
          </a:graphicData>
        </a:graphic>
      </p:graphicFrame>
      <p:sp>
        <p:nvSpPr>
          <p:cNvPr id="107" name="Google Shape;107;g271b7e930a7_0_40"/>
          <p:cNvSpPr txBox="1"/>
          <p:nvPr/>
        </p:nvSpPr>
        <p:spPr>
          <a:xfrm>
            <a:off x="2769600" y="4360317"/>
            <a:ext cx="2113800" cy="7554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530"/>
              </a:spcBef>
              <a:spcAft>
                <a:spcPts val="0"/>
              </a:spcAft>
              <a:buClr>
                <a:schemeClr val="dk1"/>
              </a:buClr>
              <a:buSzPts val="1100"/>
              <a:buFont typeface="Arial"/>
              <a:buNone/>
            </a:pPr>
            <a:r>
              <a:rPr b="1" i="0" lang="en-US" sz="700" u="none" cap="none" strike="noStrike">
                <a:solidFill>
                  <a:srgbClr val="444444"/>
                </a:solidFill>
                <a:latin typeface="Arial"/>
                <a:ea typeface="Arial"/>
                <a:cs typeface="Arial"/>
                <a:sym typeface="Arial"/>
              </a:rPr>
              <a:t>ADDRESS: </a:t>
            </a:r>
            <a:r>
              <a:rPr b="0" i="0" lang="en-US" sz="700" u="none" cap="none" strike="noStrike">
                <a:solidFill>
                  <a:srgbClr val="444444"/>
                </a:solidFill>
                <a:latin typeface="Arial"/>
                <a:ea typeface="Arial"/>
                <a:cs typeface="Arial"/>
                <a:sym typeface="Arial"/>
              </a:rPr>
              <a:t>4185 DAWSON ST</a:t>
            </a:r>
            <a:endParaRPr b="0" i="0" sz="700" u="none" cap="none" strike="noStrike">
              <a:solidFill>
                <a:srgbClr val="444444"/>
              </a:solidFill>
              <a:latin typeface="Arial"/>
              <a:ea typeface="Arial"/>
              <a:cs typeface="Arial"/>
              <a:sym typeface="Arial"/>
            </a:endParaRPr>
          </a:p>
          <a:p>
            <a:pPr indent="0" lvl="0" marL="0" marR="0" rtl="0" algn="l">
              <a:lnSpc>
                <a:spcPct val="100000"/>
              </a:lnSpc>
              <a:spcBef>
                <a:spcPts val="530"/>
              </a:spcBef>
              <a:spcAft>
                <a:spcPts val="0"/>
              </a:spcAft>
              <a:buClr>
                <a:schemeClr val="dk1"/>
              </a:buClr>
              <a:buSzPts val="1100"/>
              <a:buFont typeface="Arial"/>
              <a:buNone/>
            </a:pPr>
            <a:r>
              <a:rPr b="1" i="0" lang="en-US" sz="700" u="none" cap="none" strike="noStrike">
                <a:solidFill>
                  <a:srgbClr val="444444"/>
                </a:solidFill>
                <a:latin typeface="Arial"/>
                <a:ea typeface="Arial"/>
                <a:cs typeface="Arial"/>
                <a:sym typeface="Arial"/>
              </a:rPr>
              <a:t>CONTACT:</a:t>
            </a:r>
            <a:r>
              <a:rPr b="0" i="0" lang="en-US" sz="700" u="none" cap="none" strike="noStrike">
                <a:solidFill>
                  <a:srgbClr val="444444"/>
                </a:solidFill>
                <a:latin typeface="Arial"/>
                <a:ea typeface="Arial"/>
                <a:cs typeface="Arial"/>
                <a:sym typeface="Arial"/>
              </a:rPr>
              <a:t> BRADEN &amp; STEVE HALL</a:t>
            </a:r>
            <a:endParaRPr b="0" i="0" sz="700" u="none" cap="none" strike="noStrike">
              <a:solidFill>
                <a:srgbClr val="444444"/>
              </a:solidFill>
              <a:latin typeface="Arial"/>
              <a:ea typeface="Arial"/>
              <a:cs typeface="Arial"/>
              <a:sym typeface="Arial"/>
            </a:endParaRPr>
          </a:p>
          <a:p>
            <a:pPr indent="0" lvl="0" marL="0" marR="0" rtl="0" algn="l">
              <a:lnSpc>
                <a:spcPct val="100000"/>
              </a:lnSpc>
              <a:spcBef>
                <a:spcPts val="530"/>
              </a:spcBef>
              <a:spcAft>
                <a:spcPts val="0"/>
              </a:spcAft>
              <a:buClr>
                <a:schemeClr val="dk1"/>
              </a:buClr>
              <a:buSzPts val="1100"/>
              <a:buFont typeface="Arial"/>
              <a:buNone/>
            </a:pPr>
            <a:r>
              <a:rPr b="1" i="0" lang="en-US" sz="700" u="none" cap="none" strike="noStrike">
                <a:solidFill>
                  <a:srgbClr val="444444"/>
                </a:solidFill>
                <a:latin typeface="Arial"/>
                <a:ea typeface="Arial"/>
                <a:cs typeface="Arial"/>
                <a:sym typeface="Arial"/>
              </a:rPr>
              <a:t>COMPANY:</a:t>
            </a:r>
            <a:r>
              <a:rPr b="0" i="0" lang="en-US" sz="700" u="none" cap="none" strike="noStrike">
                <a:solidFill>
                  <a:srgbClr val="444444"/>
                </a:solidFill>
                <a:latin typeface="Arial"/>
                <a:ea typeface="Arial"/>
                <a:cs typeface="Arial"/>
                <a:sym typeface="Arial"/>
              </a:rPr>
              <a:t> DAVIES/HALL COMMERCIAL REALTY-RE/MAX</a:t>
            </a:r>
            <a:endParaRPr b="0" i="0" sz="700" u="none" cap="none" strike="noStrike">
              <a:solidFill>
                <a:srgbClr val="444444"/>
              </a:solidFill>
              <a:latin typeface="Arial"/>
              <a:ea typeface="Arial"/>
              <a:cs typeface="Arial"/>
              <a:sym typeface="Arial"/>
            </a:endParaRPr>
          </a:p>
          <a:p>
            <a:pPr indent="0" lvl="0" marL="0" marR="0" rtl="0" algn="l">
              <a:lnSpc>
                <a:spcPct val="100000"/>
              </a:lnSpc>
              <a:spcBef>
                <a:spcPts val="530"/>
              </a:spcBef>
              <a:spcAft>
                <a:spcPts val="0"/>
              </a:spcAft>
              <a:buClr>
                <a:schemeClr val="dk1"/>
              </a:buClr>
              <a:buSzPts val="1100"/>
              <a:buFont typeface="Arial"/>
              <a:buNone/>
            </a:pPr>
            <a:r>
              <a:rPr b="1" i="0" lang="en-US" sz="700" u="none" cap="none" strike="noStrike">
                <a:solidFill>
                  <a:srgbClr val="444444"/>
                </a:solidFill>
                <a:latin typeface="Arial"/>
                <a:ea typeface="Arial"/>
                <a:cs typeface="Arial"/>
                <a:sym typeface="Arial"/>
              </a:rPr>
              <a:t>PHONE:</a:t>
            </a:r>
            <a:r>
              <a:rPr b="0" i="0" lang="en-US" sz="700" u="none" cap="none" strike="noStrike">
                <a:solidFill>
                  <a:srgbClr val="444444"/>
                </a:solidFill>
                <a:latin typeface="Arial"/>
                <a:ea typeface="Arial"/>
                <a:cs typeface="Arial"/>
                <a:sym typeface="Arial"/>
              </a:rPr>
              <a:t> 604.718.7300</a:t>
            </a:r>
            <a:endParaRPr b="1" i="0" sz="700" u="none" cap="none" strike="noStrike">
              <a:solidFill>
                <a:srgbClr val="444444"/>
              </a:solidFill>
              <a:latin typeface="Arial"/>
              <a:ea typeface="Arial"/>
              <a:cs typeface="Arial"/>
              <a:sym typeface="Arial"/>
            </a:endParaRPr>
          </a:p>
        </p:txBody>
      </p:sp>
      <p:sp>
        <p:nvSpPr>
          <p:cNvPr id="108" name="Google Shape;108;g271b7e930a7_0_40"/>
          <p:cNvSpPr txBox="1"/>
          <p:nvPr/>
        </p:nvSpPr>
        <p:spPr>
          <a:xfrm>
            <a:off x="457898" y="9803882"/>
            <a:ext cx="4345800" cy="111600"/>
          </a:xfrm>
          <a:prstGeom prst="rect">
            <a:avLst/>
          </a:prstGeom>
          <a:noFill/>
          <a:ln>
            <a:noFill/>
          </a:ln>
        </p:spPr>
        <p:txBody>
          <a:bodyPr anchorCtr="0" anchor="t" bIns="0" lIns="0" spcFirstLastPara="1" rIns="0" wrap="square" tIns="3800">
            <a:spAutoFit/>
          </a:bodyPr>
          <a:lstStyle/>
          <a:p>
            <a:pPr indent="0" lvl="0" marL="1270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200 - 1010 SEYMOUR STREET, VANCOUVER, BC | 604.688.8783 | </a:t>
            </a:r>
            <a:r>
              <a:rPr b="0" i="0" lang="en-US" sz="700" u="sng" cap="none" strike="noStrike">
                <a:solidFill>
                  <a:schemeClr val="hlink"/>
                </a:solidFill>
                <a:latin typeface="Arial"/>
                <a:ea typeface="Arial"/>
                <a:cs typeface="Arial"/>
                <a:sym typeface="Arial"/>
                <a:hlinkClick r:id="rId3"/>
              </a:rPr>
              <a:t>LEASING@ONNI.COM </a:t>
            </a:r>
            <a:endParaRPr b="0" i="0" sz="700" u="none" cap="none" strike="noStrike">
              <a:solidFill>
                <a:srgbClr val="000000"/>
              </a:solidFill>
              <a:latin typeface="Arial"/>
              <a:ea typeface="Arial"/>
              <a:cs typeface="Arial"/>
              <a:sym typeface="Arial"/>
            </a:endParaRPr>
          </a:p>
        </p:txBody>
      </p:sp>
      <p:sp>
        <p:nvSpPr>
          <p:cNvPr id="109" name="Google Shape;109;g271b7e930a7_0_40"/>
          <p:cNvSpPr/>
          <p:nvPr/>
        </p:nvSpPr>
        <p:spPr>
          <a:xfrm>
            <a:off x="0" y="-1"/>
            <a:ext cx="7772400" cy="658485"/>
          </a:xfrm>
          <a:custGeom>
            <a:rect b="b" l="l" r="r" t="t"/>
            <a:pathLst>
              <a:path extrusionOk="0" h="1677670" w="7772400">
                <a:moveTo>
                  <a:pt x="7772400" y="0"/>
                </a:moveTo>
                <a:lnTo>
                  <a:pt x="0" y="0"/>
                </a:lnTo>
                <a:lnTo>
                  <a:pt x="0" y="1677670"/>
                </a:lnTo>
                <a:lnTo>
                  <a:pt x="7772400" y="1677670"/>
                </a:lnTo>
                <a:lnTo>
                  <a:pt x="7772400" y="0"/>
                </a:lnTo>
                <a:close/>
              </a:path>
            </a:pathLst>
          </a:custGeom>
          <a:solidFill>
            <a:srgbClr val="00AE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g271b7e930a7_0_40"/>
          <p:cNvSpPr txBox="1"/>
          <p:nvPr/>
        </p:nvSpPr>
        <p:spPr>
          <a:xfrm>
            <a:off x="399026" y="129138"/>
            <a:ext cx="6285300" cy="400200"/>
          </a:xfrm>
          <a:prstGeom prst="rect">
            <a:avLst/>
          </a:prstGeom>
          <a:noFill/>
          <a:ln>
            <a:noFill/>
          </a:ln>
        </p:spPr>
        <p:txBody>
          <a:bodyPr anchorCtr="0" anchor="t" bIns="0" lIns="0" spcFirstLastPara="1" rIns="0" wrap="square" tIns="0">
            <a:spAutoFit/>
          </a:bodyPr>
          <a:lstStyle/>
          <a:p>
            <a:pPr indent="0" lvl="0" marL="12700" marR="0" rtl="0" algn="l">
              <a:lnSpc>
                <a:spcPct val="111694"/>
              </a:lnSpc>
              <a:spcBef>
                <a:spcPts val="0"/>
              </a:spcBef>
              <a:spcAft>
                <a:spcPts val="0"/>
              </a:spcAft>
              <a:buClr>
                <a:srgbClr val="000000"/>
              </a:buClr>
              <a:buSzPts val="2600"/>
              <a:buFont typeface="Arial"/>
              <a:buNone/>
            </a:pPr>
            <a:r>
              <a:rPr b="1" i="0" lang="en-US" sz="2600" u="none" cap="none" strike="noStrike">
                <a:solidFill>
                  <a:schemeClr val="lt1"/>
                </a:solidFill>
                <a:latin typeface="Montserrat"/>
                <a:ea typeface="Montserrat"/>
                <a:cs typeface="Montserrat"/>
                <a:sym typeface="Montserrat"/>
              </a:rPr>
              <a:t>NOW LEASING</a:t>
            </a:r>
            <a:endParaRPr b="0" i="0" sz="2600" u="none" cap="none" strike="noStrike">
              <a:solidFill>
                <a:schemeClr val="lt1"/>
              </a:solidFill>
              <a:latin typeface="Montserrat"/>
              <a:ea typeface="Montserrat"/>
              <a:cs typeface="Montserrat"/>
              <a:sym typeface="Montserrat"/>
            </a:endParaRPr>
          </a:p>
        </p:txBody>
      </p:sp>
      <p:sp>
        <p:nvSpPr>
          <p:cNvPr id="111" name="Google Shape;111;g271b7e930a7_0_40"/>
          <p:cNvSpPr txBox="1"/>
          <p:nvPr/>
        </p:nvSpPr>
        <p:spPr>
          <a:xfrm>
            <a:off x="2770075" y="940369"/>
            <a:ext cx="9417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PORT MOODY, BC</a:t>
            </a:r>
            <a:endParaRPr b="1" i="0" sz="700" u="none" cap="none" strike="noStrike">
              <a:solidFill>
                <a:schemeClr val="lt1"/>
              </a:solidFill>
              <a:latin typeface="Arial"/>
              <a:ea typeface="Arial"/>
              <a:cs typeface="Arial"/>
              <a:sym typeface="Arial"/>
            </a:endParaRPr>
          </a:p>
        </p:txBody>
      </p:sp>
      <p:sp>
        <p:nvSpPr>
          <p:cNvPr id="112" name="Google Shape;112;g271b7e930a7_0_40"/>
          <p:cNvSpPr txBox="1"/>
          <p:nvPr/>
        </p:nvSpPr>
        <p:spPr>
          <a:xfrm>
            <a:off x="2770075" y="3675568"/>
            <a:ext cx="9417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BURNABY, BC</a:t>
            </a:r>
            <a:endParaRPr b="1" i="0" sz="700" u="none" cap="none" strike="noStrike">
              <a:solidFill>
                <a:schemeClr val="lt1"/>
              </a:solidFill>
              <a:latin typeface="Arial"/>
              <a:ea typeface="Arial"/>
              <a:cs typeface="Arial"/>
              <a:sym typeface="Arial"/>
            </a:endParaRPr>
          </a:p>
        </p:txBody>
      </p:sp>
      <p:cxnSp>
        <p:nvCxnSpPr>
          <p:cNvPr id="113" name="Google Shape;113;g271b7e930a7_0_40"/>
          <p:cNvCxnSpPr/>
          <p:nvPr/>
        </p:nvCxnSpPr>
        <p:spPr>
          <a:xfrm>
            <a:off x="443150" y="3480499"/>
            <a:ext cx="6832800" cy="0"/>
          </a:xfrm>
          <a:prstGeom prst="straightConnector1">
            <a:avLst/>
          </a:prstGeom>
          <a:noFill/>
          <a:ln cap="flat" cmpd="sng" w="9525">
            <a:solidFill>
              <a:schemeClr val="dk2"/>
            </a:solidFill>
            <a:prstDash val="solid"/>
            <a:round/>
            <a:headEnd len="sm" w="sm" type="none"/>
            <a:tailEnd len="sm" w="sm" type="none"/>
          </a:ln>
        </p:spPr>
      </p:cxnSp>
      <p:pic>
        <p:nvPicPr>
          <p:cNvPr id="114" name="Google Shape;114;g271b7e930a7_0_40"/>
          <p:cNvPicPr preferRelativeResize="0"/>
          <p:nvPr>
            <p:ph idx="2" type="pic"/>
          </p:nvPr>
        </p:nvPicPr>
        <p:blipFill rotWithShape="1">
          <a:blip r:embed="rId4">
            <a:alphaModFix/>
          </a:blip>
          <a:srcRect b="0" l="12479" r="12479" t="0"/>
          <a:stretch/>
        </p:blipFill>
        <p:spPr>
          <a:xfrm>
            <a:off x="443150" y="940375"/>
            <a:ext cx="2050801" cy="2048400"/>
          </a:xfrm>
          <a:prstGeom prst="rect">
            <a:avLst/>
          </a:prstGeom>
          <a:noFill/>
          <a:ln cap="flat" cmpd="sng" w="9525">
            <a:solidFill>
              <a:schemeClr val="lt1"/>
            </a:solidFill>
            <a:prstDash val="solid"/>
            <a:round/>
            <a:headEnd len="sm" w="sm" type="none"/>
            <a:tailEnd len="sm" w="sm" type="none"/>
          </a:ln>
        </p:spPr>
      </p:pic>
      <p:pic>
        <p:nvPicPr>
          <p:cNvPr id="115" name="Google Shape;115;g271b7e930a7_0_40"/>
          <p:cNvPicPr preferRelativeResize="0"/>
          <p:nvPr>
            <p:ph idx="3" type="pic"/>
          </p:nvPr>
        </p:nvPicPr>
        <p:blipFill rotWithShape="1">
          <a:blip r:embed="rId5">
            <a:alphaModFix/>
          </a:blip>
          <a:srcRect b="0" l="12456" r="12456" t="0"/>
          <a:stretch/>
        </p:blipFill>
        <p:spPr>
          <a:xfrm>
            <a:off x="399025" y="3638717"/>
            <a:ext cx="2050801" cy="2048398"/>
          </a:xfrm>
          <a:prstGeom prst="rect">
            <a:avLst/>
          </a:prstGeom>
          <a:noFill/>
          <a:ln cap="flat" cmpd="sng" w="9525">
            <a:solidFill>
              <a:schemeClr val="lt1"/>
            </a:solidFill>
            <a:prstDash val="solid"/>
            <a:round/>
            <a:headEnd len="sm" w="sm" type="none"/>
            <a:tailEnd len="sm" w="sm" type="none"/>
          </a:ln>
        </p:spPr>
      </p:pic>
      <p:pic>
        <p:nvPicPr>
          <p:cNvPr id="116" name="Google Shape;116;g271b7e930a7_0_40">
            <a:hlinkClick r:id="rId6"/>
          </p:cNvPr>
          <p:cNvPicPr preferRelativeResize="0"/>
          <p:nvPr/>
        </p:nvPicPr>
        <p:blipFill rotWithShape="1">
          <a:blip r:embed="rId7">
            <a:alphaModFix/>
          </a:blip>
          <a:srcRect b="0" l="0" r="0" t="0"/>
          <a:stretch/>
        </p:blipFill>
        <p:spPr>
          <a:xfrm>
            <a:off x="6076025" y="956038"/>
            <a:ext cx="1042545" cy="200100"/>
          </a:xfrm>
          <a:prstGeom prst="rect">
            <a:avLst/>
          </a:prstGeom>
          <a:noFill/>
          <a:ln>
            <a:noFill/>
          </a:ln>
        </p:spPr>
      </p:pic>
      <p:pic>
        <p:nvPicPr>
          <p:cNvPr id="117" name="Google Shape;117;g271b7e930a7_0_40">
            <a:hlinkClick r:id="rId8"/>
          </p:cNvPr>
          <p:cNvPicPr preferRelativeResize="0"/>
          <p:nvPr/>
        </p:nvPicPr>
        <p:blipFill rotWithShape="1">
          <a:blip r:embed="rId7">
            <a:alphaModFix/>
          </a:blip>
          <a:srcRect b="0" l="0" r="0" t="0"/>
          <a:stretch/>
        </p:blipFill>
        <p:spPr>
          <a:xfrm>
            <a:off x="6076025" y="3675569"/>
            <a:ext cx="1042545" cy="200100"/>
          </a:xfrm>
          <a:prstGeom prst="rect">
            <a:avLst/>
          </a:prstGeom>
          <a:noFill/>
          <a:ln>
            <a:noFill/>
          </a:ln>
        </p:spPr>
      </p:pic>
      <p:cxnSp>
        <p:nvCxnSpPr>
          <p:cNvPr id="118" name="Google Shape;118;g271b7e930a7_0_40"/>
          <p:cNvCxnSpPr/>
          <p:nvPr/>
        </p:nvCxnSpPr>
        <p:spPr>
          <a:xfrm>
            <a:off x="410100" y="6017942"/>
            <a:ext cx="6832800" cy="0"/>
          </a:xfrm>
          <a:prstGeom prst="straightConnector1">
            <a:avLst/>
          </a:prstGeom>
          <a:noFill/>
          <a:ln cap="flat" cmpd="sng" w="9525">
            <a:solidFill>
              <a:schemeClr val="dk2"/>
            </a:solidFill>
            <a:prstDash val="solid"/>
            <a:round/>
            <a:headEnd len="sm" w="sm" type="none"/>
            <a:tailEnd len="sm" w="sm" type="none"/>
          </a:ln>
        </p:spPr>
      </p:cxnSp>
      <p:sp>
        <p:nvSpPr>
          <p:cNvPr id="119" name="Google Shape;119;g271b7e930a7_0_40"/>
          <p:cNvSpPr txBox="1"/>
          <p:nvPr/>
        </p:nvSpPr>
        <p:spPr>
          <a:xfrm>
            <a:off x="2781374" y="6732230"/>
            <a:ext cx="2317800" cy="243600"/>
          </a:xfrm>
          <a:prstGeom prst="rect">
            <a:avLst/>
          </a:prstGeom>
          <a:noFill/>
          <a:ln>
            <a:noFill/>
          </a:ln>
        </p:spPr>
        <p:txBody>
          <a:bodyPr anchorCtr="0" anchor="t" bIns="0" lIns="0" spcFirstLastPara="1" rIns="0" wrap="square" tIns="12700">
            <a:spAutoFit/>
          </a:bodyPr>
          <a:lstStyle/>
          <a:p>
            <a:pPr indent="0" lvl="0" marL="12700" marR="0" rtl="0" algn="l">
              <a:lnSpc>
                <a:spcPct val="115625"/>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535 Thurlow Street</a:t>
            </a:r>
            <a:endParaRPr b="0" i="0" sz="1500" u="none" cap="none" strike="noStrike">
              <a:solidFill>
                <a:srgbClr val="000000"/>
              </a:solidFill>
              <a:latin typeface="Montserrat SemiBold"/>
              <a:ea typeface="Montserrat SemiBold"/>
              <a:cs typeface="Montserrat SemiBold"/>
              <a:sym typeface="Montserrat SemiBold"/>
            </a:endParaRPr>
          </a:p>
        </p:txBody>
      </p:sp>
      <p:sp>
        <p:nvSpPr>
          <p:cNvPr id="120" name="Google Shape;120;g271b7e930a7_0_40"/>
          <p:cNvSpPr txBox="1"/>
          <p:nvPr/>
        </p:nvSpPr>
        <p:spPr>
          <a:xfrm>
            <a:off x="2781374" y="8031252"/>
            <a:ext cx="624900" cy="120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AVAILABILITY</a:t>
            </a:r>
            <a:endParaRPr b="0" i="0" sz="700" u="none" cap="none" strike="noStrike">
              <a:solidFill>
                <a:srgbClr val="000000"/>
              </a:solidFill>
              <a:latin typeface="Arial"/>
              <a:ea typeface="Arial"/>
              <a:cs typeface="Arial"/>
              <a:sym typeface="Arial"/>
            </a:endParaRPr>
          </a:p>
        </p:txBody>
      </p:sp>
      <p:sp>
        <p:nvSpPr>
          <p:cNvPr id="121" name="Google Shape;121;g271b7e930a7_0_40"/>
          <p:cNvSpPr txBox="1"/>
          <p:nvPr/>
        </p:nvSpPr>
        <p:spPr>
          <a:xfrm>
            <a:off x="5167262" y="7071673"/>
            <a:ext cx="1813500" cy="1015800"/>
          </a:xfrm>
          <a:prstGeom prst="rect">
            <a:avLst/>
          </a:prstGeom>
          <a:noFill/>
          <a:ln>
            <a:noFill/>
          </a:ln>
        </p:spPr>
        <p:txBody>
          <a:bodyPr anchorCtr="0" anchor="t" bIns="0" lIns="0" spcFirstLastPara="1" rIns="0" wrap="square" tIns="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BUILDING FEATURES:</a:t>
            </a:r>
            <a:endParaRPr b="0" i="0" sz="700" u="none" cap="none" strike="noStrike">
              <a:solidFill>
                <a:srgbClr val="000000"/>
              </a:solidFill>
              <a:latin typeface="Arial"/>
              <a:ea typeface="Arial"/>
              <a:cs typeface="Arial"/>
              <a:sym typeface="Arial"/>
            </a:endParaRPr>
          </a:p>
          <a:p>
            <a:pPr indent="-181610" lvl="0" marL="22860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Located one block from Burrard Station</a:t>
            </a:r>
            <a:endParaRPr b="0" i="0" sz="700" u="none" cap="none" strike="noStrike">
              <a:solidFill>
                <a:srgbClr val="000000"/>
              </a:solidFill>
              <a:latin typeface="Arial"/>
              <a:ea typeface="Arial"/>
              <a:cs typeface="Arial"/>
              <a:sym typeface="Arial"/>
            </a:endParaRPr>
          </a:p>
          <a:p>
            <a:pPr indent="-181610" lvl="0" marL="228600" marR="9525"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Many nearby amenities including shopping, restaurants, hotels, financial institutions</a:t>
            </a:r>
            <a:endParaRPr b="0" i="0" sz="700" u="none" cap="none" strike="noStrike">
              <a:solidFill>
                <a:srgbClr val="000000"/>
              </a:solidFill>
              <a:latin typeface="Arial"/>
              <a:ea typeface="Arial"/>
              <a:cs typeface="Arial"/>
              <a:sym typeface="Arial"/>
            </a:endParaRPr>
          </a:p>
          <a:p>
            <a:pPr indent="-181610" lvl="0" marL="22860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Landlord turnkey and demise options</a:t>
            </a:r>
            <a:endParaRPr b="0" i="0" sz="700" u="none" cap="none" strike="noStrike">
              <a:solidFill>
                <a:srgbClr val="000000"/>
              </a:solidFill>
              <a:latin typeface="Arial"/>
              <a:ea typeface="Arial"/>
              <a:cs typeface="Arial"/>
              <a:sym typeface="Arial"/>
            </a:endParaRPr>
          </a:p>
          <a:p>
            <a:pPr indent="-181610" lvl="0" marL="228600" marR="0" rtl="0" algn="l">
              <a:lnSpc>
                <a:spcPct val="100000"/>
              </a:lnSpc>
              <a:spcBef>
                <a:spcPts val="300"/>
              </a:spcBef>
              <a:spcAft>
                <a:spcPts val="30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Secure bike storage and end of trip facilities</a:t>
            </a:r>
            <a:endParaRPr b="0" i="0" sz="700" u="none" cap="none" strike="noStrike">
              <a:solidFill>
                <a:srgbClr val="000000"/>
              </a:solidFill>
              <a:latin typeface="Arial"/>
              <a:ea typeface="Arial"/>
              <a:cs typeface="Arial"/>
              <a:sym typeface="Arial"/>
            </a:endParaRPr>
          </a:p>
        </p:txBody>
      </p:sp>
      <p:graphicFrame>
        <p:nvGraphicFramePr>
          <p:cNvPr id="122" name="Google Shape;122;g271b7e930a7_0_40"/>
          <p:cNvGraphicFramePr/>
          <p:nvPr/>
        </p:nvGraphicFramePr>
        <p:xfrm>
          <a:off x="2532080" y="8217643"/>
          <a:ext cx="3000000" cy="3000000"/>
        </p:xfrm>
        <a:graphic>
          <a:graphicData uri="http://schemas.openxmlformats.org/drawingml/2006/table">
            <a:tbl>
              <a:tblPr bandRow="1" firstRow="1">
                <a:noFill/>
                <a:tableStyleId>{6DDD6649-5F94-4313-A58D-1D283F718FA6}</a:tableStyleId>
              </a:tblPr>
              <a:tblGrid>
                <a:gridCol w="430425"/>
                <a:gridCol w="430425"/>
                <a:gridCol w="749150"/>
                <a:gridCol w="2499075"/>
              </a:tblGrid>
              <a:tr h="524100">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solidFill>
                          <a:srgbClr val="444444"/>
                        </a:solidFill>
                        <a:highlight>
                          <a:srgbClr val="FFFFFF"/>
                        </a:highlight>
                        <a:latin typeface="Arial"/>
                        <a:ea typeface="Arial"/>
                        <a:cs typeface="Arial"/>
                        <a:sym typeface="Arial"/>
                      </a:endParaRPr>
                    </a:p>
                  </a:txBody>
                  <a:tcPr marT="2222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3429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#802</a:t>
                      </a:r>
                      <a:endParaRPr sz="700" u="none" cap="none" strike="noStrike">
                        <a:solidFill>
                          <a:srgbClr val="444444"/>
                        </a:solidFill>
                        <a:latin typeface="Arial"/>
                        <a:ea typeface="Arial"/>
                        <a:cs typeface="Arial"/>
                        <a:sym typeface="Arial"/>
                      </a:endParaRPr>
                    </a:p>
                    <a:p>
                      <a:pPr indent="0" lvl="0" marL="0" marR="34290" rtl="0" algn="l">
                        <a:lnSpc>
                          <a:spcPct val="100000"/>
                        </a:lnSpc>
                        <a:spcBef>
                          <a:spcPts val="0"/>
                        </a:spcBef>
                        <a:spcAft>
                          <a:spcPts val="0"/>
                        </a:spcAft>
                        <a:buClr>
                          <a:srgbClr val="000000"/>
                        </a:buClr>
                        <a:buSzPts val="700"/>
                        <a:buFont typeface="Arial"/>
                        <a:buNone/>
                      </a:pPr>
                      <a:r>
                        <a:t/>
                      </a:r>
                      <a:endParaRPr sz="700" u="none" cap="none" strike="noStrike">
                        <a:solidFill>
                          <a:srgbClr val="444444"/>
                        </a:solidFill>
                        <a:latin typeface="Arial"/>
                        <a:ea typeface="Arial"/>
                        <a:cs typeface="Arial"/>
                        <a:sym typeface="Arial"/>
                      </a:endParaRPr>
                    </a:p>
                    <a:p>
                      <a:pPr indent="0" lvl="0" marL="0" marR="3429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#800</a:t>
                      </a:r>
                      <a:endParaRPr sz="700" u="none" cap="none" strike="noStrike">
                        <a:solidFill>
                          <a:srgbClr val="444444"/>
                        </a:solidFill>
                        <a:latin typeface="Arial"/>
                        <a:ea typeface="Arial"/>
                        <a:cs typeface="Arial"/>
                        <a:sym typeface="Arial"/>
                      </a:endParaRPr>
                    </a:p>
                    <a:p>
                      <a:pPr indent="0" lvl="0" marL="0" marR="34290" rtl="0" algn="l">
                        <a:lnSpc>
                          <a:spcPct val="100000"/>
                        </a:lnSpc>
                        <a:spcBef>
                          <a:spcPts val="0"/>
                        </a:spcBef>
                        <a:spcAft>
                          <a:spcPts val="0"/>
                        </a:spcAft>
                        <a:buClr>
                          <a:srgbClr val="000000"/>
                        </a:buClr>
                        <a:buSzPts val="700"/>
                        <a:buFont typeface="Arial"/>
                        <a:buNone/>
                      </a:pPr>
                      <a:r>
                        <a:t/>
                      </a:r>
                      <a:endParaRPr sz="700">
                        <a:solidFill>
                          <a:srgbClr val="444444"/>
                        </a:solidFill>
                        <a:latin typeface="Arial"/>
                        <a:ea typeface="Arial"/>
                        <a:cs typeface="Arial"/>
                        <a:sym typeface="Arial"/>
                      </a:endParaRPr>
                    </a:p>
                    <a:p>
                      <a:pPr indent="0" lvl="0" marL="0" marR="34290" rtl="0" algn="l">
                        <a:lnSpc>
                          <a:spcPct val="100000"/>
                        </a:lnSpc>
                        <a:spcBef>
                          <a:spcPts val="0"/>
                        </a:spcBef>
                        <a:spcAft>
                          <a:spcPts val="0"/>
                        </a:spcAft>
                        <a:buClr>
                          <a:srgbClr val="000000"/>
                        </a:buClr>
                        <a:buSzPts val="700"/>
                        <a:buFont typeface="Arial"/>
                        <a:buNone/>
                      </a:pPr>
                      <a:r>
                        <a:rPr lang="en-US" sz="700">
                          <a:solidFill>
                            <a:srgbClr val="444444"/>
                          </a:solidFill>
                          <a:latin typeface="Arial"/>
                          <a:ea typeface="Arial"/>
                          <a:cs typeface="Arial"/>
                          <a:sym typeface="Arial"/>
                        </a:rPr>
                        <a:t>#500</a:t>
                      </a:r>
                      <a:endParaRPr sz="700">
                        <a:solidFill>
                          <a:srgbClr val="444444"/>
                        </a:solidFill>
                        <a:latin typeface="Arial"/>
                        <a:ea typeface="Arial"/>
                        <a:cs typeface="Arial"/>
                        <a:sym typeface="Arial"/>
                      </a:endParaRPr>
                    </a:p>
                    <a:p>
                      <a:pPr indent="0" lvl="0" marL="0" marR="34290" rtl="0" algn="l">
                        <a:lnSpc>
                          <a:spcPct val="100000"/>
                        </a:lnSpc>
                        <a:spcBef>
                          <a:spcPts val="0"/>
                        </a:spcBef>
                        <a:spcAft>
                          <a:spcPts val="0"/>
                        </a:spcAft>
                        <a:buClr>
                          <a:srgbClr val="000000"/>
                        </a:buClr>
                        <a:buSzPts val="700"/>
                        <a:buFont typeface="Arial"/>
                        <a:buNone/>
                      </a:pPr>
                      <a:r>
                        <a:t/>
                      </a:r>
                      <a:endParaRPr sz="700" u="none" cap="none" strike="noStrike">
                        <a:solidFill>
                          <a:srgbClr val="444444"/>
                        </a:solidFill>
                        <a:latin typeface="Arial"/>
                        <a:ea typeface="Arial"/>
                        <a:cs typeface="Arial"/>
                        <a:sym typeface="Arial"/>
                      </a:endParaRPr>
                    </a:p>
                    <a:p>
                      <a:pPr indent="0" lvl="0" marL="0" marR="34290" rtl="0" algn="l">
                        <a:lnSpc>
                          <a:spcPct val="100000"/>
                        </a:lnSpc>
                        <a:spcBef>
                          <a:spcPts val="0"/>
                        </a:spcBef>
                        <a:spcAft>
                          <a:spcPts val="0"/>
                        </a:spcAft>
                        <a:buClr>
                          <a:srgbClr val="000000"/>
                        </a:buClr>
                        <a:buSzPts val="700"/>
                        <a:buFont typeface="Arial"/>
                        <a:buNone/>
                      </a:pPr>
                      <a:r>
                        <a:t/>
                      </a:r>
                      <a:endParaRPr sz="700" u="none" cap="none" strike="noStrike">
                        <a:solidFill>
                          <a:srgbClr val="444444"/>
                        </a:solidFill>
                        <a:latin typeface="Arial"/>
                        <a:ea typeface="Arial"/>
                        <a:cs typeface="Arial"/>
                        <a:sym typeface="Arial"/>
                      </a:endParaRPr>
                    </a:p>
                    <a:p>
                      <a:pPr indent="0" lvl="0" marL="0" marR="34290" rtl="0" algn="l">
                        <a:lnSpc>
                          <a:spcPct val="100000"/>
                        </a:lnSpc>
                        <a:spcBef>
                          <a:spcPts val="0"/>
                        </a:spcBef>
                        <a:spcAft>
                          <a:spcPts val="0"/>
                        </a:spcAft>
                        <a:buClr>
                          <a:srgbClr val="000000"/>
                        </a:buClr>
                        <a:buSzPts val="700"/>
                        <a:buFont typeface="Arial"/>
                        <a:buNone/>
                      </a:pPr>
                      <a:r>
                        <a:t/>
                      </a:r>
                      <a:endParaRPr sz="700" u="none" cap="none" strike="noStrike">
                        <a:solidFill>
                          <a:srgbClr val="444444"/>
                        </a:solidFill>
                        <a:latin typeface="Arial"/>
                        <a:ea typeface="Arial"/>
                        <a:cs typeface="Arial"/>
                        <a:sym typeface="Arial"/>
                      </a:endParaRPr>
                    </a:p>
                    <a:p>
                      <a:pPr indent="0" lvl="0" marL="0" marR="34290" rtl="0" algn="l">
                        <a:lnSpc>
                          <a:spcPct val="100000"/>
                        </a:lnSpc>
                        <a:spcBef>
                          <a:spcPts val="0"/>
                        </a:spcBef>
                        <a:spcAft>
                          <a:spcPts val="0"/>
                        </a:spcAft>
                        <a:buClr>
                          <a:srgbClr val="000000"/>
                        </a:buClr>
                        <a:buSzPts val="700"/>
                        <a:buFont typeface="Arial"/>
                        <a:buNone/>
                      </a:pPr>
                      <a:r>
                        <a:t/>
                      </a:r>
                      <a:endParaRPr sz="700" u="none" cap="none" strike="noStrike">
                        <a:solidFill>
                          <a:srgbClr val="444444"/>
                        </a:solidFill>
                        <a:latin typeface="Arial"/>
                        <a:ea typeface="Arial"/>
                        <a:cs typeface="Arial"/>
                        <a:sym typeface="Arial"/>
                      </a:endParaRPr>
                    </a:p>
                  </a:txBody>
                  <a:tcPr marT="2222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38100" rtl="0" algn="ctr">
                        <a:lnSpc>
                          <a:spcPct val="100000"/>
                        </a:lnSpc>
                        <a:spcBef>
                          <a:spcPts val="0"/>
                        </a:spcBef>
                        <a:spcAft>
                          <a:spcPts val="0"/>
                        </a:spcAft>
                        <a:buClr>
                          <a:srgbClr val="000000"/>
                        </a:buClr>
                        <a:buSzPts val="700"/>
                        <a:buFont typeface="Arial"/>
                        <a:buNone/>
                      </a:pPr>
                      <a:r>
                        <a:rPr lang="en-US" sz="700" u="none" cap="none" strike="noStrike">
                          <a:solidFill>
                            <a:srgbClr val="444444"/>
                          </a:solidFill>
                          <a:highlight>
                            <a:schemeClr val="lt1"/>
                          </a:highlight>
                          <a:latin typeface="Arial"/>
                          <a:ea typeface="Arial"/>
                          <a:cs typeface="Arial"/>
                          <a:sym typeface="Arial"/>
                        </a:rPr>
                        <a:t>2,222 SF</a:t>
                      </a:r>
                      <a:endParaRPr sz="700" u="none" cap="none" strike="noStrike">
                        <a:solidFill>
                          <a:srgbClr val="444444"/>
                        </a:solidFill>
                        <a:highlight>
                          <a:schemeClr val="lt1"/>
                        </a:highlight>
                        <a:latin typeface="Arial"/>
                        <a:ea typeface="Arial"/>
                        <a:cs typeface="Arial"/>
                        <a:sym typeface="Arial"/>
                      </a:endParaRPr>
                    </a:p>
                    <a:p>
                      <a:pPr indent="0" lvl="0" marL="0" marR="38100" rtl="0" algn="ctr">
                        <a:lnSpc>
                          <a:spcPct val="100000"/>
                        </a:lnSpc>
                        <a:spcBef>
                          <a:spcPts val="0"/>
                        </a:spcBef>
                        <a:spcAft>
                          <a:spcPts val="0"/>
                        </a:spcAft>
                        <a:buClr>
                          <a:srgbClr val="000000"/>
                        </a:buClr>
                        <a:buSzPts val="700"/>
                        <a:buFont typeface="Arial"/>
                        <a:buNone/>
                      </a:pPr>
                      <a:r>
                        <a:t/>
                      </a:r>
                      <a:endParaRPr sz="700" u="none" cap="none" strike="noStrike">
                        <a:solidFill>
                          <a:srgbClr val="444444"/>
                        </a:solidFill>
                        <a:highlight>
                          <a:schemeClr val="lt1"/>
                        </a:highlight>
                        <a:latin typeface="Arial"/>
                        <a:ea typeface="Arial"/>
                        <a:cs typeface="Arial"/>
                        <a:sym typeface="Arial"/>
                      </a:endParaRPr>
                    </a:p>
                    <a:p>
                      <a:pPr indent="0" lvl="0" marL="0" marR="38100" rtl="0" algn="ctr">
                        <a:lnSpc>
                          <a:spcPct val="100000"/>
                        </a:lnSpc>
                        <a:spcBef>
                          <a:spcPts val="0"/>
                        </a:spcBef>
                        <a:spcAft>
                          <a:spcPts val="0"/>
                        </a:spcAft>
                        <a:buClr>
                          <a:srgbClr val="000000"/>
                        </a:buClr>
                        <a:buSzPts val="700"/>
                        <a:buFont typeface="Arial"/>
                        <a:buNone/>
                      </a:pPr>
                      <a:r>
                        <a:rPr lang="en-US" sz="700" u="none" cap="none" strike="noStrike">
                          <a:solidFill>
                            <a:srgbClr val="444444"/>
                          </a:solidFill>
                          <a:highlight>
                            <a:schemeClr val="lt1"/>
                          </a:highlight>
                          <a:latin typeface="Arial"/>
                          <a:ea typeface="Arial"/>
                          <a:cs typeface="Arial"/>
                          <a:sym typeface="Arial"/>
                        </a:rPr>
                        <a:t>1,915 SF</a:t>
                      </a:r>
                      <a:endParaRPr sz="700" u="none" cap="none" strike="noStrike">
                        <a:solidFill>
                          <a:srgbClr val="444444"/>
                        </a:solidFill>
                        <a:highlight>
                          <a:schemeClr val="lt1"/>
                        </a:highlight>
                        <a:latin typeface="Arial"/>
                        <a:ea typeface="Arial"/>
                        <a:cs typeface="Arial"/>
                        <a:sym typeface="Arial"/>
                      </a:endParaRPr>
                    </a:p>
                    <a:p>
                      <a:pPr indent="0" lvl="0" marL="0" marR="38100" rtl="0" algn="ctr">
                        <a:lnSpc>
                          <a:spcPct val="100000"/>
                        </a:lnSpc>
                        <a:spcBef>
                          <a:spcPts val="0"/>
                        </a:spcBef>
                        <a:spcAft>
                          <a:spcPts val="0"/>
                        </a:spcAft>
                        <a:buClr>
                          <a:srgbClr val="000000"/>
                        </a:buClr>
                        <a:buSzPts val="700"/>
                        <a:buFont typeface="Arial"/>
                        <a:buNone/>
                      </a:pPr>
                      <a:r>
                        <a:t/>
                      </a:r>
                      <a:endParaRPr sz="700">
                        <a:solidFill>
                          <a:srgbClr val="444444"/>
                        </a:solidFill>
                        <a:highlight>
                          <a:schemeClr val="lt1"/>
                        </a:highlight>
                        <a:latin typeface="Arial"/>
                        <a:ea typeface="Arial"/>
                        <a:cs typeface="Arial"/>
                        <a:sym typeface="Arial"/>
                      </a:endParaRPr>
                    </a:p>
                    <a:p>
                      <a:pPr indent="0" lvl="0" marL="0" marR="38100" rtl="0" algn="ctr">
                        <a:lnSpc>
                          <a:spcPct val="10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3,362 SF</a:t>
                      </a:r>
                      <a:endParaRPr sz="700">
                        <a:solidFill>
                          <a:srgbClr val="444444"/>
                        </a:solidFill>
                        <a:highlight>
                          <a:schemeClr val="lt1"/>
                        </a:highlight>
                        <a:latin typeface="Arial"/>
                        <a:ea typeface="Arial"/>
                        <a:cs typeface="Arial"/>
                        <a:sym typeface="Arial"/>
                      </a:endParaRPr>
                    </a:p>
                  </a:txBody>
                  <a:tcPr marT="2222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46355"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highlight>
                            <a:schemeClr val="lt1"/>
                          </a:highlight>
                          <a:latin typeface="Arial"/>
                          <a:ea typeface="Arial"/>
                          <a:cs typeface="Arial"/>
                          <a:sym typeface="Arial"/>
                        </a:rPr>
                        <a:t>Available Immediately </a:t>
                      </a:r>
                      <a:endParaRPr sz="700" u="none" cap="none" strike="noStrike">
                        <a:solidFill>
                          <a:srgbClr val="444444"/>
                        </a:solidFill>
                        <a:highlight>
                          <a:schemeClr val="lt1"/>
                        </a:highlight>
                        <a:latin typeface="Arial"/>
                        <a:ea typeface="Arial"/>
                        <a:cs typeface="Arial"/>
                        <a:sym typeface="Arial"/>
                      </a:endParaRPr>
                    </a:p>
                    <a:p>
                      <a:pPr indent="0" lvl="0" marL="46355" marR="0" rtl="0" algn="l">
                        <a:lnSpc>
                          <a:spcPct val="100000"/>
                        </a:lnSpc>
                        <a:spcBef>
                          <a:spcPts val="0"/>
                        </a:spcBef>
                        <a:spcAft>
                          <a:spcPts val="0"/>
                        </a:spcAft>
                        <a:buClr>
                          <a:srgbClr val="000000"/>
                        </a:buClr>
                        <a:buSzPts val="700"/>
                        <a:buFont typeface="Arial"/>
                        <a:buNone/>
                      </a:pPr>
                      <a:r>
                        <a:t/>
                      </a:r>
                      <a:endParaRPr sz="700" u="none" cap="none" strike="noStrike">
                        <a:solidFill>
                          <a:srgbClr val="444444"/>
                        </a:solidFill>
                        <a:highlight>
                          <a:schemeClr val="lt1"/>
                        </a:highlight>
                        <a:latin typeface="Arial"/>
                        <a:ea typeface="Arial"/>
                        <a:cs typeface="Arial"/>
                        <a:sym typeface="Arial"/>
                      </a:endParaRPr>
                    </a:p>
                    <a:p>
                      <a:pPr indent="0" lvl="0" marL="46355" marR="0" rtl="0" algn="l">
                        <a:lnSpc>
                          <a:spcPct val="10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Under contract</a:t>
                      </a:r>
                      <a:endParaRPr sz="700" u="none" cap="none" strike="noStrike">
                        <a:solidFill>
                          <a:srgbClr val="444444"/>
                        </a:solidFill>
                        <a:highlight>
                          <a:schemeClr val="lt1"/>
                        </a:highlight>
                        <a:latin typeface="Arial"/>
                        <a:ea typeface="Arial"/>
                        <a:cs typeface="Arial"/>
                        <a:sym typeface="Arial"/>
                      </a:endParaRPr>
                    </a:p>
                    <a:p>
                      <a:pPr indent="0" lvl="0" marL="46355" marR="0" rtl="0" algn="l">
                        <a:lnSpc>
                          <a:spcPct val="100000"/>
                        </a:lnSpc>
                        <a:spcBef>
                          <a:spcPts val="0"/>
                        </a:spcBef>
                        <a:spcAft>
                          <a:spcPts val="0"/>
                        </a:spcAft>
                        <a:buClr>
                          <a:srgbClr val="000000"/>
                        </a:buClr>
                        <a:buSzPts val="700"/>
                        <a:buFont typeface="Arial"/>
                        <a:buNone/>
                      </a:pPr>
                      <a:r>
                        <a:t/>
                      </a:r>
                      <a:endParaRPr sz="700">
                        <a:solidFill>
                          <a:srgbClr val="444444"/>
                        </a:solidFill>
                        <a:highlight>
                          <a:schemeClr val="lt1"/>
                        </a:highlight>
                        <a:latin typeface="Arial"/>
                        <a:ea typeface="Arial"/>
                        <a:cs typeface="Arial"/>
                        <a:sym typeface="Arial"/>
                      </a:endParaRPr>
                    </a:p>
                    <a:p>
                      <a:pPr indent="0" lvl="0" marL="46355" marR="0" rtl="0" algn="l">
                        <a:lnSpc>
                          <a:spcPct val="100000"/>
                        </a:lnSpc>
                        <a:spcBef>
                          <a:spcPts val="0"/>
                        </a:spcBef>
                        <a:spcAft>
                          <a:spcPts val="0"/>
                        </a:spcAft>
                        <a:buClr>
                          <a:srgbClr val="000000"/>
                        </a:buClr>
                        <a:buSzPts val="700"/>
                        <a:buFont typeface="Arial"/>
                        <a:buNone/>
                      </a:pPr>
                      <a:r>
                        <a:rPr lang="en-US" sz="700">
                          <a:solidFill>
                            <a:srgbClr val="444444"/>
                          </a:solidFill>
                          <a:highlight>
                            <a:schemeClr val="lt1"/>
                          </a:highlight>
                          <a:latin typeface="Arial"/>
                          <a:ea typeface="Arial"/>
                          <a:cs typeface="Arial"/>
                          <a:sym typeface="Arial"/>
                        </a:rPr>
                        <a:t>Available Immediately </a:t>
                      </a:r>
                      <a:endParaRPr sz="700" u="none" cap="none" strike="noStrike">
                        <a:solidFill>
                          <a:srgbClr val="444444"/>
                        </a:solidFill>
                        <a:highlight>
                          <a:schemeClr val="lt1"/>
                        </a:highlight>
                        <a:latin typeface="Arial"/>
                        <a:ea typeface="Arial"/>
                        <a:cs typeface="Arial"/>
                        <a:sym typeface="Arial"/>
                      </a:endParaRPr>
                    </a:p>
                    <a:p>
                      <a:pPr indent="0" lvl="0" marL="46355" marR="0" rtl="0" algn="l">
                        <a:lnSpc>
                          <a:spcPct val="100000"/>
                        </a:lnSpc>
                        <a:spcBef>
                          <a:spcPts val="0"/>
                        </a:spcBef>
                        <a:spcAft>
                          <a:spcPts val="0"/>
                        </a:spcAft>
                        <a:buClr>
                          <a:srgbClr val="000000"/>
                        </a:buClr>
                        <a:buSzPts val="700"/>
                        <a:buFont typeface="Arial"/>
                        <a:buNone/>
                      </a:pPr>
                      <a:r>
                        <a:t/>
                      </a:r>
                      <a:endParaRPr sz="700" u="none" cap="none" strike="noStrike">
                        <a:solidFill>
                          <a:srgbClr val="444444"/>
                        </a:solidFill>
                        <a:highlight>
                          <a:schemeClr val="lt1"/>
                        </a:highlight>
                        <a:latin typeface="Arial"/>
                        <a:ea typeface="Arial"/>
                        <a:cs typeface="Arial"/>
                        <a:sym typeface="Arial"/>
                      </a:endParaRPr>
                    </a:p>
                    <a:p>
                      <a:pPr indent="0" lvl="0" marL="46355" marR="0" rtl="0" algn="l">
                        <a:lnSpc>
                          <a:spcPct val="100000"/>
                        </a:lnSpc>
                        <a:spcBef>
                          <a:spcPts val="0"/>
                        </a:spcBef>
                        <a:spcAft>
                          <a:spcPts val="0"/>
                        </a:spcAft>
                        <a:buClr>
                          <a:srgbClr val="000000"/>
                        </a:buClr>
                        <a:buSzPts val="700"/>
                        <a:buFont typeface="Arial"/>
                        <a:buNone/>
                      </a:pPr>
                      <a:r>
                        <a:t/>
                      </a:r>
                      <a:endParaRPr sz="700" u="none" cap="none" strike="noStrike">
                        <a:solidFill>
                          <a:srgbClr val="444444"/>
                        </a:solidFill>
                        <a:highlight>
                          <a:schemeClr val="lt1"/>
                        </a:highlight>
                        <a:latin typeface="Arial"/>
                        <a:ea typeface="Arial"/>
                        <a:cs typeface="Arial"/>
                        <a:sym typeface="Arial"/>
                      </a:endParaRPr>
                    </a:p>
                    <a:p>
                      <a:pPr indent="0" lvl="0" marL="46355" marR="0" rtl="0" algn="l">
                        <a:lnSpc>
                          <a:spcPct val="100000"/>
                        </a:lnSpc>
                        <a:spcBef>
                          <a:spcPts val="0"/>
                        </a:spcBef>
                        <a:spcAft>
                          <a:spcPts val="0"/>
                        </a:spcAft>
                        <a:buClr>
                          <a:srgbClr val="000000"/>
                        </a:buClr>
                        <a:buSzPts val="700"/>
                        <a:buFont typeface="Arial"/>
                        <a:buNone/>
                      </a:pPr>
                      <a:r>
                        <a:t/>
                      </a:r>
                      <a:endParaRPr sz="700" u="none" cap="none" strike="noStrike">
                        <a:solidFill>
                          <a:srgbClr val="444444"/>
                        </a:solidFill>
                        <a:highlight>
                          <a:schemeClr val="lt1"/>
                        </a:highlight>
                        <a:latin typeface="Arial"/>
                        <a:ea typeface="Arial"/>
                        <a:cs typeface="Arial"/>
                        <a:sym typeface="Arial"/>
                      </a:endParaRPr>
                    </a:p>
                  </a:txBody>
                  <a:tcPr marT="2222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257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2222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2222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2222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sngStrike">
                        <a:solidFill>
                          <a:srgbClr val="444444"/>
                        </a:solidFill>
                        <a:highlight>
                          <a:srgbClr val="FFFF00"/>
                        </a:highlight>
                        <a:latin typeface="Arial"/>
                        <a:ea typeface="Arial"/>
                        <a:cs typeface="Arial"/>
                        <a:sym typeface="Arial"/>
                      </a:endParaRPr>
                    </a:p>
                  </a:txBody>
                  <a:tcPr marT="2222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solidFill>
                      <a:schemeClr val="lt1"/>
                    </a:solidFill>
                  </a:tcPr>
                </a:tc>
              </a:tr>
            </a:tbl>
          </a:graphicData>
        </a:graphic>
      </p:graphicFrame>
      <p:sp>
        <p:nvSpPr>
          <p:cNvPr id="123" name="Google Shape;123;g271b7e930a7_0_40"/>
          <p:cNvSpPr txBox="1"/>
          <p:nvPr/>
        </p:nvSpPr>
        <p:spPr>
          <a:xfrm>
            <a:off x="2781336" y="7117324"/>
            <a:ext cx="2114700" cy="7650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ADDRESS: </a:t>
            </a:r>
            <a:r>
              <a:rPr b="0" i="0" lang="en-US" sz="700" u="none" cap="none" strike="noStrike">
                <a:solidFill>
                  <a:srgbClr val="444444"/>
                </a:solidFill>
                <a:latin typeface="Arial"/>
                <a:ea typeface="Arial"/>
                <a:cs typeface="Arial"/>
                <a:sym typeface="Arial"/>
              </a:rPr>
              <a:t>535 THURLOW STREET</a:t>
            </a:r>
            <a:endParaRPr b="0" i="0" sz="700" u="none" cap="none" strike="noStrike">
              <a:solidFill>
                <a:srgbClr val="000000"/>
              </a:solidFill>
              <a:latin typeface="Arial"/>
              <a:ea typeface="Arial"/>
              <a:cs typeface="Arial"/>
              <a:sym typeface="Arial"/>
            </a:endParaRPr>
          </a:p>
          <a:p>
            <a:pPr indent="0" lvl="0" marL="0" marR="172085"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CONTACT: </a:t>
            </a:r>
            <a:r>
              <a:rPr b="0" i="0" lang="en-US" sz="700" u="none" cap="none" strike="noStrike">
                <a:solidFill>
                  <a:srgbClr val="444444"/>
                </a:solidFill>
                <a:latin typeface="Arial"/>
                <a:ea typeface="Arial"/>
                <a:cs typeface="Arial"/>
                <a:sym typeface="Arial"/>
              </a:rPr>
              <a:t>ANDREW ASTLES &amp;</a:t>
            </a:r>
            <a:endParaRPr b="0" i="0" sz="700" u="none" cap="none" strike="noStrike">
              <a:solidFill>
                <a:srgbClr val="000000"/>
              </a:solidFill>
              <a:latin typeface="Arial"/>
              <a:ea typeface="Arial"/>
              <a:cs typeface="Arial"/>
              <a:sym typeface="Arial"/>
            </a:endParaRPr>
          </a:p>
          <a:p>
            <a:pPr indent="0" lvl="0" marL="0" marR="108585" rtl="0" algn="l">
              <a:lnSpc>
                <a:spcPct val="100000"/>
              </a:lnSpc>
              <a:spcBef>
                <a:spcPts val="60"/>
              </a:spcBef>
              <a:spcAft>
                <a:spcPts val="0"/>
              </a:spcAft>
              <a:buClr>
                <a:srgbClr val="000000"/>
              </a:buClr>
              <a:buSzPts val="700"/>
              <a:buFont typeface="Arial"/>
              <a:buNone/>
            </a:pPr>
            <a:r>
              <a:rPr b="1" i="0" lang="en-US" sz="700" u="none" cap="none" strike="noStrike">
                <a:solidFill>
                  <a:srgbClr val="FFFFFF"/>
                </a:solidFill>
                <a:latin typeface="Arial"/>
                <a:ea typeface="Arial"/>
                <a:cs typeface="Arial"/>
                <a:sym typeface="Arial"/>
              </a:rPr>
              <a:t>CONTACT: </a:t>
            </a:r>
            <a:r>
              <a:rPr b="0" i="0" lang="en-US" sz="700" u="none" cap="none" strike="noStrike">
                <a:solidFill>
                  <a:srgbClr val="444444"/>
                </a:solidFill>
                <a:latin typeface="Arial"/>
                <a:ea typeface="Arial"/>
                <a:cs typeface="Arial"/>
                <a:sym typeface="Arial"/>
              </a:rPr>
              <a:t>SCOTT MACDONALD</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COMPANY: </a:t>
            </a:r>
            <a:r>
              <a:rPr b="0" i="0" lang="en-US" sz="700" u="none" cap="none" strike="noStrike">
                <a:solidFill>
                  <a:srgbClr val="444444"/>
                </a:solidFill>
                <a:latin typeface="Arial"/>
                <a:ea typeface="Arial"/>
                <a:cs typeface="Arial"/>
                <a:sym typeface="Arial"/>
              </a:rPr>
              <a:t>JLL</a:t>
            </a:r>
            <a:endParaRPr b="0" i="0" sz="700" u="none" cap="none" strike="noStrike">
              <a:solidFill>
                <a:srgbClr val="000000"/>
              </a:solidFill>
              <a:latin typeface="Arial"/>
              <a:ea typeface="Arial"/>
              <a:cs typeface="Arial"/>
              <a:sym typeface="Arial"/>
            </a:endParaRPr>
          </a:p>
          <a:p>
            <a:pPr indent="0" lvl="0" marL="12700" marR="0" rtl="0" algn="l">
              <a:lnSpc>
                <a:spcPct val="100000"/>
              </a:lnSpc>
              <a:spcBef>
                <a:spcPts val="535"/>
              </a:spcBef>
              <a:spcAft>
                <a:spcPts val="0"/>
              </a:spcAft>
              <a:buClr>
                <a:srgbClr val="000000"/>
              </a:buClr>
              <a:buSzPts val="700"/>
              <a:buFont typeface="Arial"/>
              <a:buNone/>
            </a:pPr>
            <a:r>
              <a:rPr b="1" i="0" lang="en-US" sz="700" u="none" cap="none" strike="noStrike">
                <a:solidFill>
                  <a:srgbClr val="444444"/>
                </a:solidFill>
                <a:latin typeface="Arial"/>
                <a:ea typeface="Arial"/>
                <a:cs typeface="Arial"/>
                <a:sym typeface="Arial"/>
              </a:rPr>
              <a:t>PHONE: </a:t>
            </a:r>
            <a:r>
              <a:rPr b="0" i="0" lang="en-US" sz="700" u="none" cap="none" strike="noStrike">
                <a:solidFill>
                  <a:srgbClr val="444444"/>
                </a:solidFill>
                <a:latin typeface="Arial"/>
                <a:ea typeface="Arial"/>
                <a:cs typeface="Arial"/>
                <a:sym typeface="Arial"/>
              </a:rPr>
              <a:t>604.998.6001</a:t>
            </a:r>
            <a:endParaRPr b="0" i="0" sz="700" u="none" cap="none" strike="noStrike">
              <a:solidFill>
                <a:srgbClr val="000000"/>
              </a:solidFill>
              <a:latin typeface="Arial"/>
              <a:ea typeface="Arial"/>
              <a:cs typeface="Arial"/>
              <a:sym typeface="Arial"/>
            </a:endParaRPr>
          </a:p>
        </p:txBody>
      </p:sp>
      <p:sp>
        <p:nvSpPr>
          <p:cNvPr id="124" name="Google Shape;124;g271b7e930a7_0_40"/>
          <p:cNvSpPr txBox="1"/>
          <p:nvPr/>
        </p:nvSpPr>
        <p:spPr>
          <a:xfrm>
            <a:off x="2781787" y="6463489"/>
            <a:ext cx="9417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VANCOUVER, BC</a:t>
            </a:r>
            <a:endParaRPr b="1" i="0" sz="700" u="none" cap="none" strike="noStrike">
              <a:solidFill>
                <a:schemeClr val="lt1"/>
              </a:solidFill>
              <a:latin typeface="Arial"/>
              <a:ea typeface="Arial"/>
              <a:cs typeface="Arial"/>
              <a:sym typeface="Arial"/>
            </a:endParaRPr>
          </a:p>
        </p:txBody>
      </p:sp>
      <p:pic>
        <p:nvPicPr>
          <p:cNvPr id="125" name="Google Shape;125;g271b7e930a7_0_40"/>
          <p:cNvPicPr preferRelativeResize="0"/>
          <p:nvPr>
            <p:ph idx="4" type="pic"/>
          </p:nvPr>
        </p:nvPicPr>
        <p:blipFill rotWithShape="1">
          <a:blip r:embed="rId9">
            <a:alphaModFix/>
          </a:blip>
          <a:srcRect b="0" l="13946" r="13946" t="0"/>
          <a:stretch/>
        </p:blipFill>
        <p:spPr>
          <a:xfrm>
            <a:off x="447987" y="6463487"/>
            <a:ext cx="2050801" cy="2048399"/>
          </a:xfrm>
          <a:prstGeom prst="rect">
            <a:avLst/>
          </a:prstGeom>
          <a:noFill/>
          <a:ln cap="flat" cmpd="sng" w="9525">
            <a:solidFill>
              <a:schemeClr val="lt1"/>
            </a:solidFill>
            <a:prstDash val="solid"/>
            <a:round/>
            <a:headEnd len="sm" w="sm" type="none"/>
            <a:tailEnd len="sm" w="sm" type="none"/>
          </a:ln>
        </p:spPr>
      </p:pic>
      <p:pic>
        <p:nvPicPr>
          <p:cNvPr id="126" name="Google Shape;126;g271b7e930a7_0_40">
            <a:hlinkClick r:id="rId10"/>
          </p:cNvPr>
          <p:cNvPicPr preferRelativeResize="0"/>
          <p:nvPr/>
        </p:nvPicPr>
        <p:blipFill rotWithShape="1">
          <a:blip r:embed="rId7">
            <a:alphaModFix/>
          </a:blip>
          <a:srcRect b="0" l="0" r="0" t="0"/>
          <a:stretch/>
        </p:blipFill>
        <p:spPr>
          <a:xfrm>
            <a:off x="6238242" y="6492014"/>
            <a:ext cx="1042545" cy="200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271b7e930a7_0_99"/>
          <p:cNvSpPr txBox="1"/>
          <p:nvPr/>
        </p:nvSpPr>
        <p:spPr>
          <a:xfrm>
            <a:off x="457898" y="9803882"/>
            <a:ext cx="4345800" cy="111600"/>
          </a:xfrm>
          <a:prstGeom prst="rect">
            <a:avLst/>
          </a:prstGeom>
          <a:noFill/>
          <a:ln>
            <a:noFill/>
          </a:ln>
        </p:spPr>
        <p:txBody>
          <a:bodyPr anchorCtr="0" anchor="t" bIns="0" lIns="0" spcFirstLastPara="1" rIns="0" wrap="square" tIns="3800">
            <a:spAutoFit/>
          </a:bodyPr>
          <a:lstStyle/>
          <a:p>
            <a:pPr indent="0" lvl="0" marL="1270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200 - 1010 SEYMOUR STREET, VANCOUVER, BC | 604.688.8783 | </a:t>
            </a:r>
            <a:r>
              <a:rPr b="0" i="0" lang="en-US" sz="700" u="sng" cap="none" strike="noStrike">
                <a:solidFill>
                  <a:schemeClr val="hlink"/>
                </a:solidFill>
                <a:latin typeface="Arial"/>
                <a:ea typeface="Arial"/>
                <a:cs typeface="Arial"/>
                <a:sym typeface="Arial"/>
                <a:hlinkClick r:id="rId3"/>
              </a:rPr>
              <a:t>LEASING@ONNI.COM </a:t>
            </a:r>
            <a:endParaRPr b="0" i="0" sz="700" u="none" cap="none" strike="noStrike">
              <a:solidFill>
                <a:srgbClr val="000000"/>
              </a:solidFill>
              <a:latin typeface="Arial"/>
              <a:ea typeface="Arial"/>
              <a:cs typeface="Arial"/>
              <a:sym typeface="Arial"/>
            </a:endParaRPr>
          </a:p>
        </p:txBody>
      </p:sp>
      <p:sp>
        <p:nvSpPr>
          <p:cNvPr id="132" name="Google Shape;132;g271b7e930a7_0_99"/>
          <p:cNvSpPr/>
          <p:nvPr/>
        </p:nvSpPr>
        <p:spPr>
          <a:xfrm>
            <a:off x="0" y="-1"/>
            <a:ext cx="7772400" cy="658485"/>
          </a:xfrm>
          <a:custGeom>
            <a:rect b="b" l="l" r="r" t="t"/>
            <a:pathLst>
              <a:path extrusionOk="0" h="1677670" w="7772400">
                <a:moveTo>
                  <a:pt x="7772400" y="0"/>
                </a:moveTo>
                <a:lnTo>
                  <a:pt x="0" y="0"/>
                </a:lnTo>
                <a:lnTo>
                  <a:pt x="0" y="1677670"/>
                </a:lnTo>
                <a:lnTo>
                  <a:pt x="7772400" y="1677670"/>
                </a:lnTo>
                <a:lnTo>
                  <a:pt x="7772400" y="0"/>
                </a:lnTo>
                <a:close/>
              </a:path>
            </a:pathLst>
          </a:custGeom>
          <a:solidFill>
            <a:srgbClr val="00AE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271b7e930a7_0_99"/>
          <p:cNvSpPr txBox="1"/>
          <p:nvPr/>
        </p:nvSpPr>
        <p:spPr>
          <a:xfrm>
            <a:off x="399026" y="129138"/>
            <a:ext cx="6285300" cy="400200"/>
          </a:xfrm>
          <a:prstGeom prst="rect">
            <a:avLst/>
          </a:prstGeom>
          <a:noFill/>
          <a:ln>
            <a:noFill/>
          </a:ln>
        </p:spPr>
        <p:txBody>
          <a:bodyPr anchorCtr="0" anchor="t" bIns="0" lIns="0" spcFirstLastPara="1" rIns="0" wrap="square" tIns="0">
            <a:spAutoFit/>
          </a:bodyPr>
          <a:lstStyle/>
          <a:p>
            <a:pPr indent="0" lvl="0" marL="12700" marR="0" rtl="0" algn="l">
              <a:lnSpc>
                <a:spcPct val="111694"/>
              </a:lnSpc>
              <a:spcBef>
                <a:spcPts val="0"/>
              </a:spcBef>
              <a:spcAft>
                <a:spcPts val="0"/>
              </a:spcAft>
              <a:buClr>
                <a:srgbClr val="000000"/>
              </a:buClr>
              <a:buSzPts val="2600"/>
              <a:buFont typeface="Arial"/>
              <a:buNone/>
            </a:pPr>
            <a:r>
              <a:rPr b="1" i="0" lang="en-US" sz="2600" u="none" cap="none" strike="noStrike">
                <a:solidFill>
                  <a:schemeClr val="lt1"/>
                </a:solidFill>
                <a:latin typeface="Montserrat"/>
                <a:ea typeface="Montserrat"/>
                <a:cs typeface="Montserrat"/>
                <a:sym typeface="Montserrat"/>
              </a:rPr>
              <a:t>NOW LEASING</a:t>
            </a:r>
            <a:endParaRPr b="0" i="0" sz="2600" u="none" cap="none" strike="noStrike">
              <a:solidFill>
                <a:schemeClr val="lt1"/>
              </a:solidFill>
              <a:latin typeface="Montserrat"/>
              <a:ea typeface="Montserrat"/>
              <a:cs typeface="Montserrat"/>
              <a:sym typeface="Montserrat"/>
            </a:endParaRPr>
          </a:p>
        </p:txBody>
      </p:sp>
      <p:sp>
        <p:nvSpPr>
          <p:cNvPr id="134" name="Google Shape;134;g271b7e930a7_0_99"/>
          <p:cNvSpPr txBox="1"/>
          <p:nvPr/>
        </p:nvSpPr>
        <p:spPr>
          <a:xfrm>
            <a:off x="2743550" y="1142038"/>
            <a:ext cx="3220800" cy="243600"/>
          </a:xfrm>
          <a:prstGeom prst="rect">
            <a:avLst/>
          </a:prstGeom>
          <a:noFill/>
          <a:ln>
            <a:noFill/>
          </a:ln>
        </p:spPr>
        <p:txBody>
          <a:bodyPr anchorCtr="0" anchor="t" bIns="0" lIns="0" spcFirstLastPara="1" rIns="0" wrap="square" tIns="12700">
            <a:spAutoFit/>
          </a:bodyPr>
          <a:lstStyle/>
          <a:p>
            <a:pPr indent="0" lvl="0" marL="12700" marR="0" rtl="0" algn="l">
              <a:lnSpc>
                <a:spcPct val="115625"/>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Beaver House</a:t>
            </a:r>
            <a:endParaRPr b="0" i="0" sz="1500" u="none" cap="none" strike="noStrike">
              <a:solidFill>
                <a:srgbClr val="000000"/>
              </a:solidFill>
              <a:latin typeface="Montserrat SemiBold"/>
              <a:ea typeface="Montserrat SemiBold"/>
              <a:cs typeface="Montserrat SemiBold"/>
              <a:sym typeface="Montserrat SemiBold"/>
            </a:endParaRPr>
          </a:p>
        </p:txBody>
      </p:sp>
      <p:sp>
        <p:nvSpPr>
          <p:cNvPr id="135" name="Google Shape;135;g271b7e930a7_0_99"/>
          <p:cNvSpPr txBox="1"/>
          <p:nvPr/>
        </p:nvSpPr>
        <p:spPr>
          <a:xfrm>
            <a:off x="2743550" y="2351990"/>
            <a:ext cx="624900" cy="120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AVAILABILITY</a:t>
            </a:r>
            <a:endParaRPr b="0" i="0" sz="700" u="none" cap="none" strike="noStrike">
              <a:solidFill>
                <a:srgbClr val="000000"/>
              </a:solidFill>
              <a:latin typeface="Arial"/>
              <a:ea typeface="Arial"/>
              <a:cs typeface="Arial"/>
              <a:sym typeface="Arial"/>
            </a:endParaRPr>
          </a:p>
        </p:txBody>
      </p:sp>
      <p:sp>
        <p:nvSpPr>
          <p:cNvPr id="136" name="Google Shape;136;g271b7e930a7_0_99"/>
          <p:cNvSpPr txBox="1"/>
          <p:nvPr/>
        </p:nvSpPr>
        <p:spPr>
          <a:xfrm>
            <a:off x="5129138" y="1445067"/>
            <a:ext cx="2113800" cy="1290300"/>
          </a:xfrm>
          <a:prstGeom prst="rect">
            <a:avLst/>
          </a:prstGeom>
          <a:noFill/>
          <a:ln>
            <a:noFill/>
          </a:ln>
        </p:spPr>
        <p:txBody>
          <a:bodyPr anchorCtr="0" anchor="t" bIns="0" lIns="0" spcFirstLastPara="1" rIns="0" wrap="square" tIns="584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BUILDING FEATURES:</a:t>
            </a:r>
            <a:endParaRPr b="0" i="0" sz="700" u="none" cap="none" strike="noStrike">
              <a:solidFill>
                <a:srgbClr val="000000"/>
              </a:solidFill>
              <a:latin typeface="Arial"/>
              <a:ea typeface="Arial"/>
              <a:cs typeface="Arial"/>
              <a:sym typeface="Arial"/>
            </a:endParaRPr>
          </a:p>
          <a:p>
            <a:pPr indent="-273050" lvl="0" marL="36576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Character heritage building with modern improvements</a:t>
            </a:r>
            <a:endParaRPr b="0" i="0" sz="700" u="none" cap="none" strike="noStrike">
              <a:solidFill>
                <a:srgbClr val="444444"/>
              </a:solidFill>
              <a:latin typeface="Arial"/>
              <a:ea typeface="Arial"/>
              <a:cs typeface="Arial"/>
              <a:sym typeface="Arial"/>
            </a:endParaRPr>
          </a:p>
          <a:p>
            <a:pPr indent="-273050" lvl="0" marL="36576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Steps away from Edmonton’s new Ice District</a:t>
            </a:r>
            <a:endParaRPr b="0" i="0" sz="700" u="none" cap="none" strike="noStrike">
              <a:solidFill>
                <a:srgbClr val="444444"/>
              </a:solidFill>
              <a:latin typeface="Arial"/>
              <a:ea typeface="Arial"/>
              <a:cs typeface="Arial"/>
              <a:sym typeface="Arial"/>
            </a:endParaRPr>
          </a:p>
          <a:p>
            <a:pPr indent="-273050" lvl="0" marL="36576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Located across from the YMCA and University of Alberta downtown campus</a:t>
            </a:r>
            <a:endParaRPr b="0" i="0" sz="700" u="none" cap="none" strike="noStrike">
              <a:solidFill>
                <a:srgbClr val="444444"/>
              </a:solidFill>
              <a:latin typeface="Arial"/>
              <a:ea typeface="Arial"/>
              <a:cs typeface="Arial"/>
              <a:sym typeface="Arial"/>
            </a:endParaRPr>
          </a:p>
          <a:p>
            <a:pPr indent="-273050" lvl="0" marL="365760" marR="0" rtl="0" algn="l">
              <a:lnSpc>
                <a:spcPct val="100000"/>
              </a:lnSpc>
              <a:spcBef>
                <a:spcPts val="300"/>
              </a:spcBef>
              <a:spcAft>
                <a:spcPts val="30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New tenant amenities including: bike storage, tenant lounge with games and kitchen pantry</a:t>
            </a:r>
            <a:endParaRPr b="0" i="0" sz="700" u="none" cap="none" strike="noStrike">
              <a:solidFill>
                <a:srgbClr val="444444"/>
              </a:solidFill>
              <a:latin typeface="Arial"/>
              <a:ea typeface="Arial"/>
              <a:cs typeface="Arial"/>
              <a:sym typeface="Arial"/>
            </a:endParaRPr>
          </a:p>
        </p:txBody>
      </p:sp>
      <p:sp>
        <p:nvSpPr>
          <p:cNvPr id="137" name="Google Shape;137;g271b7e930a7_0_99"/>
          <p:cNvSpPr txBox="1"/>
          <p:nvPr/>
        </p:nvSpPr>
        <p:spPr>
          <a:xfrm>
            <a:off x="2743475" y="1484223"/>
            <a:ext cx="1851600" cy="16341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chemeClr val="dk1"/>
              </a:buClr>
              <a:buSzPts val="1100"/>
              <a:buFont typeface="Arial"/>
              <a:buNone/>
            </a:pPr>
            <a:r>
              <a:rPr b="1" i="0" lang="en-US" sz="700" u="none" cap="none" strike="noStrike">
                <a:solidFill>
                  <a:srgbClr val="444444"/>
                </a:solidFill>
                <a:latin typeface="Arial"/>
                <a:ea typeface="Arial"/>
                <a:cs typeface="Arial"/>
                <a:sym typeface="Arial"/>
              </a:rPr>
              <a:t>ADDRESS: </a:t>
            </a:r>
            <a:r>
              <a:rPr b="0" i="0" lang="en-US" sz="700" u="none" cap="none" strike="noStrike">
                <a:solidFill>
                  <a:srgbClr val="444444"/>
                </a:solidFill>
                <a:latin typeface="Arial"/>
                <a:ea typeface="Arial"/>
                <a:cs typeface="Arial"/>
                <a:sym typeface="Arial"/>
              </a:rPr>
              <a:t>10158 103RD STREET</a:t>
            </a:r>
            <a:endParaRPr b="0" i="0" sz="700" u="none" cap="none" strike="noStrike">
              <a:solidFill>
                <a:srgbClr val="444444"/>
              </a:solidFill>
              <a:latin typeface="Arial"/>
              <a:ea typeface="Arial"/>
              <a:cs typeface="Arial"/>
              <a:sym typeface="Arial"/>
            </a:endParaRPr>
          </a:p>
          <a:p>
            <a:pPr indent="0" lvl="0" marL="0" marR="0" rtl="0" algn="l">
              <a:lnSpc>
                <a:spcPct val="100000"/>
              </a:lnSpc>
              <a:spcBef>
                <a:spcPts val="530"/>
              </a:spcBef>
              <a:spcAft>
                <a:spcPts val="0"/>
              </a:spcAft>
              <a:buClr>
                <a:schemeClr val="dk1"/>
              </a:buClr>
              <a:buSzPts val="1100"/>
              <a:buFont typeface="Arial"/>
              <a:buNone/>
            </a:pPr>
            <a:r>
              <a:rPr b="1" i="0" lang="en-US" sz="700" u="none" cap="none" strike="noStrike">
                <a:solidFill>
                  <a:srgbClr val="444444"/>
                </a:solidFill>
                <a:latin typeface="Arial"/>
                <a:ea typeface="Arial"/>
                <a:cs typeface="Arial"/>
                <a:sym typeface="Arial"/>
              </a:rPr>
              <a:t>CONTACT: </a:t>
            </a:r>
            <a:r>
              <a:rPr b="0" i="0" lang="en-US" sz="700" u="none" cap="none" strike="noStrike">
                <a:solidFill>
                  <a:srgbClr val="444444"/>
                </a:solidFill>
                <a:latin typeface="Arial"/>
                <a:ea typeface="Arial"/>
                <a:cs typeface="Arial"/>
                <a:sym typeface="Arial"/>
              </a:rPr>
              <a:t>CORY WOSNACK &amp; HILLARY WILLIAMS</a:t>
            </a:r>
            <a:endParaRPr b="0" i="0" sz="700" u="none" cap="none" strike="noStrike">
              <a:solidFill>
                <a:srgbClr val="444444"/>
              </a:solidFill>
              <a:latin typeface="Arial"/>
              <a:ea typeface="Arial"/>
              <a:cs typeface="Arial"/>
              <a:sym typeface="Arial"/>
            </a:endParaRPr>
          </a:p>
          <a:p>
            <a:pPr indent="0" lvl="0" marL="0" marR="0" rtl="0" algn="l">
              <a:lnSpc>
                <a:spcPct val="100000"/>
              </a:lnSpc>
              <a:spcBef>
                <a:spcPts val="530"/>
              </a:spcBef>
              <a:spcAft>
                <a:spcPts val="0"/>
              </a:spcAft>
              <a:buClr>
                <a:schemeClr val="dk1"/>
              </a:buClr>
              <a:buSzPts val="1100"/>
              <a:buFont typeface="Arial"/>
              <a:buNone/>
            </a:pPr>
            <a:r>
              <a:rPr b="1" i="0" lang="en-US" sz="700" u="none" cap="none" strike="noStrike">
                <a:solidFill>
                  <a:srgbClr val="444444"/>
                </a:solidFill>
                <a:latin typeface="Arial"/>
                <a:ea typeface="Arial"/>
                <a:cs typeface="Arial"/>
                <a:sym typeface="Arial"/>
              </a:rPr>
              <a:t>COMPANY: </a:t>
            </a:r>
            <a:r>
              <a:rPr b="0" i="0" lang="en-US" sz="700" u="none" cap="none" strike="noStrike">
                <a:solidFill>
                  <a:srgbClr val="444444"/>
                </a:solidFill>
                <a:latin typeface="Arial"/>
                <a:ea typeface="Arial"/>
                <a:cs typeface="Arial"/>
                <a:sym typeface="Arial"/>
              </a:rPr>
              <a:t>AVISON YOUNG</a:t>
            </a:r>
            <a:endParaRPr b="0" i="0" sz="700" u="none" cap="none" strike="noStrike">
              <a:solidFill>
                <a:srgbClr val="444444"/>
              </a:solidFill>
              <a:latin typeface="Arial"/>
              <a:ea typeface="Arial"/>
              <a:cs typeface="Arial"/>
              <a:sym typeface="Arial"/>
            </a:endParaRPr>
          </a:p>
          <a:p>
            <a:pPr indent="0" lvl="0" marL="0" marR="0" rtl="0" algn="l">
              <a:lnSpc>
                <a:spcPct val="100000"/>
              </a:lnSpc>
              <a:spcBef>
                <a:spcPts val="530"/>
              </a:spcBef>
              <a:spcAft>
                <a:spcPts val="0"/>
              </a:spcAft>
              <a:buClr>
                <a:schemeClr val="dk1"/>
              </a:buClr>
              <a:buSzPts val="1100"/>
              <a:buFont typeface="Arial"/>
              <a:buNone/>
            </a:pPr>
            <a:r>
              <a:rPr b="1" i="0" lang="en-US" sz="700" u="none" cap="none" strike="noStrike">
                <a:solidFill>
                  <a:srgbClr val="444444"/>
                </a:solidFill>
                <a:latin typeface="Arial"/>
                <a:ea typeface="Arial"/>
                <a:cs typeface="Arial"/>
                <a:sym typeface="Arial"/>
              </a:rPr>
              <a:t>PHONE: </a:t>
            </a:r>
            <a:r>
              <a:rPr b="0" i="0" lang="en-US" sz="700" u="none" cap="none" strike="noStrike">
                <a:solidFill>
                  <a:srgbClr val="444444"/>
                </a:solidFill>
                <a:latin typeface="Arial"/>
                <a:ea typeface="Arial"/>
                <a:cs typeface="Arial"/>
                <a:sym typeface="Arial"/>
              </a:rPr>
              <a:t>780.909.7850</a:t>
            </a:r>
            <a:endParaRPr b="0" i="0" sz="700" u="none" cap="none" strike="noStrike">
              <a:solidFill>
                <a:srgbClr val="444444"/>
              </a:solidFill>
              <a:latin typeface="Arial"/>
              <a:ea typeface="Arial"/>
              <a:cs typeface="Arial"/>
              <a:sym typeface="Arial"/>
            </a:endParaRPr>
          </a:p>
          <a:p>
            <a:pPr indent="0" lvl="0" marL="12700" marR="0" rtl="0" algn="l">
              <a:lnSpc>
                <a:spcPct val="100000"/>
              </a:lnSpc>
              <a:spcBef>
                <a:spcPts val="530"/>
              </a:spcBef>
              <a:spcAft>
                <a:spcPts val="0"/>
              </a:spcAft>
              <a:buClr>
                <a:srgbClr val="000000"/>
              </a:buClr>
              <a:buSzPts val="700"/>
              <a:buFont typeface="Arial"/>
              <a:buNone/>
            </a:pPr>
            <a:r>
              <a:t/>
            </a:r>
            <a:endParaRPr b="0" i="0" sz="700" u="none" cap="none" strike="noStrike">
              <a:solidFill>
                <a:srgbClr val="444444"/>
              </a:solidFill>
              <a:latin typeface="Arial"/>
              <a:ea typeface="Arial"/>
              <a:cs typeface="Arial"/>
              <a:sym typeface="Arial"/>
            </a:endParaRPr>
          </a:p>
          <a:p>
            <a:pPr indent="0" lvl="0" marL="12700" marR="0" rtl="0" algn="l">
              <a:lnSpc>
                <a:spcPct val="100000"/>
              </a:lnSpc>
              <a:spcBef>
                <a:spcPts val="530"/>
              </a:spcBef>
              <a:spcAft>
                <a:spcPts val="0"/>
              </a:spcAft>
              <a:buClr>
                <a:srgbClr val="000000"/>
              </a:buClr>
              <a:buSzPts val="700"/>
              <a:buFont typeface="Arial"/>
              <a:buNone/>
            </a:pPr>
            <a:r>
              <a:t/>
            </a:r>
            <a:endParaRPr b="0" i="0" sz="700" u="none" cap="none" strike="noStrike">
              <a:solidFill>
                <a:srgbClr val="444444"/>
              </a:solidFill>
              <a:latin typeface="Arial"/>
              <a:ea typeface="Arial"/>
              <a:cs typeface="Arial"/>
              <a:sym typeface="Arial"/>
            </a:endParaRPr>
          </a:p>
          <a:p>
            <a:pPr indent="0" lvl="0" marL="12700" marR="0" rtl="0" algn="l">
              <a:lnSpc>
                <a:spcPct val="100000"/>
              </a:lnSpc>
              <a:spcBef>
                <a:spcPts val="530"/>
              </a:spcBef>
              <a:spcAft>
                <a:spcPts val="0"/>
              </a:spcAft>
              <a:buClr>
                <a:srgbClr val="000000"/>
              </a:buClr>
              <a:buSzPts val="700"/>
              <a:buFont typeface="Arial"/>
              <a:buNone/>
            </a:pPr>
            <a:r>
              <a:t/>
            </a:r>
            <a:endParaRPr b="0" i="0" sz="700" u="none" cap="none" strike="noStrike">
              <a:solidFill>
                <a:srgbClr val="444444"/>
              </a:solidFill>
              <a:latin typeface="Arial"/>
              <a:ea typeface="Arial"/>
              <a:cs typeface="Arial"/>
              <a:sym typeface="Arial"/>
            </a:endParaRPr>
          </a:p>
          <a:p>
            <a:pPr indent="0" lvl="0" marL="12700" marR="0" rtl="0" algn="l">
              <a:lnSpc>
                <a:spcPct val="100000"/>
              </a:lnSpc>
              <a:spcBef>
                <a:spcPts val="530"/>
              </a:spcBef>
              <a:spcAft>
                <a:spcPts val="0"/>
              </a:spcAft>
              <a:buClr>
                <a:srgbClr val="000000"/>
              </a:buClr>
              <a:buSzPts val="700"/>
              <a:buFont typeface="Arial"/>
              <a:buNone/>
            </a:pPr>
            <a:r>
              <a:t/>
            </a:r>
            <a:endParaRPr b="0" i="0" sz="700" u="none" cap="none" strike="noStrike">
              <a:solidFill>
                <a:srgbClr val="444444"/>
              </a:solidFill>
              <a:latin typeface="Arial"/>
              <a:ea typeface="Arial"/>
              <a:cs typeface="Arial"/>
              <a:sym typeface="Arial"/>
            </a:endParaRPr>
          </a:p>
          <a:p>
            <a:pPr indent="0" lvl="0" marL="12700" marR="0" rtl="0" algn="l">
              <a:lnSpc>
                <a:spcPct val="100000"/>
              </a:lnSpc>
              <a:spcBef>
                <a:spcPts val="530"/>
              </a:spcBef>
              <a:spcAft>
                <a:spcPts val="530"/>
              </a:spcAft>
              <a:buClr>
                <a:srgbClr val="000000"/>
              </a:buClr>
              <a:buSzPts val="700"/>
              <a:buFont typeface="Arial"/>
              <a:buNone/>
            </a:pPr>
            <a:r>
              <a:t/>
            </a:r>
            <a:endParaRPr b="0" i="0" sz="700" u="none" cap="none" strike="noStrike">
              <a:solidFill>
                <a:srgbClr val="444444"/>
              </a:solidFill>
              <a:latin typeface="Arial"/>
              <a:ea typeface="Arial"/>
              <a:cs typeface="Arial"/>
              <a:sym typeface="Arial"/>
            </a:endParaRPr>
          </a:p>
        </p:txBody>
      </p:sp>
      <p:sp>
        <p:nvSpPr>
          <p:cNvPr id="138" name="Google Shape;138;g271b7e930a7_0_99"/>
          <p:cNvSpPr txBox="1"/>
          <p:nvPr/>
        </p:nvSpPr>
        <p:spPr>
          <a:xfrm>
            <a:off x="2743963" y="913781"/>
            <a:ext cx="9417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EDMONTON, AB</a:t>
            </a:r>
            <a:endParaRPr b="1" i="0" sz="700" u="none" cap="none" strike="noStrike">
              <a:solidFill>
                <a:schemeClr val="lt1"/>
              </a:solidFill>
              <a:latin typeface="Arial"/>
              <a:ea typeface="Arial"/>
              <a:cs typeface="Arial"/>
              <a:sym typeface="Arial"/>
            </a:endParaRPr>
          </a:p>
        </p:txBody>
      </p:sp>
      <p:pic>
        <p:nvPicPr>
          <p:cNvPr id="139" name="Google Shape;139;g271b7e930a7_0_99"/>
          <p:cNvPicPr preferRelativeResize="0"/>
          <p:nvPr>
            <p:ph idx="2" type="pic"/>
          </p:nvPr>
        </p:nvPicPr>
        <p:blipFill rotWithShape="1">
          <a:blip r:embed="rId4">
            <a:alphaModFix/>
          </a:blip>
          <a:srcRect b="9599" l="0" r="0" t="9599"/>
          <a:stretch/>
        </p:blipFill>
        <p:spPr>
          <a:xfrm>
            <a:off x="410163" y="934854"/>
            <a:ext cx="2050800" cy="2048400"/>
          </a:xfrm>
          <a:prstGeom prst="rect">
            <a:avLst/>
          </a:prstGeom>
          <a:noFill/>
          <a:ln cap="flat" cmpd="sng" w="9525">
            <a:solidFill>
              <a:schemeClr val="lt1"/>
            </a:solidFill>
            <a:prstDash val="solid"/>
            <a:round/>
            <a:headEnd len="sm" w="sm" type="none"/>
            <a:tailEnd len="sm" w="sm" type="none"/>
          </a:ln>
        </p:spPr>
      </p:pic>
      <p:graphicFrame>
        <p:nvGraphicFramePr>
          <p:cNvPr id="140" name="Google Shape;140;g271b7e930a7_0_99"/>
          <p:cNvGraphicFramePr/>
          <p:nvPr/>
        </p:nvGraphicFramePr>
        <p:xfrm>
          <a:off x="2743474" y="2513994"/>
          <a:ext cx="3000000" cy="3000000"/>
        </p:xfrm>
        <a:graphic>
          <a:graphicData uri="http://schemas.openxmlformats.org/drawingml/2006/table">
            <a:tbl>
              <a:tblPr bandRow="1" firstRow="1">
                <a:noFill/>
                <a:tableStyleId>{6DDD6649-5F94-4313-A58D-1D283F718FA6}</a:tableStyleId>
              </a:tblPr>
              <a:tblGrid>
                <a:gridCol w="381625"/>
                <a:gridCol w="723900"/>
                <a:gridCol w="1614175"/>
              </a:tblGrid>
              <a:tr h="165725">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#100</a:t>
                      </a:r>
                      <a:endParaRPr sz="700" u="none" cap="none" strike="noStrike">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11,694 SF</a:t>
                      </a:r>
                      <a:endParaRPr sz="700" u="none" cap="none" strike="noStrike">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highlight>
                            <a:schemeClr val="lt1"/>
                          </a:highlight>
                          <a:latin typeface="Arial"/>
                          <a:ea typeface="Arial"/>
                          <a:cs typeface="Arial"/>
                          <a:sym typeface="Arial"/>
                        </a:rPr>
                        <a:t>Available Immediately</a:t>
                      </a:r>
                      <a:endParaRPr sz="700" u="none" cap="none" strike="noStrike">
                        <a:solidFill>
                          <a:srgbClr val="444444"/>
                        </a:solidFill>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65725">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#200</a:t>
                      </a:r>
                      <a:endParaRPr sz="700" u="none" cap="none" strike="noStrike">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3,395 SF</a:t>
                      </a:r>
                      <a:endParaRPr sz="700" u="none" cap="none" strike="noStrike">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Available Immediately</a:t>
                      </a:r>
                      <a:endParaRPr sz="700" u="none" cap="none" strike="noStrike">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65725">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#220</a:t>
                      </a:r>
                      <a:endParaRPr sz="700" u="none" cap="none" strike="noStrike">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2,939 SF</a:t>
                      </a:r>
                      <a:endParaRPr sz="700" u="none" cap="none" strike="noStrike">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Available Immediately</a:t>
                      </a:r>
                      <a:endParaRPr sz="700" u="none" cap="none" strike="noStrike">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74325">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#300</a:t>
                      </a:r>
                      <a:endParaRPr sz="700" u="none" cap="none" strike="noStrike">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14,275 SF</a:t>
                      </a:r>
                      <a:endParaRPr sz="700" u="none" cap="none" strike="noStrike">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highlight>
                            <a:schemeClr val="lt1"/>
                          </a:highlight>
                          <a:latin typeface="Arial"/>
                          <a:ea typeface="Arial"/>
                          <a:cs typeface="Arial"/>
                          <a:sym typeface="Arial"/>
                        </a:rPr>
                        <a:t>Available  </a:t>
                      </a:r>
                      <a:r>
                        <a:rPr lang="en-US" sz="700">
                          <a:solidFill>
                            <a:srgbClr val="444444"/>
                          </a:solidFill>
                          <a:highlight>
                            <a:schemeClr val="lt1"/>
                          </a:highlight>
                          <a:latin typeface="Arial"/>
                          <a:ea typeface="Arial"/>
                          <a:cs typeface="Arial"/>
                          <a:sym typeface="Arial"/>
                        </a:rPr>
                        <a:t>Immediately</a:t>
                      </a:r>
                      <a:endParaRPr sz="700" u="none" cap="none" strike="noStrike">
                        <a:solidFill>
                          <a:srgbClr val="444444"/>
                        </a:solidFill>
                        <a:highlight>
                          <a:schemeClr val="lt1"/>
                        </a:highlight>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74325">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#401</a:t>
                      </a:r>
                      <a:endParaRPr sz="700" u="none" cap="none" strike="noStrike">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4,160 SF</a:t>
                      </a:r>
                      <a:endParaRPr sz="700" u="none" cap="none" strike="noStrike">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Available Immediately</a:t>
                      </a:r>
                      <a:endParaRPr sz="700" u="none" cap="none" strike="noStrike">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65725">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#404</a:t>
                      </a:r>
                      <a:endParaRPr sz="700" u="none" cap="none" strike="noStrike">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2,766 SF</a:t>
                      </a:r>
                      <a:endParaRPr sz="700" u="none" cap="none" strike="noStrike">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Available Immediately</a:t>
                      </a:r>
                      <a:endParaRPr sz="700" u="none" cap="none" strike="noStrike">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bl>
          </a:graphicData>
        </a:graphic>
      </p:graphicFrame>
      <p:pic>
        <p:nvPicPr>
          <p:cNvPr id="141" name="Google Shape;141;g271b7e930a7_0_99">
            <a:hlinkClick r:id="rId5"/>
          </p:cNvPr>
          <p:cNvPicPr preferRelativeResize="0"/>
          <p:nvPr/>
        </p:nvPicPr>
        <p:blipFill rotWithShape="1">
          <a:blip r:embed="rId6">
            <a:alphaModFix/>
          </a:blip>
          <a:srcRect b="0" l="0" r="0" t="0"/>
          <a:stretch/>
        </p:blipFill>
        <p:spPr>
          <a:xfrm>
            <a:off x="6200417" y="913781"/>
            <a:ext cx="1042545" cy="200100"/>
          </a:xfrm>
          <a:prstGeom prst="rect">
            <a:avLst/>
          </a:prstGeom>
          <a:noFill/>
          <a:ln>
            <a:noFill/>
          </a:ln>
        </p:spPr>
      </p:pic>
      <p:graphicFrame>
        <p:nvGraphicFramePr>
          <p:cNvPr id="142" name="Google Shape;142;g271b7e930a7_0_99"/>
          <p:cNvGraphicFramePr/>
          <p:nvPr/>
        </p:nvGraphicFramePr>
        <p:xfrm>
          <a:off x="2743474" y="3521969"/>
          <a:ext cx="3000000" cy="3000000"/>
        </p:xfrm>
        <a:graphic>
          <a:graphicData uri="http://schemas.openxmlformats.org/drawingml/2006/table">
            <a:tbl>
              <a:tblPr bandRow="1" firstRow="1">
                <a:noFill/>
                <a:tableStyleId>{6DDD6649-5F94-4313-A58D-1D283F718FA6}</a:tableStyleId>
              </a:tblPr>
              <a:tblGrid>
                <a:gridCol w="381625"/>
                <a:gridCol w="609600"/>
                <a:gridCol w="1728475"/>
              </a:tblGrid>
              <a:tr h="154925">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#406</a:t>
                      </a:r>
                      <a:endParaRPr sz="700" u="none" cap="none" strike="noStrike">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1,754 SF</a:t>
                      </a:r>
                      <a:endParaRPr sz="700" u="none" cap="none" strike="noStrike">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    Available Immediately</a:t>
                      </a:r>
                      <a:endParaRPr sz="700" u="none" cap="none" strike="noStrike">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54925">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#501</a:t>
                      </a:r>
                      <a:endParaRPr sz="700" u="none" cap="none" strike="noStrike">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6,714 SF</a:t>
                      </a:r>
                      <a:endParaRPr sz="700" u="none" cap="none" strike="noStrike">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    Contiguous with 503</a:t>
                      </a:r>
                      <a:endParaRPr sz="700" u="none" cap="none" strike="noStrike">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72075">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#503</a:t>
                      </a:r>
                      <a:endParaRPr sz="700" u="none" cap="none" strike="noStrike">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7,609 SF</a:t>
                      </a:r>
                      <a:endParaRPr sz="700" u="none" cap="none" strike="noStrike">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    Contiguous with 501</a:t>
                      </a:r>
                      <a:endParaRPr sz="700" u="none" cap="none" strike="noStrike">
                        <a:solidFill>
                          <a:srgbClr val="44444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sz="700" u="none" cap="none" strike="noStrike">
                        <a:solidFill>
                          <a:srgbClr val="44444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sz="700" u="none" cap="none" strike="noStrike">
                        <a:solidFill>
                          <a:srgbClr val="444444"/>
                        </a:solidFill>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bl>
          </a:graphicData>
        </a:graphic>
      </p:graphicFrame>
      <p:sp>
        <p:nvSpPr>
          <p:cNvPr id="143" name="Google Shape;143;g271b7e930a7_0_99"/>
          <p:cNvSpPr txBox="1"/>
          <p:nvPr/>
        </p:nvSpPr>
        <p:spPr>
          <a:xfrm>
            <a:off x="2732412" y="4742034"/>
            <a:ext cx="3220800" cy="243600"/>
          </a:xfrm>
          <a:prstGeom prst="rect">
            <a:avLst/>
          </a:prstGeom>
          <a:noFill/>
          <a:ln>
            <a:noFill/>
          </a:ln>
        </p:spPr>
        <p:txBody>
          <a:bodyPr anchorCtr="0" anchor="t" bIns="0" lIns="0" spcFirstLastPara="1" rIns="0" wrap="square" tIns="12700">
            <a:spAutoFit/>
          </a:bodyPr>
          <a:lstStyle/>
          <a:p>
            <a:pPr indent="0" lvl="0" marL="0" marR="0" rtl="0" algn="l">
              <a:lnSpc>
                <a:spcPct val="115625"/>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The Jasper</a:t>
            </a:r>
            <a:endParaRPr b="0" i="0" sz="1500" u="none" cap="none" strike="noStrike">
              <a:solidFill>
                <a:srgbClr val="000000"/>
              </a:solidFill>
              <a:latin typeface="Montserrat SemiBold"/>
              <a:ea typeface="Montserrat SemiBold"/>
              <a:cs typeface="Montserrat SemiBold"/>
              <a:sym typeface="Montserrat SemiBold"/>
            </a:endParaRPr>
          </a:p>
        </p:txBody>
      </p:sp>
      <p:sp>
        <p:nvSpPr>
          <p:cNvPr id="144" name="Google Shape;144;g271b7e930a7_0_99"/>
          <p:cNvSpPr txBox="1"/>
          <p:nvPr/>
        </p:nvSpPr>
        <p:spPr>
          <a:xfrm>
            <a:off x="5117850" y="4954480"/>
            <a:ext cx="2114700" cy="1259700"/>
          </a:xfrm>
          <a:prstGeom prst="rect">
            <a:avLst/>
          </a:prstGeom>
          <a:noFill/>
          <a:ln>
            <a:noFill/>
          </a:ln>
        </p:spPr>
        <p:txBody>
          <a:bodyPr anchorCtr="0" anchor="t" bIns="0" lIns="0" spcFirstLastPara="1" rIns="0" wrap="square" tIns="584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BUILDING FEATURES:</a:t>
            </a:r>
            <a:endParaRPr b="0" i="0" sz="700" u="none" cap="none" strike="noStrike">
              <a:solidFill>
                <a:srgbClr val="000000"/>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Direct access to LRT Station</a:t>
            </a:r>
            <a:endParaRPr b="0" i="0" sz="700" u="none" cap="none" strike="noStrike">
              <a:solidFill>
                <a:srgbClr val="444444"/>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Central downtown location</a:t>
            </a:r>
            <a:endParaRPr b="0" i="0" sz="700" u="none" cap="none" strike="noStrike">
              <a:solidFill>
                <a:srgbClr val="444444"/>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New tenant amenities including: bike storage and end of trip shower facilities, lounge chairs, TV’s and games, kitchen and pantry</a:t>
            </a:r>
            <a:endParaRPr b="0" i="0" sz="700" u="none" cap="none" strike="noStrike">
              <a:solidFill>
                <a:srgbClr val="444444"/>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Turnkey options available</a:t>
            </a:r>
            <a:endParaRPr b="0" i="0" sz="700" u="none" cap="none" strike="noStrike">
              <a:solidFill>
                <a:srgbClr val="444444"/>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Upgraded HVAC</a:t>
            </a:r>
            <a:endParaRPr b="0" i="0" sz="700" u="none" cap="none" strike="noStrike">
              <a:solidFill>
                <a:srgbClr val="444444"/>
              </a:solidFill>
              <a:latin typeface="Arial"/>
              <a:ea typeface="Arial"/>
              <a:cs typeface="Arial"/>
              <a:sym typeface="Arial"/>
            </a:endParaRPr>
          </a:p>
          <a:p>
            <a:pPr indent="0" lvl="0" marL="0" marR="0" rtl="0" algn="l">
              <a:lnSpc>
                <a:spcPct val="100000"/>
              </a:lnSpc>
              <a:spcBef>
                <a:spcPts val="300"/>
              </a:spcBef>
              <a:spcAft>
                <a:spcPts val="300"/>
              </a:spcAft>
              <a:buClr>
                <a:srgbClr val="000000"/>
              </a:buClr>
              <a:buSzPts val="700"/>
              <a:buFont typeface="Arial"/>
              <a:buNone/>
            </a:pPr>
            <a:r>
              <a:t/>
            </a:r>
            <a:endParaRPr b="0" i="0" sz="700" u="none" cap="none" strike="noStrike">
              <a:solidFill>
                <a:srgbClr val="444444"/>
              </a:solidFill>
              <a:latin typeface="Arial"/>
              <a:ea typeface="Arial"/>
              <a:cs typeface="Arial"/>
              <a:sym typeface="Arial"/>
            </a:endParaRPr>
          </a:p>
        </p:txBody>
      </p:sp>
      <p:sp>
        <p:nvSpPr>
          <p:cNvPr id="145" name="Google Shape;145;g271b7e930a7_0_99"/>
          <p:cNvSpPr txBox="1"/>
          <p:nvPr/>
        </p:nvSpPr>
        <p:spPr>
          <a:xfrm>
            <a:off x="2732337" y="5065819"/>
            <a:ext cx="1851600" cy="1282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100"/>
              <a:buFont typeface="Arial"/>
              <a:buNone/>
            </a:pPr>
            <a:r>
              <a:rPr b="1" i="0" lang="en-US" sz="700" u="none" cap="none" strike="noStrike">
                <a:solidFill>
                  <a:srgbClr val="444444"/>
                </a:solidFill>
                <a:latin typeface="Arial"/>
                <a:ea typeface="Arial"/>
                <a:cs typeface="Arial"/>
                <a:sym typeface="Arial"/>
              </a:rPr>
              <a:t>ADDRESS: </a:t>
            </a:r>
            <a:r>
              <a:rPr b="0" i="0" lang="en-US" sz="700" u="none" cap="none" strike="noStrike">
                <a:solidFill>
                  <a:srgbClr val="444444"/>
                </a:solidFill>
                <a:latin typeface="Arial"/>
                <a:ea typeface="Arial"/>
                <a:cs typeface="Arial"/>
                <a:sym typeface="Arial"/>
              </a:rPr>
              <a:t>10115 100A STREET</a:t>
            </a:r>
            <a:endParaRPr b="0" i="0" sz="700" u="none" cap="none" strike="noStrike">
              <a:solidFill>
                <a:srgbClr val="444444"/>
              </a:solidFill>
              <a:latin typeface="Arial"/>
              <a:ea typeface="Arial"/>
              <a:cs typeface="Arial"/>
              <a:sym typeface="Arial"/>
            </a:endParaRPr>
          </a:p>
          <a:p>
            <a:pPr indent="0" lvl="0" marL="12700" marR="0" rtl="0" algn="l">
              <a:lnSpc>
                <a:spcPct val="100000"/>
              </a:lnSpc>
              <a:spcBef>
                <a:spcPts val="530"/>
              </a:spcBef>
              <a:spcAft>
                <a:spcPts val="0"/>
              </a:spcAft>
              <a:buClr>
                <a:schemeClr val="dk1"/>
              </a:buClr>
              <a:buSzPts val="1100"/>
              <a:buFont typeface="Arial"/>
              <a:buNone/>
            </a:pPr>
            <a:r>
              <a:rPr b="1" i="0" lang="en-US" sz="700" u="none" cap="none" strike="noStrike">
                <a:solidFill>
                  <a:srgbClr val="444444"/>
                </a:solidFill>
                <a:latin typeface="Arial"/>
                <a:ea typeface="Arial"/>
                <a:cs typeface="Arial"/>
                <a:sym typeface="Arial"/>
              </a:rPr>
              <a:t>CONTACT: </a:t>
            </a:r>
            <a:r>
              <a:rPr b="0" i="0" lang="en-US" sz="700" u="none" cap="none" strike="noStrike">
                <a:solidFill>
                  <a:srgbClr val="444444"/>
                </a:solidFill>
                <a:latin typeface="Arial"/>
                <a:ea typeface="Arial"/>
                <a:cs typeface="Arial"/>
                <a:sym typeface="Arial"/>
              </a:rPr>
              <a:t>JEFF SIMKIN &amp; RYAN O’SHAUGNESSY</a:t>
            </a:r>
            <a:endParaRPr b="0" i="0" sz="700" u="none" cap="none" strike="noStrike">
              <a:solidFill>
                <a:srgbClr val="444444"/>
              </a:solidFill>
              <a:latin typeface="Arial"/>
              <a:ea typeface="Arial"/>
              <a:cs typeface="Arial"/>
              <a:sym typeface="Arial"/>
            </a:endParaRPr>
          </a:p>
          <a:p>
            <a:pPr indent="0" lvl="0" marL="12700" marR="0" rtl="0" algn="l">
              <a:lnSpc>
                <a:spcPct val="100000"/>
              </a:lnSpc>
              <a:spcBef>
                <a:spcPts val="530"/>
              </a:spcBef>
              <a:spcAft>
                <a:spcPts val="0"/>
              </a:spcAft>
              <a:buClr>
                <a:schemeClr val="dk1"/>
              </a:buClr>
              <a:buSzPts val="1100"/>
              <a:buFont typeface="Arial"/>
              <a:buNone/>
            </a:pPr>
            <a:r>
              <a:rPr b="1" i="0" lang="en-US" sz="700" u="none" cap="none" strike="noStrike">
                <a:solidFill>
                  <a:srgbClr val="444444"/>
                </a:solidFill>
                <a:latin typeface="Arial"/>
                <a:ea typeface="Arial"/>
                <a:cs typeface="Arial"/>
                <a:sym typeface="Arial"/>
              </a:rPr>
              <a:t>COMPANY: </a:t>
            </a:r>
            <a:r>
              <a:rPr b="0" i="0" lang="en-US" sz="700" u="none" cap="none" strike="noStrike">
                <a:solidFill>
                  <a:srgbClr val="444444"/>
                </a:solidFill>
                <a:latin typeface="Arial"/>
                <a:ea typeface="Arial"/>
                <a:cs typeface="Arial"/>
                <a:sym typeface="Arial"/>
              </a:rPr>
              <a:t>CBRE EDMONTON</a:t>
            </a:r>
            <a:endParaRPr b="0" i="0" sz="700" u="none" cap="none" strike="noStrike">
              <a:solidFill>
                <a:srgbClr val="444444"/>
              </a:solidFill>
              <a:latin typeface="Arial"/>
              <a:ea typeface="Arial"/>
              <a:cs typeface="Arial"/>
              <a:sym typeface="Arial"/>
            </a:endParaRPr>
          </a:p>
          <a:p>
            <a:pPr indent="0" lvl="0" marL="12700" marR="0" rtl="0" algn="l">
              <a:lnSpc>
                <a:spcPct val="100000"/>
              </a:lnSpc>
              <a:spcBef>
                <a:spcPts val="530"/>
              </a:spcBef>
              <a:spcAft>
                <a:spcPts val="0"/>
              </a:spcAft>
              <a:buClr>
                <a:srgbClr val="000000"/>
              </a:buClr>
              <a:buSzPts val="1100"/>
              <a:buFont typeface="Arial"/>
              <a:buNone/>
            </a:pPr>
            <a:r>
              <a:rPr b="1" i="0" lang="en-US" sz="700" u="none" cap="none" strike="noStrike">
                <a:solidFill>
                  <a:srgbClr val="444444"/>
                </a:solidFill>
                <a:latin typeface="Arial"/>
                <a:ea typeface="Arial"/>
                <a:cs typeface="Arial"/>
                <a:sym typeface="Arial"/>
              </a:rPr>
              <a:t>PHONE: </a:t>
            </a:r>
            <a:r>
              <a:rPr b="0" i="0" lang="en-US" sz="700" u="none" cap="none" strike="noStrike">
                <a:solidFill>
                  <a:srgbClr val="444444"/>
                </a:solidFill>
                <a:latin typeface="Arial"/>
                <a:ea typeface="Arial"/>
                <a:cs typeface="Arial"/>
                <a:sym typeface="Arial"/>
              </a:rPr>
              <a:t>780.424.5475</a:t>
            </a:r>
            <a:endParaRPr b="0" i="0" sz="700" u="none" cap="none" strike="noStrike">
              <a:solidFill>
                <a:srgbClr val="444444"/>
              </a:solidFill>
              <a:latin typeface="Arial"/>
              <a:ea typeface="Arial"/>
              <a:cs typeface="Arial"/>
              <a:sym typeface="Arial"/>
            </a:endParaRPr>
          </a:p>
          <a:p>
            <a:pPr indent="0" lvl="0" marL="12700" marR="0" rtl="0" algn="l">
              <a:lnSpc>
                <a:spcPct val="100000"/>
              </a:lnSpc>
              <a:spcBef>
                <a:spcPts val="530"/>
              </a:spcBef>
              <a:spcAft>
                <a:spcPts val="0"/>
              </a:spcAft>
              <a:buClr>
                <a:srgbClr val="000000"/>
              </a:buClr>
              <a:buSzPts val="700"/>
              <a:buFont typeface="Arial"/>
              <a:buNone/>
            </a:pPr>
            <a:r>
              <a:t/>
            </a:r>
            <a:endParaRPr b="1" i="0" sz="700" u="none" cap="none" strike="noStrike">
              <a:solidFill>
                <a:srgbClr val="58595B"/>
              </a:solidFill>
              <a:latin typeface="Arial"/>
              <a:ea typeface="Arial"/>
              <a:cs typeface="Arial"/>
              <a:sym typeface="Arial"/>
            </a:endParaRPr>
          </a:p>
          <a:p>
            <a:pPr indent="0" lvl="0" marL="12700" marR="0" rtl="0" algn="l">
              <a:lnSpc>
                <a:spcPct val="100000"/>
              </a:lnSpc>
              <a:spcBef>
                <a:spcPts val="53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AVAILABILITY</a:t>
            </a:r>
            <a:endParaRPr b="1" i="0" sz="700" u="none" cap="none" strike="noStrike">
              <a:solidFill>
                <a:srgbClr val="444444"/>
              </a:solidFill>
              <a:latin typeface="Arial"/>
              <a:ea typeface="Arial"/>
              <a:cs typeface="Arial"/>
              <a:sym typeface="Arial"/>
            </a:endParaRPr>
          </a:p>
          <a:p>
            <a:pPr indent="0" lvl="0" marL="12700" marR="0" rtl="0" algn="l">
              <a:lnSpc>
                <a:spcPct val="100000"/>
              </a:lnSpc>
              <a:spcBef>
                <a:spcPts val="530"/>
              </a:spcBef>
              <a:spcAft>
                <a:spcPts val="530"/>
              </a:spcAft>
              <a:buClr>
                <a:srgbClr val="000000"/>
              </a:buClr>
              <a:buSzPts val="700"/>
              <a:buFont typeface="Arial"/>
              <a:buNone/>
            </a:pPr>
            <a:r>
              <a:t/>
            </a:r>
            <a:endParaRPr b="0" i="0" sz="700" u="none" cap="none" strike="noStrike">
              <a:solidFill>
                <a:srgbClr val="444444"/>
              </a:solidFill>
              <a:latin typeface="Arial"/>
              <a:ea typeface="Arial"/>
              <a:cs typeface="Arial"/>
              <a:sym typeface="Arial"/>
            </a:endParaRPr>
          </a:p>
        </p:txBody>
      </p:sp>
      <p:sp>
        <p:nvSpPr>
          <p:cNvPr id="146" name="Google Shape;146;g271b7e930a7_0_99"/>
          <p:cNvSpPr txBox="1"/>
          <p:nvPr/>
        </p:nvSpPr>
        <p:spPr>
          <a:xfrm>
            <a:off x="2732825" y="4461673"/>
            <a:ext cx="9417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EDMONTON, AB</a:t>
            </a:r>
            <a:endParaRPr b="1" i="0" sz="700" u="none" cap="none" strike="noStrike">
              <a:solidFill>
                <a:schemeClr val="lt1"/>
              </a:solidFill>
              <a:latin typeface="Arial"/>
              <a:ea typeface="Arial"/>
              <a:cs typeface="Arial"/>
              <a:sym typeface="Arial"/>
            </a:endParaRPr>
          </a:p>
        </p:txBody>
      </p:sp>
      <p:pic>
        <p:nvPicPr>
          <p:cNvPr id="147" name="Google Shape;147;g271b7e930a7_0_99"/>
          <p:cNvPicPr preferRelativeResize="0"/>
          <p:nvPr>
            <p:ph idx="3" type="pic"/>
          </p:nvPr>
        </p:nvPicPr>
        <p:blipFill rotWithShape="1">
          <a:blip r:embed="rId7">
            <a:alphaModFix/>
          </a:blip>
          <a:srcRect b="0" l="16614" r="16608" t="0"/>
          <a:stretch/>
        </p:blipFill>
        <p:spPr>
          <a:xfrm>
            <a:off x="399025" y="4461679"/>
            <a:ext cx="2050801" cy="2048399"/>
          </a:xfrm>
          <a:prstGeom prst="rect">
            <a:avLst/>
          </a:prstGeom>
          <a:noFill/>
          <a:ln cap="flat" cmpd="sng" w="9525">
            <a:solidFill>
              <a:schemeClr val="lt1"/>
            </a:solidFill>
            <a:prstDash val="solid"/>
            <a:round/>
            <a:headEnd len="sm" w="sm" type="none"/>
            <a:tailEnd len="sm" w="sm" type="none"/>
          </a:ln>
        </p:spPr>
      </p:pic>
      <p:graphicFrame>
        <p:nvGraphicFramePr>
          <p:cNvPr id="148" name="Google Shape;148;g271b7e930a7_0_99"/>
          <p:cNvGraphicFramePr/>
          <p:nvPr/>
        </p:nvGraphicFramePr>
        <p:xfrm>
          <a:off x="2726251" y="6057479"/>
          <a:ext cx="3000000" cy="3000000"/>
        </p:xfrm>
        <a:graphic>
          <a:graphicData uri="http://schemas.openxmlformats.org/drawingml/2006/table">
            <a:tbl>
              <a:tblPr bandRow="1" firstRow="1">
                <a:noFill/>
                <a:tableStyleId>{6DDD6649-5F94-4313-A58D-1D283F718FA6}</a:tableStyleId>
              </a:tblPr>
              <a:tblGrid>
                <a:gridCol w="574725"/>
                <a:gridCol w="622275"/>
                <a:gridCol w="1874050"/>
              </a:tblGrid>
              <a:tr h="153625">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solidFill>
                          <a:srgbClr val="444444"/>
                        </a:solidFill>
                        <a:latin typeface="Arial"/>
                        <a:ea typeface="Arial"/>
                        <a:cs typeface="Arial"/>
                        <a:sym typeface="Arial"/>
                      </a:endParaRPr>
                    </a:p>
                  </a:txBody>
                  <a:tcPr marT="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solidFill>
                          <a:srgbClr val="444444"/>
                        </a:solidFill>
                        <a:latin typeface="Arial"/>
                        <a:ea typeface="Arial"/>
                        <a:cs typeface="Arial"/>
                        <a:sym typeface="Arial"/>
                      </a:endParaRPr>
                    </a:p>
                  </a:txBody>
                  <a:tcPr marT="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solidFill>
                          <a:srgbClr val="444444"/>
                        </a:solidFill>
                        <a:latin typeface="Arial"/>
                        <a:ea typeface="Arial"/>
                        <a:cs typeface="Arial"/>
                        <a:sym typeface="Arial"/>
                      </a:endParaRPr>
                    </a:p>
                  </a:txBody>
                  <a:tcPr marT="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53625">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2nd Floor</a:t>
                      </a:r>
                      <a:endParaRPr sz="700" u="none" cap="none" strike="noStrike">
                        <a:solidFill>
                          <a:srgbClr val="444444"/>
                        </a:solidFill>
                        <a:latin typeface="Arial"/>
                        <a:ea typeface="Arial"/>
                        <a:cs typeface="Arial"/>
                        <a:sym typeface="Arial"/>
                      </a:endParaRPr>
                    </a:p>
                  </a:txBody>
                  <a:tcPr marT="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7,320 SF</a:t>
                      </a:r>
                      <a:endParaRPr sz="700" u="none" cap="none" strike="noStrike">
                        <a:solidFill>
                          <a:srgbClr val="444444"/>
                        </a:solidFill>
                        <a:latin typeface="Arial"/>
                        <a:ea typeface="Arial"/>
                        <a:cs typeface="Arial"/>
                        <a:sym typeface="Arial"/>
                      </a:endParaRPr>
                    </a:p>
                  </a:txBody>
                  <a:tcPr marT="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Available Immediately</a:t>
                      </a:r>
                      <a:endParaRPr sz="700" u="none" cap="none" strike="noStrike">
                        <a:solidFill>
                          <a:srgbClr val="444444"/>
                        </a:solidFill>
                        <a:latin typeface="Arial"/>
                        <a:ea typeface="Arial"/>
                        <a:cs typeface="Arial"/>
                        <a:sym typeface="Arial"/>
                      </a:endParaRPr>
                    </a:p>
                  </a:txBody>
                  <a:tcPr marT="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53625">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3rd Floor</a:t>
                      </a:r>
                      <a:endParaRPr sz="700" u="none" cap="none" strike="noStrike">
                        <a:latin typeface="Arial"/>
                        <a:ea typeface="Arial"/>
                        <a:cs typeface="Arial"/>
                        <a:sym typeface="Arial"/>
                      </a:endParaRPr>
                    </a:p>
                  </a:txBody>
                  <a:tcPr marT="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7,303 SF</a:t>
                      </a:r>
                      <a:endParaRPr sz="700" u="none" cap="none" strike="noStrike">
                        <a:latin typeface="Arial"/>
                        <a:ea typeface="Arial"/>
                        <a:cs typeface="Arial"/>
                        <a:sym typeface="Arial"/>
                      </a:endParaRPr>
                    </a:p>
                  </a:txBody>
                  <a:tcPr marT="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Available Immediately</a:t>
                      </a:r>
                      <a:endParaRPr sz="700" u="none" cap="none" strike="noStrike">
                        <a:latin typeface="Arial"/>
                        <a:ea typeface="Arial"/>
                        <a:cs typeface="Arial"/>
                        <a:sym typeface="Arial"/>
                      </a:endParaRPr>
                    </a:p>
                  </a:txBody>
                  <a:tcPr marT="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53625">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#410</a:t>
                      </a:r>
                      <a:endParaRPr sz="700" u="none" cap="none" strike="noStrike">
                        <a:latin typeface="Arial"/>
                        <a:ea typeface="Arial"/>
                        <a:cs typeface="Arial"/>
                        <a:sym typeface="Arial"/>
                      </a:endParaRPr>
                    </a:p>
                  </a:txBody>
                  <a:tcPr marT="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1,768 SF</a:t>
                      </a:r>
                      <a:endParaRPr sz="700" u="none" cap="none" strike="noStrike">
                        <a:latin typeface="Arial"/>
                        <a:ea typeface="Arial"/>
                        <a:cs typeface="Arial"/>
                        <a:sym typeface="Arial"/>
                      </a:endParaRPr>
                    </a:p>
                  </a:txBody>
                  <a:tcPr marT="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Available Immediately</a:t>
                      </a:r>
                      <a:endParaRPr sz="700" u="none" cap="none" strike="noStrike">
                        <a:latin typeface="Arial"/>
                        <a:ea typeface="Arial"/>
                        <a:cs typeface="Arial"/>
                        <a:sym typeface="Arial"/>
                      </a:endParaRPr>
                    </a:p>
                  </a:txBody>
                  <a:tcPr marT="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53625">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#415</a:t>
                      </a:r>
                      <a:endParaRPr sz="700" u="none" cap="none" strike="noStrike">
                        <a:latin typeface="Arial"/>
                        <a:ea typeface="Arial"/>
                        <a:cs typeface="Arial"/>
                        <a:sym typeface="Arial"/>
                      </a:endParaRPr>
                    </a:p>
                  </a:txBody>
                  <a:tcPr marT="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2,307 SF</a:t>
                      </a:r>
                      <a:endParaRPr sz="700" u="none" cap="none" strike="noStrike">
                        <a:latin typeface="Arial"/>
                        <a:ea typeface="Arial"/>
                        <a:cs typeface="Arial"/>
                        <a:sym typeface="Arial"/>
                      </a:endParaRPr>
                    </a:p>
                  </a:txBody>
                  <a:tcPr marT="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Available Immediately *spec suite*</a:t>
                      </a:r>
                      <a:endParaRPr sz="700" u="none" cap="none" strike="noStrike">
                        <a:latin typeface="Arial"/>
                        <a:ea typeface="Arial"/>
                        <a:cs typeface="Arial"/>
                        <a:sym typeface="Arial"/>
                      </a:endParaRPr>
                    </a:p>
                  </a:txBody>
                  <a:tcPr marT="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395550">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#425</a:t>
                      </a:r>
                      <a:endParaRPr sz="700" u="none" cap="none" strike="noStrike">
                        <a:solidFill>
                          <a:srgbClr val="44444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sz="700" u="none" cap="none" strike="noStrike">
                        <a:solidFill>
                          <a:srgbClr val="44444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5th Floor </a:t>
                      </a:r>
                      <a:endParaRPr sz="700" u="none" cap="none" strike="noStrike">
                        <a:solidFill>
                          <a:srgbClr val="44444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sz="700" u="none" cap="none" strike="noStrike">
                        <a:solidFill>
                          <a:srgbClr val="444444"/>
                        </a:solidFill>
                        <a:latin typeface="Arial"/>
                        <a:ea typeface="Arial"/>
                        <a:cs typeface="Arial"/>
                        <a:sym typeface="Arial"/>
                      </a:endParaRPr>
                    </a:p>
                  </a:txBody>
                  <a:tcPr marT="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3,226 SF</a:t>
                      </a:r>
                      <a:endParaRPr sz="700" u="none" cap="none" strike="noStrike">
                        <a:solidFill>
                          <a:srgbClr val="44444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sz="700" u="none" cap="none" strike="noStrike">
                        <a:solidFill>
                          <a:srgbClr val="44444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7,283 SF</a:t>
                      </a:r>
                      <a:endParaRPr sz="700" u="none" cap="none" strike="noStrike">
                        <a:solidFill>
                          <a:srgbClr val="444444"/>
                        </a:solidFill>
                        <a:latin typeface="Arial"/>
                        <a:ea typeface="Arial"/>
                        <a:cs typeface="Arial"/>
                        <a:sym typeface="Arial"/>
                      </a:endParaRPr>
                    </a:p>
                  </a:txBody>
                  <a:tcPr marT="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Available Immediately</a:t>
                      </a:r>
                      <a:endParaRPr sz="700" u="none" cap="none" strike="noStrike">
                        <a:solidFill>
                          <a:srgbClr val="44444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sz="700" u="none" cap="none" strike="noStrike">
                        <a:solidFill>
                          <a:srgbClr val="44444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highlight>
                            <a:schemeClr val="lt1"/>
                          </a:highlight>
                          <a:latin typeface="Arial"/>
                          <a:ea typeface="Arial"/>
                          <a:cs typeface="Arial"/>
                          <a:sym typeface="Arial"/>
                        </a:rPr>
                        <a:t>Available </a:t>
                      </a:r>
                      <a:r>
                        <a:rPr lang="en-US" sz="700">
                          <a:solidFill>
                            <a:srgbClr val="444444"/>
                          </a:solidFill>
                          <a:highlight>
                            <a:schemeClr val="lt1"/>
                          </a:highlight>
                          <a:latin typeface="Arial"/>
                          <a:ea typeface="Arial"/>
                          <a:cs typeface="Arial"/>
                          <a:sym typeface="Arial"/>
                        </a:rPr>
                        <a:t>Immediately</a:t>
                      </a:r>
                      <a:endParaRPr sz="700" u="none" cap="none" strike="noStrike">
                        <a:solidFill>
                          <a:srgbClr val="444444"/>
                        </a:solidFill>
                        <a:highlight>
                          <a:schemeClr val="lt1"/>
                        </a:highlight>
                        <a:latin typeface="Arial"/>
                        <a:ea typeface="Arial"/>
                        <a:cs typeface="Arial"/>
                        <a:sym typeface="Arial"/>
                      </a:endParaRPr>
                    </a:p>
                  </a:txBody>
                  <a:tcPr marT="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53625">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6th Floor</a:t>
                      </a:r>
                      <a:endParaRPr sz="700" u="none" cap="none" strike="noStrike">
                        <a:latin typeface="Arial"/>
                        <a:ea typeface="Arial"/>
                        <a:cs typeface="Arial"/>
                        <a:sym typeface="Arial"/>
                      </a:endParaRPr>
                    </a:p>
                  </a:txBody>
                  <a:tcPr marT="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7,286 SF</a:t>
                      </a:r>
                      <a:endParaRPr sz="700" u="none" cap="none" strike="noStrike">
                        <a:latin typeface="Arial"/>
                        <a:ea typeface="Arial"/>
                        <a:cs typeface="Arial"/>
                        <a:sym typeface="Arial"/>
                      </a:endParaRPr>
                    </a:p>
                  </a:txBody>
                  <a:tcPr marT="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Available Immediately</a:t>
                      </a:r>
                      <a:endParaRPr sz="700" u="none" cap="none" strike="noStrike">
                        <a:latin typeface="Arial"/>
                        <a:ea typeface="Arial"/>
                        <a:cs typeface="Arial"/>
                        <a:sym typeface="Arial"/>
                      </a:endParaRPr>
                    </a:p>
                  </a:txBody>
                  <a:tcPr marT="0"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bl>
          </a:graphicData>
        </a:graphic>
      </p:graphicFrame>
      <p:pic>
        <p:nvPicPr>
          <p:cNvPr id="149" name="Google Shape;149;g271b7e930a7_0_99">
            <a:hlinkClick r:id="rId8"/>
          </p:cNvPr>
          <p:cNvPicPr preferRelativeResize="0"/>
          <p:nvPr/>
        </p:nvPicPr>
        <p:blipFill rotWithShape="1">
          <a:blip r:embed="rId6">
            <a:alphaModFix/>
          </a:blip>
          <a:srcRect b="-12" l="-11894" r="0" t="-21731"/>
          <a:stretch/>
        </p:blipFill>
        <p:spPr>
          <a:xfrm>
            <a:off x="5912925" y="4433854"/>
            <a:ext cx="1166501" cy="243600"/>
          </a:xfrm>
          <a:prstGeom prst="rect">
            <a:avLst/>
          </a:prstGeom>
          <a:noFill/>
          <a:ln>
            <a:noFill/>
          </a:ln>
        </p:spPr>
      </p:pic>
      <p:cxnSp>
        <p:nvCxnSpPr>
          <p:cNvPr id="150" name="Google Shape;150;g271b7e930a7_0_99"/>
          <p:cNvCxnSpPr/>
          <p:nvPr/>
        </p:nvCxnSpPr>
        <p:spPr>
          <a:xfrm>
            <a:off x="410175" y="4258499"/>
            <a:ext cx="6832800" cy="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271b7e930a7_0_191"/>
          <p:cNvSpPr txBox="1"/>
          <p:nvPr/>
        </p:nvSpPr>
        <p:spPr>
          <a:xfrm>
            <a:off x="2776537" y="1220730"/>
            <a:ext cx="3220800" cy="243600"/>
          </a:xfrm>
          <a:prstGeom prst="rect">
            <a:avLst/>
          </a:prstGeom>
          <a:noFill/>
          <a:ln>
            <a:noFill/>
          </a:ln>
        </p:spPr>
        <p:txBody>
          <a:bodyPr anchorCtr="0" anchor="t" bIns="0" lIns="0" spcFirstLastPara="1" rIns="0" wrap="square" tIns="12700">
            <a:spAutoFit/>
          </a:bodyPr>
          <a:lstStyle/>
          <a:p>
            <a:pPr indent="0" lvl="0" marL="0" marR="0" rtl="0" algn="l">
              <a:lnSpc>
                <a:spcPct val="115625"/>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Pine &amp; Glen</a:t>
            </a:r>
            <a:endParaRPr b="0" i="0" sz="1500" u="none" cap="none" strike="noStrike">
              <a:solidFill>
                <a:srgbClr val="000000"/>
              </a:solidFill>
              <a:latin typeface="Montserrat SemiBold"/>
              <a:ea typeface="Montserrat SemiBold"/>
              <a:cs typeface="Montserrat SemiBold"/>
              <a:sym typeface="Montserrat SemiBold"/>
            </a:endParaRPr>
          </a:p>
        </p:txBody>
      </p:sp>
      <p:sp>
        <p:nvSpPr>
          <p:cNvPr id="156" name="Google Shape;156;g271b7e930a7_0_191"/>
          <p:cNvSpPr txBox="1"/>
          <p:nvPr/>
        </p:nvSpPr>
        <p:spPr>
          <a:xfrm>
            <a:off x="5162425" y="1505976"/>
            <a:ext cx="2114700" cy="1144200"/>
          </a:xfrm>
          <a:prstGeom prst="rect">
            <a:avLst/>
          </a:prstGeom>
          <a:noFill/>
          <a:ln>
            <a:noFill/>
          </a:ln>
        </p:spPr>
        <p:txBody>
          <a:bodyPr anchorCtr="0" anchor="t" bIns="0" lIns="0" spcFirstLastPara="1" rIns="0" wrap="square" tIns="584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BUILDING FEATURES:</a:t>
            </a:r>
            <a:endParaRPr b="0" i="0" sz="700" u="none" cap="none" strike="noStrike">
              <a:solidFill>
                <a:srgbClr val="000000"/>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Mixed-use development in the heart of Coquitlam</a:t>
            </a:r>
            <a:endParaRPr b="0" i="0" sz="700" u="none" cap="none" strike="noStrike">
              <a:solidFill>
                <a:srgbClr val="444444"/>
              </a:solidFill>
              <a:latin typeface="Arial"/>
              <a:ea typeface="Arial"/>
              <a:cs typeface="Arial"/>
              <a:sym typeface="Arial"/>
            </a:endParaRPr>
          </a:p>
          <a:p>
            <a:pPr indent="-273050" lvl="0" marL="27432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Over 900 residential units, 35,000 SF of office space, and 13,000 SF of ground floor retail space</a:t>
            </a:r>
            <a:endParaRPr b="0" i="0" sz="700" u="none" cap="none" strike="noStrike">
              <a:solidFill>
                <a:srgbClr val="444444"/>
              </a:solidFill>
              <a:latin typeface="Arial"/>
              <a:ea typeface="Arial"/>
              <a:cs typeface="Arial"/>
              <a:sym typeface="Arial"/>
            </a:endParaRPr>
          </a:p>
          <a:p>
            <a:pPr indent="-273050" lvl="0" marL="274320" marR="0" rtl="0" algn="l">
              <a:lnSpc>
                <a:spcPct val="100000"/>
              </a:lnSpc>
              <a:spcBef>
                <a:spcPts val="300"/>
              </a:spcBef>
              <a:spcAft>
                <a:spcPts val="30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Transit-oriented site, within walking distance to both Coquitlam central and Lafarge Lake /Douglas Skytrain Stations</a:t>
            </a:r>
            <a:endParaRPr b="0" i="0" sz="700" u="none" cap="none" strike="noStrike">
              <a:solidFill>
                <a:srgbClr val="444444"/>
              </a:solidFill>
              <a:latin typeface="Arial"/>
              <a:ea typeface="Arial"/>
              <a:cs typeface="Arial"/>
              <a:sym typeface="Arial"/>
            </a:endParaRPr>
          </a:p>
        </p:txBody>
      </p:sp>
      <p:sp>
        <p:nvSpPr>
          <p:cNvPr id="157" name="Google Shape;157;g271b7e930a7_0_191"/>
          <p:cNvSpPr txBox="1"/>
          <p:nvPr/>
        </p:nvSpPr>
        <p:spPr>
          <a:xfrm>
            <a:off x="2776962" y="1556590"/>
            <a:ext cx="1851600" cy="8235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chemeClr val="dk1"/>
              </a:buClr>
              <a:buSzPts val="1100"/>
              <a:buFont typeface="Arial"/>
              <a:buNone/>
            </a:pPr>
            <a:r>
              <a:rPr b="1" i="0" lang="en-US" sz="700" u="none" cap="none" strike="noStrike">
                <a:solidFill>
                  <a:srgbClr val="444444"/>
                </a:solidFill>
                <a:latin typeface="Arial"/>
                <a:ea typeface="Arial"/>
                <a:cs typeface="Arial"/>
                <a:sym typeface="Arial"/>
              </a:rPr>
              <a:t>ADDRESS: </a:t>
            </a:r>
            <a:r>
              <a:rPr b="0" i="0" lang="en-US" sz="700" u="none" cap="none" strike="noStrike">
                <a:solidFill>
                  <a:srgbClr val="444444"/>
                </a:solidFill>
                <a:latin typeface="Arial"/>
                <a:ea typeface="Arial"/>
                <a:cs typeface="Arial"/>
                <a:sym typeface="Arial"/>
              </a:rPr>
              <a:t>3022 GLEN DRIVE, COQUITLAM</a:t>
            </a:r>
            <a:endParaRPr b="0" i="0" sz="700" u="none" cap="none" strike="noStrike">
              <a:solidFill>
                <a:srgbClr val="444444"/>
              </a:solidFill>
              <a:latin typeface="Arial"/>
              <a:ea typeface="Arial"/>
              <a:cs typeface="Arial"/>
              <a:sym typeface="Arial"/>
            </a:endParaRPr>
          </a:p>
          <a:p>
            <a:pPr indent="0" lvl="0" marL="0" marR="0" rtl="0" algn="l">
              <a:lnSpc>
                <a:spcPct val="100000"/>
              </a:lnSpc>
              <a:spcBef>
                <a:spcPts val="530"/>
              </a:spcBef>
              <a:spcAft>
                <a:spcPts val="0"/>
              </a:spcAft>
              <a:buClr>
                <a:schemeClr val="dk1"/>
              </a:buClr>
              <a:buSzPts val="1100"/>
              <a:buFont typeface="Arial"/>
              <a:buNone/>
            </a:pPr>
            <a:r>
              <a:rPr b="1" i="0" lang="en-US" sz="700" u="none" cap="none" strike="noStrike">
                <a:solidFill>
                  <a:srgbClr val="444444"/>
                </a:solidFill>
                <a:latin typeface="Arial"/>
                <a:ea typeface="Arial"/>
                <a:cs typeface="Arial"/>
                <a:sym typeface="Arial"/>
              </a:rPr>
              <a:t>CONTACT: </a:t>
            </a:r>
            <a:r>
              <a:rPr b="0" i="0" lang="en-US" sz="700" u="none" cap="none" strike="noStrike">
                <a:solidFill>
                  <a:srgbClr val="444444"/>
                </a:solidFill>
                <a:latin typeface="Arial"/>
                <a:ea typeface="Arial"/>
                <a:cs typeface="Arial"/>
                <a:sym typeface="Arial"/>
              </a:rPr>
              <a:t>HILARY TURNBULL</a:t>
            </a:r>
            <a:endParaRPr b="0" i="0" sz="700" u="none" cap="none" strike="noStrike">
              <a:solidFill>
                <a:srgbClr val="444444"/>
              </a:solidFill>
              <a:latin typeface="Arial"/>
              <a:ea typeface="Arial"/>
              <a:cs typeface="Arial"/>
              <a:sym typeface="Arial"/>
            </a:endParaRPr>
          </a:p>
          <a:p>
            <a:pPr indent="0" lvl="0" marL="0" marR="0" rtl="0" algn="l">
              <a:lnSpc>
                <a:spcPct val="100000"/>
              </a:lnSpc>
              <a:spcBef>
                <a:spcPts val="530"/>
              </a:spcBef>
              <a:spcAft>
                <a:spcPts val="0"/>
              </a:spcAft>
              <a:buClr>
                <a:schemeClr val="dk1"/>
              </a:buClr>
              <a:buSzPts val="1100"/>
              <a:buFont typeface="Arial"/>
              <a:buNone/>
            </a:pPr>
            <a:r>
              <a:rPr b="1" i="0" lang="en-US" sz="700" u="none" cap="none" strike="noStrike">
                <a:solidFill>
                  <a:srgbClr val="444444"/>
                </a:solidFill>
                <a:latin typeface="Arial"/>
                <a:ea typeface="Arial"/>
                <a:cs typeface="Arial"/>
                <a:sym typeface="Arial"/>
              </a:rPr>
              <a:t>COMPANY: </a:t>
            </a:r>
            <a:r>
              <a:rPr b="0" i="0" lang="en-US" sz="700" u="none" cap="none" strike="noStrike">
                <a:solidFill>
                  <a:srgbClr val="444444"/>
                </a:solidFill>
                <a:latin typeface="Arial"/>
                <a:ea typeface="Arial"/>
                <a:cs typeface="Arial"/>
                <a:sym typeface="Arial"/>
              </a:rPr>
              <a:t>ONNI GROUP</a:t>
            </a:r>
            <a:endParaRPr b="0" i="0" sz="700" u="none" cap="none" strike="noStrike">
              <a:solidFill>
                <a:srgbClr val="444444"/>
              </a:solidFill>
              <a:latin typeface="Arial"/>
              <a:ea typeface="Arial"/>
              <a:cs typeface="Arial"/>
              <a:sym typeface="Arial"/>
            </a:endParaRPr>
          </a:p>
          <a:p>
            <a:pPr indent="0" lvl="0" marL="0" marR="0" rtl="0" algn="l">
              <a:lnSpc>
                <a:spcPct val="100000"/>
              </a:lnSpc>
              <a:spcBef>
                <a:spcPts val="530"/>
              </a:spcBef>
              <a:spcAft>
                <a:spcPts val="0"/>
              </a:spcAft>
              <a:buClr>
                <a:schemeClr val="dk1"/>
              </a:buClr>
              <a:buSzPts val="1100"/>
              <a:buFont typeface="Arial"/>
              <a:buNone/>
            </a:pPr>
            <a:r>
              <a:rPr b="1" i="0" lang="en-US" sz="700" u="none" cap="none" strike="noStrike">
                <a:solidFill>
                  <a:srgbClr val="444444"/>
                </a:solidFill>
                <a:latin typeface="Arial"/>
                <a:ea typeface="Arial"/>
                <a:cs typeface="Arial"/>
                <a:sym typeface="Arial"/>
              </a:rPr>
              <a:t>PHONE: </a:t>
            </a:r>
            <a:r>
              <a:rPr b="0" i="0" lang="en-US" sz="700" u="none" cap="none" strike="noStrike">
                <a:solidFill>
                  <a:srgbClr val="444444"/>
                </a:solidFill>
                <a:latin typeface="Arial"/>
                <a:ea typeface="Arial"/>
                <a:cs typeface="Arial"/>
                <a:sym typeface="Arial"/>
              </a:rPr>
              <a:t>604.488.8988</a:t>
            </a:r>
            <a:endParaRPr b="0" i="0" sz="700" u="none" cap="none" strike="noStrike">
              <a:solidFill>
                <a:srgbClr val="444444"/>
              </a:solidFill>
              <a:latin typeface="Arial"/>
              <a:ea typeface="Arial"/>
              <a:cs typeface="Arial"/>
              <a:sym typeface="Arial"/>
            </a:endParaRPr>
          </a:p>
          <a:p>
            <a:pPr indent="0" lvl="0" marL="12700" marR="0" rtl="0" algn="l">
              <a:lnSpc>
                <a:spcPct val="100000"/>
              </a:lnSpc>
              <a:spcBef>
                <a:spcPts val="530"/>
              </a:spcBef>
              <a:spcAft>
                <a:spcPts val="530"/>
              </a:spcAft>
              <a:buClr>
                <a:srgbClr val="000000"/>
              </a:buClr>
              <a:buSzPts val="700"/>
              <a:buFont typeface="Arial"/>
              <a:buNone/>
            </a:pPr>
            <a:r>
              <a:t/>
            </a:r>
            <a:endParaRPr b="1" i="0" sz="700" u="none" cap="none" strike="noStrike">
              <a:solidFill>
                <a:srgbClr val="444444"/>
              </a:solidFill>
              <a:latin typeface="Arial"/>
              <a:ea typeface="Arial"/>
              <a:cs typeface="Arial"/>
              <a:sym typeface="Arial"/>
            </a:endParaRPr>
          </a:p>
        </p:txBody>
      </p:sp>
      <p:sp>
        <p:nvSpPr>
          <p:cNvPr id="158" name="Google Shape;158;g271b7e930a7_0_191"/>
          <p:cNvSpPr txBox="1"/>
          <p:nvPr/>
        </p:nvSpPr>
        <p:spPr>
          <a:xfrm>
            <a:off x="2776537" y="3952684"/>
            <a:ext cx="3220800" cy="243600"/>
          </a:xfrm>
          <a:prstGeom prst="rect">
            <a:avLst/>
          </a:prstGeom>
          <a:noFill/>
          <a:ln>
            <a:noFill/>
          </a:ln>
        </p:spPr>
        <p:txBody>
          <a:bodyPr anchorCtr="0" anchor="t" bIns="0" lIns="0" spcFirstLastPara="1" rIns="0" wrap="square" tIns="12700">
            <a:spAutoFit/>
          </a:bodyPr>
          <a:lstStyle/>
          <a:p>
            <a:pPr indent="0" lvl="0" marL="12700" marR="0" rtl="0" algn="l">
              <a:lnSpc>
                <a:spcPct val="115625"/>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East 1st</a:t>
            </a:r>
            <a:endParaRPr b="0" i="0" sz="1500" u="none" cap="none" strike="noStrike">
              <a:solidFill>
                <a:srgbClr val="000000"/>
              </a:solidFill>
              <a:latin typeface="Montserrat SemiBold"/>
              <a:ea typeface="Montserrat SemiBold"/>
              <a:cs typeface="Montserrat SemiBold"/>
              <a:sym typeface="Montserrat SemiBold"/>
            </a:endParaRPr>
          </a:p>
        </p:txBody>
      </p:sp>
      <p:sp>
        <p:nvSpPr>
          <p:cNvPr id="159" name="Google Shape;159;g271b7e930a7_0_191"/>
          <p:cNvSpPr txBox="1"/>
          <p:nvPr/>
        </p:nvSpPr>
        <p:spPr>
          <a:xfrm>
            <a:off x="2776537" y="5162636"/>
            <a:ext cx="624900" cy="120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AVAILABILITY</a:t>
            </a:r>
            <a:endParaRPr b="0" i="0" sz="700" u="none" cap="none" strike="noStrike">
              <a:solidFill>
                <a:srgbClr val="000000"/>
              </a:solidFill>
              <a:latin typeface="Arial"/>
              <a:ea typeface="Arial"/>
              <a:cs typeface="Arial"/>
              <a:sym typeface="Arial"/>
            </a:endParaRPr>
          </a:p>
        </p:txBody>
      </p:sp>
      <p:sp>
        <p:nvSpPr>
          <p:cNvPr id="160" name="Google Shape;160;g271b7e930a7_0_191"/>
          <p:cNvSpPr txBox="1"/>
          <p:nvPr/>
        </p:nvSpPr>
        <p:spPr>
          <a:xfrm>
            <a:off x="5162425" y="4368238"/>
            <a:ext cx="2113800" cy="1836900"/>
          </a:xfrm>
          <a:prstGeom prst="rect">
            <a:avLst/>
          </a:prstGeom>
          <a:noFill/>
          <a:ln>
            <a:noFill/>
          </a:ln>
        </p:spPr>
        <p:txBody>
          <a:bodyPr anchorCtr="0" anchor="t" bIns="0" lIns="0" spcFirstLastPara="1" rIns="0" wrap="square" tIns="584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BUILDING FEATURES:</a:t>
            </a:r>
            <a:endParaRPr b="0" i="0" sz="700" u="none" cap="none" strike="noStrike">
              <a:solidFill>
                <a:srgbClr val="000000"/>
              </a:solidFill>
              <a:latin typeface="Arial"/>
              <a:ea typeface="Arial"/>
              <a:cs typeface="Arial"/>
              <a:sym typeface="Arial"/>
            </a:endParaRPr>
          </a:p>
          <a:p>
            <a:pPr indent="-273050" lvl="0" marL="32004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Located in the center of Vancouver’s undisputed creative hub</a:t>
            </a:r>
            <a:endParaRPr b="0" i="0" sz="700" u="none" cap="none" strike="noStrike">
              <a:solidFill>
                <a:srgbClr val="444444"/>
              </a:solidFill>
              <a:latin typeface="Arial"/>
              <a:ea typeface="Arial"/>
              <a:cs typeface="Arial"/>
              <a:sym typeface="Arial"/>
            </a:endParaRPr>
          </a:p>
          <a:p>
            <a:pPr indent="-273050" lvl="0" marL="32004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Adjacent to the future home of the Great Northern Way SkyTrain Station</a:t>
            </a:r>
            <a:endParaRPr b="0" i="0" sz="700" u="none" cap="none" strike="noStrike">
              <a:solidFill>
                <a:srgbClr val="444444"/>
              </a:solidFill>
              <a:latin typeface="Arial"/>
              <a:ea typeface="Arial"/>
              <a:cs typeface="Arial"/>
              <a:sym typeface="Arial"/>
            </a:endParaRPr>
          </a:p>
          <a:p>
            <a:pPr indent="-273050" lvl="0" marL="32004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Direct access to the Central Valley Greenway bike lane</a:t>
            </a:r>
            <a:endParaRPr b="0" i="0" sz="700" u="none" cap="none" strike="noStrike">
              <a:solidFill>
                <a:srgbClr val="444444"/>
              </a:solidFill>
              <a:latin typeface="Arial"/>
              <a:ea typeface="Arial"/>
              <a:cs typeface="Arial"/>
              <a:sym typeface="Arial"/>
            </a:endParaRPr>
          </a:p>
          <a:p>
            <a:pPr indent="-273050" lvl="0" marL="32004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10 minute walk to the Main Street SkyTrain Station</a:t>
            </a:r>
            <a:endParaRPr b="0" i="0" sz="700" u="none" cap="none" strike="noStrike">
              <a:solidFill>
                <a:srgbClr val="444444"/>
              </a:solidFill>
              <a:latin typeface="Arial"/>
              <a:ea typeface="Arial"/>
              <a:cs typeface="Arial"/>
              <a:sym typeface="Arial"/>
            </a:endParaRPr>
          </a:p>
          <a:p>
            <a:pPr indent="-273050" lvl="0" marL="32004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Close proximately to thousands of desirable retail amenities</a:t>
            </a:r>
            <a:endParaRPr b="0" i="0" sz="700" u="none" cap="none" strike="noStrike">
              <a:solidFill>
                <a:srgbClr val="444444"/>
              </a:solidFill>
              <a:latin typeface="Arial"/>
              <a:ea typeface="Arial"/>
              <a:cs typeface="Arial"/>
              <a:sym typeface="Arial"/>
            </a:endParaRPr>
          </a:p>
          <a:p>
            <a:pPr indent="-273050" lvl="0" marL="320040" marR="0" rtl="0" algn="l">
              <a:lnSpc>
                <a:spcPct val="100000"/>
              </a:lnSpc>
              <a:spcBef>
                <a:spcPts val="300"/>
              </a:spcBef>
              <a:spcAft>
                <a:spcPts val="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Located next to the Emily Carr University of Art + Design Campus</a:t>
            </a:r>
            <a:endParaRPr b="0" i="0" sz="700" u="none" cap="none" strike="noStrike">
              <a:solidFill>
                <a:srgbClr val="444444"/>
              </a:solidFill>
              <a:latin typeface="Arial"/>
              <a:ea typeface="Arial"/>
              <a:cs typeface="Arial"/>
              <a:sym typeface="Arial"/>
            </a:endParaRPr>
          </a:p>
          <a:p>
            <a:pPr indent="-273050" lvl="0" marL="320040" marR="0" rtl="0" algn="l">
              <a:lnSpc>
                <a:spcPct val="100000"/>
              </a:lnSpc>
              <a:spcBef>
                <a:spcPts val="300"/>
              </a:spcBef>
              <a:spcAft>
                <a:spcPts val="300"/>
              </a:spcAft>
              <a:buClr>
                <a:srgbClr val="444444"/>
              </a:buClr>
              <a:buSzPts val="700"/>
              <a:buFont typeface="Arial"/>
              <a:buChar char="●"/>
            </a:pPr>
            <a:r>
              <a:rPr b="0" i="0" lang="en-US" sz="700" u="none" cap="none" strike="noStrike">
                <a:solidFill>
                  <a:srgbClr val="444444"/>
                </a:solidFill>
                <a:latin typeface="Arial"/>
                <a:ea typeface="Arial"/>
                <a:cs typeface="Arial"/>
                <a:sym typeface="Arial"/>
              </a:rPr>
              <a:t>Available Q1 2029</a:t>
            </a:r>
            <a:endParaRPr b="0" i="0" sz="700" u="none" cap="none" strike="noStrike">
              <a:solidFill>
                <a:srgbClr val="444444"/>
              </a:solidFill>
              <a:latin typeface="Arial"/>
              <a:ea typeface="Arial"/>
              <a:cs typeface="Arial"/>
              <a:sym typeface="Arial"/>
            </a:endParaRPr>
          </a:p>
        </p:txBody>
      </p:sp>
      <p:sp>
        <p:nvSpPr>
          <p:cNvPr id="161" name="Google Shape;161;g271b7e930a7_0_191"/>
          <p:cNvSpPr txBox="1"/>
          <p:nvPr/>
        </p:nvSpPr>
        <p:spPr>
          <a:xfrm>
            <a:off x="2776475" y="4409177"/>
            <a:ext cx="1851600" cy="8235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chemeClr val="dk1"/>
              </a:buClr>
              <a:buSzPts val="1100"/>
              <a:buFont typeface="Arial"/>
              <a:buNone/>
            </a:pPr>
            <a:r>
              <a:rPr b="1" i="0" lang="en-US" sz="700" u="none" cap="none" strike="noStrike">
                <a:solidFill>
                  <a:srgbClr val="444444"/>
                </a:solidFill>
                <a:latin typeface="Arial"/>
                <a:ea typeface="Arial"/>
                <a:cs typeface="Arial"/>
                <a:sym typeface="Arial"/>
              </a:rPr>
              <a:t>ADDRESS: </a:t>
            </a:r>
            <a:r>
              <a:rPr b="0" i="0" lang="en-US" sz="700" u="none" cap="none" strike="noStrike">
                <a:solidFill>
                  <a:srgbClr val="444444"/>
                </a:solidFill>
                <a:latin typeface="Arial"/>
                <a:ea typeface="Arial"/>
                <a:cs typeface="Arial"/>
                <a:sym typeface="Arial"/>
              </a:rPr>
              <a:t>375 EAST 1ST AVENUE</a:t>
            </a:r>
            <a:endParaRPr b="0" i="0" sz="700" u="none" cap="none" strike="noStrike">
              <a:solidFill>
                <a:srgbClr val="444444"/>
              </a:solidFill>
              <a:latin typeface="Arial"/>
              <a:ea typeface="Arial"/>
              <a:cs typeface="Arial"/>
              <a:sym typeface="Arial"/>
            </a:endParaRPr>
          </a:p>
          <a:p>
            <a:pPr indent="0" lvl="0" marL="0" marR="0" rtl="0" algn="l">
              <a:lnSpc>
                <a:spcPct val="100000"/>
              </a:lnSpc>
              <a:spcBef>
                <a:spcPts val="530"/>
              </a:spcBef>
              <a:spcAft>
                <a:spcPts val="0"/>
              </a:spcAft>
              <a:buClr>
                <a:schemeClr val="dk1"/>
              </a:buClr>
              <a:buSzPts val="1100"/>
              <a:buFont typeface="Arial"/>
              <a:buNone/>
            </a:pPr>
            <a:r>
              <a:rPr b="1" i="0" lang="en-US" sz="700" u="none" cap="none" strike="noStrike">
                <a:solidFill>
                  <a:srgbClr val="444444"/>
                </a:solidFill>
                <a:latin typeface="Arial"/>
                <a:ea typeface="Arial"/>
                <a:cs typeface="Arial"/>
                <a:sym typeface="Arial"/>
              </a:rPr>
              <a:t>CONTACT: </a:t>
            </a:r>
            <a:r>
              <a:rPr b="0" i="0" lang="en-US" sz="700" u="none" cap="none" strike="noStrike">
                <a:solidFill>
                  <a:srgbClr val="444444"/>
                </a:solidFill>
                <a:latin typeface="Arial"/>
                <a:ea typeface="Arial"/>
                <a:cs typeface="Arial"/>
                <a:sym typeface="Arial"/>
              </a:rPr>
              <a:t>PETER MCFETRIDGE</a:t>
            </a:r>
            <a:endParaRPr b="0" i="0" sz="700" u="none" cap="none" strike="noStrike">
              <a:solidFill>
                <a:srgbClr val="444444"/>
              </a:solidFill>
              <a:latin typeface="Arial"/>
              <a:ea typeface="Arial"/>
              <a:cs typeface="Arial"/>
              <a:sym typeface="Arial"/>
            </a:endParaRPr>
          </a:p>
          <a:p>
            <a:pPr indent="0" lvl="0" marL="0" marR="0" rtl="0" algn="l">
              <a:lnSpc>
                <a:spcPct val="100000"/>
              </a:lnSpc>
              <a:spcBef>
                <a:spcPts val="530"/>
              </a:spcBef>
              <a:spcAft>
                <a:spcPts val="0"/>
              </a:spcAft>
              <a:buClr>
                <a:schemeClr val="dk1"/>
              </a:buClr>
              <a:buSzPts val="1100"/>
              <a:buFont typeface="Arial"/>
              <a:buNone/>
            </a:pPr>
            <a:r>
              <a:rPr b="1" i="0" lang="en-US" sz="700" u="none" cap="none" strike="noStrike">
                <a:solidFill>
                  <a:srgbClr val="444444"/>
                </a:solidFill>
                <a:latin typeface="Arial"/>
                <a:ea typeface="Arial"/>
                <a:cs typeface="Arial"/>
                <a:sym typeface="Arial"/>
              </a:rPr>
              <a:t>COMPANY:</a:t>
            </a:r>
            <a:r>
              <a:rPr b="0" i="0" lang="en-US" sz="700" u="none" cap="none" strike="noStrike">
                <a:solidFill>
                  <a:srgbClr val="444444"/>
                </a:solidFill>
                <a:latin typeface="Arial"/>
                <a:ea typeface="Arial"/>
                <a:cs typeface="Arial"/>
                <a:sym typeface="Arial"/>
              </a:rPr>
              <a:t> ONNI GROUP</a:t>
            </a:r>
            <a:endParaRPr b="0" i="0" sz="700" u="none" cap="none" strike="noStrike">
              <a:solidFill>
                <a:srgbClr val="444444"/>
              </a:solidFill>
              <a:latin typeface="Arial"/>
              <a:ea typeface="Arial"/>
              <a:cs typeface="Arial"/>
              <a:sym typeface="Arial"/>
            </a:endParaRPr>
          </a:p>
          <a:p>
            <a:pPr indent="0" lvl="0" marL="0" marR="0" rtl="0" algn="l">
              <a:lnSpc>
                <a:spcPct val="100000"/>
              </a:lnSpc>
              <a:spcBef>
                <a:spcPts val="530"/>
              </a:spcBef>
              <a:spcAft>
                <a:spcPts val="0"/>
              </a:spcAft>
              <a:buClr>
                <a:schemeClr val="dk1"/>
              </a:buClr>
              <a:buSzPts val="1100"/>
              <a:buFont typeface="Arial"/>
              <a:buNone/>
            </a:pPr>
            <a:r>
              <a:rPr b="1" i="0" lang="en-US" sz="700" u="none" cap="none" strike="noStrike">
                <a:solidFill>
                  <a:srgbClr val="444444"/>
                </a:solidFill>
                <a:latin typeface="Arial"/>
                <a:ea typeface="Arial"/>
                <a:cs typeface="Arial"/>
                <a:sym typeface="Arial"/>
              </a:rPr>
              <a:t>PHONE: </a:t>
            </a:r>
            <a:r>
              <a:rPr b="0" i="0" lang="en-US" sz="700" u="none" cap="none" strike="noStrike">
                <a:solidFill>
                  <a:srgbClr val="444444"/>
                </a:solidFill>
                <a:latin typeface="Arial"/>
                <a:ea typeface="Arial"/>
                <a:cs typeface="Arial"/>
                <a:sym typeface="Arial"/>
              </a:rPr>
              <a:t>604.373.4914</a:t>
            </a:r>
            <a:endParaRPr b="0" i="0" sz="700" u="none" cap="none" strike="noStrike">
              <a:solidFill>
                <a:srgbClr val="444444"/>
              </a:solidFill>
              <a:latin typeface="Arial"/>
              <a:ea typeface="Arial"/>
              <a:cs typeface="Arial"/>
              <a:sym typeface="Arial"/>
            </a:endParaRPr>
          </a:p>
          <a:p>
            <a:pPr indent="0" lvl="0" marL="12700" marR="0" rtl="0" algn="l">
              <a:lnSpc>
                <a:spcPct val="100000"/>
              </a:lnSpc>
              <a:spcBef>
                <a:spcPts val="530"/>
              </a:spcBef>
              <a:spcAft>
                <a:spcPts val="530"/>
              </a:spcAft>
              <a:buClr>
                <a:srgbClr val="000000"/>
              </a:buClr>
              <a:buSzPts val="700"/>
              <a:buFont typeface="Arial"/>
              <a:buNone/>
            </a:pPr>
            <a:r>
              <a:t/>
            </a:r>
            <a:endParaRPr b="0" i="0" sz="700" u="none" cap="none" strike="noStrike">
              <a:solidFill>
                <a:srgbClr val="444444"/>
              </a:solidFill>
              <a:latin typeface="Arial"/>
              <a:ea typeface="Arial"/>
              <a:cs typeface="Arial"/>
              <a:sym typeface="Arial"/>
            </a:endParaRPr>
          </a:p>
        </p:txBody>
      </p:sp>
      <p:sp>
        <p:nvSpPr>
          <p:cNvPr id="162" name="Google Shape;162;g271b7e930a7_0_191"/>
          <p:cNvSpPr txBox="1"/>
          <p:nvPr/>
        </p:nvSpPr>
        <p:spPr>
          <a:xfrm>
            <a:off x="457898" y="9803882"/>
            <a:ext cx="4345800" cy="111600"/>
          </a:xfrm>
          <a:prstGeom prst="rect">
            <a:avLst/>
          </a:prstGeom>
          <a:noFill/>
          <a:ln>
            <a:noFill/>
          </a:ln>
        </p:spPr>
        <p:txBody>
          <a:bodyPr anchorCtr="0" anchor="t" bIns="0" lIns="0" spcFirstLastPara="1" rIns="0" wrap="square" tIns="3800">
            <a:spAutoFit/>
          </a:bodyPr>
          <a:lstStyle/>
          <a:p>
            <a:pPr indent="0" lvl="0" marL="1270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200 - 1010 SEYMOUR STREET, VANCOUVER, BC | 604.688.8783 | </a:t>
            </a:r>
            <a:r>
              <a:rPr b="0" i="0" lang="en-US" sz="700" u="sng" cap="none" strike="noStrike">
                <a:solidFill>
                  <a:schemeClr val="hlink"/>
                </a:solidFill>
                <a:latin typeface="Arial"/>
                <a:ea typeface="Arial"/>
                <a:cs typeface="Arial"/>
                <a:sym typeface="Arial"/>
                <a:hlinkClick r:id="rId3"/>
              </a:rPr>
              <a:t>LEASING@ONNI.COM </a:t>
            </a:r>
            <a:endParaRPr b="0" i="0" sz="700" u="none" cap="none" strike="noStrike">
              <a:solidFill>
                <a:srgbClr val="000000"/>
              </a:solidFill>
              <a:latin typeface="Arial"/>
              <a:ea typeface="Arial"/>
              <a:cs typeface="Arial"/>
              <a:sym typeface="Arial"/>
            </a:endParaRPr>
          </a:p>
        </p:txBody>
      </p:sp>
      <p:sp>
        <p:nvSpPr>
          <p:cNvPr id="163" name="Google Shape;163;g271b7e930a7_0_191"/>
          <p:cNvSpPr/>
          <p:nvPr/>
        </p:nvSpPr>
        <p:spPr>
          <a:xfrm>
            <a:off x="0" y="-1"/>
            <a:ext cx="7772400" cy="658485"/>
          </a:xfrm>
          <a:custGeom>
            <a:rect b="b" l="l" r="r" t="t"/>
            <a:pathLst>
              <a:path extrusionOk="0" h="1677670" w="7772400">
                <a:moveTo>
                  <a:pt x="7772400" y="0"/>
                </a:moveTo>
                <a:lnTo>
                  <a:pt x="0" y="0"/>
                </a:lnTo>
                <a:lnTo>
                  <a:pt x="0" y="1677670"/>
                </a:lnTo>
                <a:lnTo>
                  <a:pt x="7772400" y="1677670"/>
                </a:lnTo>
                <a:lnTo>
                  <a:pt x="7772400" y="0"/>
                </a:lnTo>
                <a:close/>
              </a:path>
            </a:pathLst>
          </a:custGeom>
          <a:solidFill>
            <a:srgbClr val="43434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g271b7e930a7_0_191"/>
          <p:cNvSpPr txBox="1"/>
          <p:nvPr/>
        </p:nvSpPr>
        <p:spPr>
          <a:xfrm>
            <a:off x="399026" y="129138"/>
            <a:ext cx="6285300" cy="400200"/>
          </a:xfrm>
          <a:prstGeom prst="rect">
            <a:avLst/>
          </a:prstGeom>
          <a:noFill/>
          <a:ln>
            <a:noFill/>
          </a:ln>
        </p:spPr>
        <p:txBody>
          <a:bodyPr anchorCtr="0" anchor="t" bIns="0" lIns="0" spcFirstLastPara="1" rIns="0" wrap="square" tIns="0">
            <a:spAutoFit/>
          </a:bodyPr>
          <a:lstStyle/>
          <a:p>
            <a:pPr indent="0" lvl="0" marL="12700" marR="0" rtl="0" algn="l">
              <a:lnSpc>
                <a:spcPct val="111694"/>
              </a:lnSpc>
              <a:spcBef>
                <a:spcPts val="0"/>
              </a:spcBef>
              <a:spcAft>
                <a:spcPts val="0"/>
              </a:spcAft>
              <a:buClr>
                <a:srgbClr val="000000"/>
              </a:buClr>
              <a:buSzPts val="2600"/>
              <a:buFont typeface="Arial"/>
              <a:buNone/>
            </a:pPr>
            <a:r>
              <a:rPr b="1" i="0" lang="en-US" sz="2600" u="none" cap="none" strike="noStrike">
                <a:solidFill>
                  <a:schemeClr val="lt1"/>
                </a:solidFill>
                <a:latin typeface="Montserrat"/>
                <a:ea typeface="Montserrat"/>
                <a:cs typeface="Montserrat"/>
                <a:sym typeface="Montserrat"/>
              </a:rPr>
              <a:t>NOW PRE-LEASING</a:t>
            </a:r>
            <a:endParaRPr b="0" i="0" sz="2600" u="none" cap="none" strike="noStrike">
              <a:solidFill>
                <a:schemeClr val="lt1"/>
              </a:solidFill>
              <a:latin typeface="Montserrat"/>
              <a:ea typeface="Montserrat"/>
              <a:cs typeface="Montserrat"/>
              <a:sym typeface="Montserrat"/>
            </a:endParaRPr>
          </a:p>
        </p:txBody>
      </p:sp>
      <p:sp>
        <p:nvSpPr>
          <p:cNvPr id="165" name="Google Shape;165;g271b7e930a7_0_191"/>
          <p:cNvSpPr txBox="1"/>
          <p:nvPr/>
        </p:nvSpPr>
        <p:spPr>
          <a:xfrm>
            <a:off x="2776950" y="940369"/>
            <a:ext cx="941700" cy="200100"/>
          </a:xfrm>
          <a:prstGeom prst="rect">
            <a:avLst/>
          </a:prstGeom>
          <a:solidFill>
            <a:srgbClr val="00AEEF"/>
          </a:solidFill>
          <a:ln>
            <a:noFill/>
          </a:ln>
        </p:spPr>
        <p:txBody>
          <a:bodyPr anchorCtr="0" anchor="t" bIns="45700" lIns="45700" spcFirstLastPara="1" rIns="45700" wrap="square" tIns="45700">
            <a:spAutoFit/>
          </a:bodyPr>
          <a:lstStyle/>
          <a:p>
            <a:pPr indent="0" lvl="0" marL="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COQUITLAM, BC</a:t>
            </a:r>
            <a:endParaRPr b="1" i="0" sz="700" u="none" cap="none" strike="noStrike">
              <a:solidFill>
                <a:schemeClr val="lt1"/>
              </a:solidFill>
              <a:latin typeface="Arial"/>
              <a:ea typeface="Arial"/>
              <a:cs typeface="Arial"/>
              <a:sym typeface="Arial"/>
            </a:endParaRPr>
          </a:p>
        </p:txBody>
      </p:sp>
      <p:sp>
        <p:nvSpPr>
          <p:cNvPr id="166" name="Google Shape;166;g271b7e930a7_0_191"/>
          <p:cNvSpPr txBox="1"/>
          <p:nvPr/>
        </p:nvSpPr>
        <p:spPr>
          <a:xfrm>
            <a:off x="2776950" y="3724427"/>
            <a:ext cx="9417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VANCOUVER, BC</a:t>
            </a:r>
            <a:endParaRPr b="1" i="0" sz="700" u="none" cap="none" strike="noStrike">
              <a:solidFill>
                <a:schemeClr val="lt1"/>
              </a:solidFill>
              <a:latin typeface="Arial"/>
              <a:ea typeface="Arial"/>
              <a:cs typeface="Arial"/>
              <a:sym typeface="Arial"/>
            </a:endParaRPr>
          </a:p>
        </p:txBody>
      </p:sp>
      <p:cxnSp>
        <p:nvCxnSpPr>
          <p:cNvPr id="167" name="Google Shape;167;g271b7e930a7_0_191"/>
          <p:cNvCxnSpPr/>
          <p:nvPr/>
        </p:nvCxnSpPr>
        <p:spPr>
          <a:xfrm>
            <a:off x="443150" y="3503950"/>
            <a:ext cx="6832800" cy="0"/>
          </a:xfrm>
          <a:prstGeom prst="straightConnector1">
            <a:avLst/>
          </a:prstGeom>
          <a:noFill/>
          <a:ln cap="flat" cmpd="sng" w="9525">
            <a:solidFill>
              <a:schemeClr val="dk2"/>
            </a:solidFill>
            <a:prstDash val="solid"/>
            <a:round/>
            <a:headEnd len="sm" w="sm" type="none"/>
            <a:tailEnd len="sm" w="sm" type="none"/>
          </a:ln>
        </p:spPr>
      </p:cxnSp>
      <p:pic>
        <p:nvPicPr>
          <p:cNvPr id="168" name="Google Shape;168;g271b7e930a7_0_191"/>
          <p:cNvPicPr preferRelativeResize="0"/>
          <p:nvPr>
            <p:ph idx="2" type="pic"/>
          </p:nvPr>
        </p:nvPicPr>
        <p:blipFill rotWithShape="1">
          <a:blip r:embed="rId4">
            <a:alphaModFix/>
          </a:blip>
          <a:srcRect b="0" l="20156" r="20156" t="0"/>
          <a:stretch/>
        </p:blipFill>
        <p:spPr>
          <a:xfrm>
            <a:off x="443150" y="940375"/>
            <a:ext cx="2050801" cy="2048401"/>
          </a:xfrm>
          <a:prstGeom prst="rect">
            <a:avLst/>
          </a:prstGeom>
          <a:noFill/>
          <a:ln cap="flat" cmpd="sng" w="9525">
            <a:solidFill>
              <a:schemeClr val="lt1"/>
            </a:solidFill>
            <a:prstDash val="solid"/>
            <a:round/>
            <a:headEnd len="sm" w="sm" type="none"/>
            <a:tailEnd len="sm" w="sm" type="none"/>
          </a:ln>
        </p:spPr>
      </p:pic>
      <p:pic>
        <p:nvPicPr>
          <p:cNvPr id="169" name="Google Shape;169;g271b7e930a7_0_191"/>
          <p:cNvPicPr preferRelativeResize="0"/>
          <p:nvPr>
            <p:ph idx="3" type="pic"/>
          </p:nvPr>
        </p:nvPicPr>
        <p:blipFill rotWithShape="1">
          <a:blip r:embed="rId5">
            <a:alphaModFix/>
          </a:blip>
          <a:srcRect b="4220" l="0" r="0" t="4220"/>
          <a:stretch/>
        </p:blipFill>
        <p:spPr>
          <a:xfrm>
            <a:off x="443150" y="3745500"/>
            <a:ext cx="2050800" cy="2048400"/>
          </a:xfrm>
          <a:prstGeom prst="rect">
            <a:avLst/>
          </a:prstGeom>
          <a:noFill/>
          <a:ln cap="flat" cmpd="sng" w="9525">
            <a:solidFill>
              <a:schemeClr val="lt1"/>
            </a:solidFill>
            <a:prstDash val="solid"/>
            <a:round/>
            <a:headEnd len="sm" w="sm" type="none"/>
            <a:tailEnd len="sm" w="sm" type="none"/>
          </a:ln>
        </p:spPr>
      </p:pic>
      <p:graphicFrame>
        <p:nvGraphicFramePr>
          <p:cNvPr id="170" name="Google Shape;170;g271b7e930a7_0_191"/>
          <p:cNvGraphicFramePr/>
          <p:nvPr/>
        </p:nvGraphicFramePr>
        <p:xfrm>
          <a:off x="2785043" y="2577236"/>
          <a:ext cx="3000000" cy="3000000"/>
        </p:xfrm>
        <a:graphic>
          <a:graphicData uri="http://schemas.openxmlformats.org/drawingml/2006/table">
            <a:tbl>
              <a:tblPr bandRow="1" firstRow="1">
                <a:noFill/>
                <a:tableStyleId>{6DDD6649-5F94-4313-A58D-1D283F718FA6}</a:tableStyleId>
              </a:tblPr>
              <a:tblGrid>
                <a:gridCol w="739775"/>
                <a:gridCol w="563875"/>
                <a:gridCol w="883275"/>
              </a:tblGrid>
              <a:tr h="180250">
                <a:tc>
                  <a:txBody>
                    <a:bodyPr/>
                    <a:lstStyle/>
                    <a:p>
                      <a:pPr indent="0" lvl="0" marL="0" marR="86995" rtl="0" algn="ctr">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Level 2 Office</a:t>
                      </a:r>
                      <a:endParaRPr sz="700" u="none" cap="none" strike="noStrike">
                        <a:latin typeface="Arial"/>
                        <a:ea typeface="Arial"/>
                        <a:cs typeface="Arial"/>
                        <a:sym typeface="Arial"/>
                      </a:endParaRPr>
                    </a:p>
                  </a:txBody>
                  <a:tcPr marT="26675" marB="0" marR="0" marL="0">
                    <a:lnL cap="flat" cmpd="sng" w="9525">
                      <a:solidFill>
                        <a:srgbClr val="58595B">
                          <a:alpha val="0"/>
                        </a:srgbClr>
                      </a:solidFill>
                      <a:prstDash val="solid"/>
                      <a:round/>
                      <a:headEnd len="sm" w="sm" type="none"/>
                      <a:tailEnd len="sm" w="sm" type="none"/>
                    </a:lnL>
                    <a:lnR cap="flat" cmpd="sng" w="9525">
                      <a:solidFill>
                        <a:srgbClr val="58595B">
                          <a:alpha val="0"/>
                        </a:srgbClr>
                      </a:solidFill>
                      <a:prstDash val="solid"/>
                      <a:round/>
                      <a:headEnd len="sm" w="sm" type="none"/>
                      <a:tailEnd len="sm" w="sm" type="none"/>
                    </a:lnR>
                    <a:lnT cap="flat" cmpd="sng" w="9525">
                      <a:solidFill>
                        <a:srgbClr val="58595B">
                          <a:alpha val="0"/>
                        </a:srgbClr>
                      </a:solidFill>
                      <a:prstDash val="solid"/>
                      <a:round/>
                      <a:headEnd len="sm" w="sm" type="none"/>
                      <a:tailEnd len="sm" w="sm" type="none"/>
                    </a:lnT>
                    <a:lnB cap="flat" cmpd="sng" w="9525">
                      <a:solidFill>
                        <a:srgbClr val="58595B">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9,844 SF</a:t>
                      </a:r>
                      <a:endParaRPr sz="700" u="none" cap="none" strike="noStrike">
                        <a:latin typeface="Arial"/>
                        <a:ea typeface="Arial"/>
                        <a:cs typeface="Arial"/>
                        <a:sym typeface="Arial"/>
                      </a:endParaRPr>
                    </a:p>
                  </a:txBody>
                  <a:tcPr marT="26675" marB="0" marR="0" marL="0">
                    <a:lnL cap="flat" cmpd="sng" w="9525">
                      <a:solidFill>
                        <a:srgbClr val="58595B">
                          <a:alpha val="0"/>
                        </a:srgbClr>
                      </a:solidFill>
                      <a:prstDash val="solid"/>
                      <a:round/>
                      <a:headEnd len="sm" w="sm" type="none"/>
                      <a:tailEnd len="sm" w="sm" type="none"/>
                    </a:lnL>
                    <a:lnR cap="flat" cmpd="sng" w="9525">
                      <a:solidFill>
                        <a:srgbClr val="58595B">
                          <a:alpha val="0"/>
                        </a:srgbClr>
                      </a:solidFill>
                      <a:prstDash val="solid"/>
                      <a:round/>
                      <a:headEnd len="sm" w="sm" type="none"/>
                      <a:tailEnd len="sm" w="sm" type="none"/>
                    </a:lnR>
                    <a:lnT cap="flat" cmpd="sng" w="9525">
                      <a:solidFill>
                        <a:srgbClr val="58595B">
                          <a:alpha val="0"/>
                        </a:srgbClr>
                      </a:solidFill>
                      <a:prstDash val="solid"/>
                      <a:round/>
                      <a:headEnd len="sm" w="sm" type="none"/>
                      <a:tailEnd len="sm" w="sm" type="none"/>
                    </a:lnT>
                    <a:lnB cap="flat" cmpd="sng" w="9525">
                      <a:solidFill>
                        <a:srgbClr val="58595B">
                          <a:alpha val="0"/>
                        </a:srgbClr>
                      </a:solidFill>
                      <a:prstDash val="solid"/>
                      <a:round/>
                      <a:headEnd len="sm" w="sm" type="none"/>
                      <a:tailEnd len="sm" w="sm" type="none"/>
                    </a:lnB>
                  </a:tcPr>
                </a:tc>
                <a:tc>
                  <a:txBody>
                    <a:bodyPr/>
                    <a:lstStyle/>
                    <a:p>
                      <a:pPr indent="0" lvl="0" marL="0" marR="49530" rtl="0" algn="ctr">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Available Q1 2027</a:t>
                      </a:r>
                      <a:endParaRPr sz="700" u="none" cap="none" strike="noStrike">
                        <a:latin typeface="Arial"/>
                        <a:ea typeface="Arial"/>
                        <a:cs typeface="Arial"/>
                        <a:sym typeface="Arial"/>
                      </a:endParaRPr>
                    </a:p>
                  </a:txBody>
                  <a:tcPr marT="26675" marB="0" marR="0" marL="0">
                    <a:lnL cap="flat" cmpd="sng" w="9525">
                      <a:solidFill>
                        <a:srgbClr val="58595B">
                          <a:alpha val="0"/>
                        </a:srgbClr>
                      </a:solidFill>
                      <a:prstDash val="solid"/>
                      <a:round/>
                      <a:headEnd len="sm" w="sm" type="none"/>
                      <a:tailEnd len="sm" w="sm" type="none"/>
                    </a:lnL>
                    <a:lnR cap="flat" cmpd="sng" w="9525">
                      <a:solidFill>
                        <a:srgbClr val="58595B">
                          <a:alpha val="0"/>
                        </a:srgbClr>
                      </a:solidFill>
                      <a:prstDash val="solid"/>
                      <a:round/>
                      <a:headEnd len="sm" w="sm" type="none"/>
                      <a:tailEnd len="sm" w="sm" type="none"/>
                    </a:lnR>
                    <a:lnT cap="flat" cmpd="sng" w="9525">
                      <a:solidFill>
                        <a:srgbClr val="58595B">
                          <a:alpha val="0"/>
                        </a:srgbClr>
                      </a:solidFill>
                      <a:prstDash val="solid"/>
                      <a:round/>
                      <a:headEnd len="sm" w="sm" type="none"/>
                      <a:tailEnd len="sm" w="sm" type="none"/>
                    </a:lnT>
                    <a:lnB cap="flat" cmpd="sng" w="9525">
                      <a:solidFill>
                        <a:srgbClr val="58595B">
                          <a:alpha val="0"/>
                        </a:srgbClr>
                      </a:solidFill>
                      <a:prstDash val="solid"/>
                      <a:round/>
                      <a:headEnd len="sm" w="sm" type="none"/>
                      <a:tailEnd len="sm" w="sm" type="none"/>
                    </a:lnB>
                  </a:tcPr>
                </a:tc>
              </a:tr>
              <a:tr h="190600">
                <a:tc>
                  <a:txBody>
                    <a:bodyPr/>
                    <a:lstStyle/>
                    <a:p>
                      <a:pPr indent="0" lvl="0" marL="0" marR="86995" rtl="0" algn="ctr">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Level 3 Office</a:t>
                      </a:r>
                      <a:endParaRPr sz="700" u="none" cap="none" strike="noStrike">
                        <a:latin typeface="Arial"/>
                        <a:ea typeface="Arial"/>
                        <a:cs typeface="Arial"/>
                        <a:sym typeface="Arial"/>
                      </a:endParaRPr>
                    </a:p>
                  </a:txBody>
                  <a:tcPr marT="26675" marB="0" marR="0" marL="0">
                    <a:lnL cap="flat" cmpd="sng" w="9525">
                      <a:solidFill>
                        <a:srgbClr val="58595B">
                          <a:alpha val="0"/>
                        </a:srgbClr>
                      </a:solidFill>
                      <a:prstDash val="solid"/>
                      <a:round/>
                      <a:headEnd len="sm" w="sm" type="none"/>
                      <a:tailEnd len="sm" w="sm" type="none"/>
                    </a:lnL>
                    <a:lnR cap="flat" cmpd="sng" w="9525">
                      <a:solidFill>
                        <a:srgbClr val="58595B">
                          <a:alpha val="0"/>
                        </a:srgbClr>
                      </a:solidFill>
                      <a:prstDash val="solid"/>
                      <a:round/>
                      <a:headEnd len="sm" w="sm" type="none"/>
                      <a:tailEnd len="sm" w="sm" type="none"/>
                    </a:lnR>
                    <a:lnT cap="flat" cmpd="sng" w="9525">
                      <a:solidFill>
                        <a:srgbClr val="58595B">
                          <a:alpha val="0"/>
                        </a:srgbClr>
                      </a:solidFill>
                      <a:prstDash val="solid"/>
                      <a:round/>
                      <a:headEnd len="sm" w="sm" type="none"/>
                      <a:tailEnd len="sm" w="sm" type="none"/>
                    </a:lnT>
                    <a:lnB cap="flat" cmpd="sng" w="9525">
                      <a:solidFill>
                        <a:srgbClr val="58595B">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9,133 SF</a:t>
                      </a:r>
                      <a:endParaRPr sz="700" u="none" cap="none" strike="noStrike">
                        <a:latin typeface="Arial"/>
                        <a:ea typeface="Arial"/>
                        <a:cs typeface="Arial"/>
                        <a:sym typeface="Arial"/>
                      </a:endParaRPr>
                    </a:p>
                  </a:txBody>
                  <a:tcPr marT="26675" marB="0" marR="0" marL="0">
                    <a:lnL cap="flat" cmpd="sng" w="9525">
                      <a:solidFill>
                        <a:srgbClr val="58595B">
                          <a:alpha val="0"/>
                        </a:srgbClr>
                      </a:solidFill>
                      <a:prstDash val="solid"/>
                      <a:round/>
                      <a:headEnd len="sm" w="sm" type="none"/>
                      <a:tailEnd len="sm" w="sm" type="none"/>
                    </a:lnL>
                    <a:lnR cap="flat" cmpd="sng" w="9525">
                      <a:solidFill>
                        <a:srgbClr val="58595B">
                          <a:alpha val="0"/>
                        </a:srgbClr>
                      </a:solidFill>
                      <a:prstDash val="solid"/>
                      <a:round/>
                      <a:headEnd len="sm" w="sm" type="none"/>
                      <a:tailEnd len="sm" w="sm" type="none"/>
                    </a:lnR>
                    <a:lnT cap="flat" cmpd="sng" w="9525">
                      <a:solidFill>
                        <a:srgbClr val="58595B">
                          <a:alpha val="0"/>
                        </a:srgbClr>
                      </a:solidFill>
                      <a:prstDash val="solid"/>
                      <a:round/>
                      <a:headEnd len="sm" w="sm" type="none"/>
                      <a:tailEnd len="sm" w="sm" type="none"/>
                    </a:lnT>
                    <a:lnB cap="flat" cmpd="sng" w="9525">
                      <a:solidFill>
                        <a:srgbClr val="58595B">
                          <a:alpha val="0"/>
                        </a:srgbClr>
                      </a:solidFill>
                      <a:prstDash val="solid"/>
                      <a:round/>
                      <a:headEnd len="sm" w="sm" type="none"/>
                      <a:tailEnd len="sm" w="sm" type="none"/>
                    </a:lnB>
                  </a:tcPr>
                </a:tc>
                <a:tc>
                  <a:txBody>
                    <a:bodyPr/>
                    <a:lstStyle/>
                    <a:p>
                      <a:pPr indent="0" lvl="0" marL="0" marR="49530" rtl="0" algn="ctr">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Available Q1 2027</a:t>
                      </a:r>
                      <a:endParaRPr sz="700" u="none" cap="none" strike="noStrike">
                        <a:latin typeface="Arial"/>
                        <a:ea typeface="Arial"/>
                        <a:cs typeface="Arial"/>
                        <a:sym typeface="Arial"/>
                      </a:endParaRPr>
                    </a:p>
                  </a:txBody>
                  <a:tcPr marT="26675" marB="0" marR="0" marL="0">
                    <a:lnL cap="flat" cmpd="sng" w="9525">
                      <a:solidFill>
                        <a:srgbClr val="58595B">
                          <a:alpha val="0"/>
                        </a:srgbClr>
                      </a:solidFill>
                      <a:prstDash val="solid"/>
                      <a:round/>
                      <a:headEnd len="sm" w="sm" type="none"/>
                      <a:tailEnd len="sm" w="sm" type="none"/>
                    </a:lnL>
                    <a:lnR cap="flat" cmpd="sng" w="9525">
                      <a:solidFill>
                        <a:srgbClr val="58595B">
                          <a:alpha val="0"/>
                        </a:srgbClr>
                      </a:solidFill>
                      <a:prstDash val="solid"/>
                      <a:round/>
                      <a:headEnd len="sm" w="sm" type="none"/>
                      <a:tailEnd len="sm" w="sm" type="none"/>
                    </a:lnR>
                    <a:lnT cap="flat" cmpd="sng" w="9525">
                      <a:solidFill>
                        <a:srgbClr val="58595B">
                          <a:alpha val="0"/>
                        </a:srgbClr>
                      </a:solidFill>
                      <a:prstDash val="solid"/>
                      <a:round/>
                      <a:headEnd len="sm" w="sm" type="none"/>
                      <a:tailEnd len="sm" w="sm" type="none"/>
                    </a:lnT>
                    <a:lnB cap="flat" cmpd="sng" w="9525">
                      <a:solidFill>
                        <a:srgbClr val="58595B">
                          <a:alpha val="0"/>
                        </a:srgbClr>
                      </a:solidFill>
                      <a:prstDash val="solid"/>
                      <a:round/>
                      <a:headEnd len="sm" w="sm" type="none"/>
                      <a:tailEnd len="sm" w="sm" type="none"/>
                    </a:lnB>
                  </a:tcPr>
                </a:tc>
              </a:tr>
              <a:tr h="180250">
                <a:tc>
                  <a:txBody>
                    <a:bodyPr/>
                    <a:lstStyle/>
                    <a:p>
                      <a:pPr indent="0" lvl="0" marL="0" marR="87630" rtl="0" algn="ctr">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Level 5 Office</a:t>
                      </a:r>
                      <a:endParaRPr sz="700" u="none" cap="none" strike="noStrike">
                        <a:latin typeface="Arial"/>
                        <a:ea typeface="Arial"/>
                        <a:cs typeface="Arial"/>
                        <a:sym typeface="Arial"/>
                      </a:endParaRPr>
                    </a:p>
                  </a:txBody>
                  <a:tcPr marT="26675" marB="0" marR="0" marL="0">
                    <a:lnL cap="flat" cmpd="sng" w="9525">
                      <a:solidFill>
                        <a:srgbClr val="58595B">
                          <a:alpha val="0"/>
                        </a:srgbClr>
                      </a:solidFill>
                      <a:prstDash val="solid"/>
                      <a:round/>
                      <a:headEnd len="sm" w="sm" type="none"/>
                      <a:tailEnd len="sm" w="sm" type="none"/>
                    </a:lnL>
                    <a:lnR cap="flat" cmpd="sng" w="9525">
                      <a:solidFill>
                        <a:srgbClr val="58595B">
                          <a:alpha val="0"/>
                        </a:srgbClr>
                      </a:solidFill>
                      <a:prstDash val="solid"/>
                      <a:round/>
                      <a:headEnd len="sm" w="sm" type="none"/>
                      <a:tailEnd len="sm" w="sm" type="none"/>
                    </a:lnR>
                    <a:lnT cap="flat" cmpd="sng" w="9525">
                      <a:solidFill>
                        <a:srgbClr val="58595B">
                          <a:alpha val="0"/>
                        </a:srgbClr>
                      </a:solidFill>
                      <a:prstDash val="solid"/>
                      <a:round/>
                      <a:headEnd len="sm" w="sm" type="none"/>
                      <a:tailEnd len="sm" w="sm" type="none"/>
                    </a:lnT>
                    <a:lnB cap="flat" cmpd="sng" w="9525">
                      <a:solidFill>
                        <a:srgbClr val="58595B">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8,162 SF</a:t>
                      </a:r>
                      <a:endParaRPr sz="700" u="none" cap="none" strike="noStrike">
                        <a:latin typeface="Arial"/>
                        <a:ea typeface="Arial"/>
                        <a:cs typeface="Arial"/>
                        <a:sym typeface="Arial"/>
                      </a:endParaRPr>
                    </a:p>
                  </a:txBody>
                  <a:tcPr marT="26675" marB="0" marR="0" marL="0">
                    <a:lnL cap="flat" cmpd="sng" w="9525">
                      <a:solidFill>
                        <a:srgbClr val="58595B">
                          <a:alpha val="0"/>
                        </a:srgbClr>
                      </a:solidFill>
                      <a:prstDash val="solid"/>
                      <a:round/>
                      <a:headEnd len="sm" w="sm" type="none"/>
                      <a:tailEnd len="sm" w="sm" type="none"/>
                    </a:lnL>
                    <a:lnR cap="flat" cmpd="sng" w="9525">
                      <a:solidFill>
                        <a:srgbClr val="58595B">
                          <a:alpha val="0"/>
                        </a:srgbClr>
                      </a:solidFill>
                      <a:prstDash val="solid"/>
                      <a:round/>
                      <a:headEnd len="sm" w="sm" type="none"/>
                      <a:tailEnd len="sm" w="sm" type="none"/>
                    </a:lnR>
                    <a:lnT cap="flat" cmpd="sng" w="9525">
                      <a:solidFill>
                        <a:srgbClr val="58595B">
                          <a:alpha val="0"/>
                        </a:srgbClr>
                      </a:solidFill>
                      <a:prstDash val="solid"/>
                      <a:round/>
                      <a:headEnd len="sm" w="sm" type="none"/>
                      <a:tailEnd len="sm" w="sm" type="none"/>
                    </a:lnT>
                    <a:lnB cap="flat" cmpd="sng" w="9525">
                      <a:solidFill>
                        <a:srgbClr val="58595B">
                          <a:alpha val="0"/>
                        </a:srgbClr>
                      </a:solidFill>
                      <a:prstDash val="solid"/>
                      <a:round/>
                      <a:headEnd len="sm" w="sm" type="none"/>
                      <a:tailEnd len="sm" w="sm" type="none"/>
                    </a:lnB>
                  </a:tcPr>
                </a:tc>
                <a:tc>
                  <a:txBody>
                    <a:bodyPr/>
                    <a:lstStyle/>
                    <a:p>
                      <a:pPr indent="0" lvl="0" marL="0" marR="50165" rtl="0" algn="ctr">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Available Q1 2027</a:t>
                      </a:r>
                      <a:endParaRPr sz="700" u="none" cap="none" strike="noStrike">
                        <a:latin typeface="Arial"/>
                        <a:ea typeface="Arial"/>
                        <a:cs typeface="Arial"/>
                        <a:sym typeface="Arial"/>
                      </a:endParaRPr>
                    </a:p>
                  </a:txBody>
                  <a:tcPr marT="26675" marB="0" marR="0" marL="0">
                    <a:lnL cap="flat" cmpd="sng" w="9525">
                      <a:solidFill>
                        <a:srgbClr val="58595B">
                          <a:alpha val="0"/>
                        </a:srgbClr>
                      </a:solidFill>
                      <a:prstDash val="solid"/>
                      <a:round/>
                      <a:headEnd len="sm" w="sm" type="none"/>
                      <a:tailEnd len="sm" w="sm" type="none"/>
                    </a:lnL>
                    <a:lnR cap="flat" cmpd="sng" w="9525">
                      <a:solidFill>
                        <a:srgbClr val="58595B">
                          <a:alpha val="0"/>
                        </a:srgbClr>
                      </a:solidFill>
                      <a:prstDash val="solid"/>
                      <a:round/>
                      <a:headEnd len="sm" w="sm" type="none"/>
                      <a:tailEnd len="sm" w="sm" type="none"/>
                    </a:lnR>
                    <a:lnT cap="flat" cmpd="sng" w="9525">
                      <a:solidFill>
                        <a:srgbClr val="58595B">
                          <a:alpha val="0"/>
                        </a:srgbClr>
                      </a:solidFill>
                      <a:prstDash val="solid"/>
                      <a:round/>
                      <a:headEnd len="sm" w="sm" type="none"/>
                      <a:tailEnd len="sm" w="sm" type="none"/>
                    </a:lnT>
                    <a:lnB cap="flat" cmpd="sng" w="9525">
                      <a:solidFill>
                        <a:srgbClr val="58595B">
                          <a:alpha val="0"/>
                        </a:srgbClr>
                      </a:solidFill>
                      <a:prstDash val="solid"/>
                      <a:round/>
                      <a:headEnd len="sm" w="sm" type="none"/>
                      <a:tailEnd len="sm" w="sm" type="none"/>
                    </a:lnB>
                  </a:tcPr>
                </a:tc>
              </a:tr>
              <a:tr h="180250">
                <a:tc>
                  <a:txBody>
                    <a:bodyPr/>
                    <a:lstStyle/>
                    <a:p>
                      <a:pPr indent="0" lvl="0" marL="0" marR="87630" rtl="0" algn="ctr">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Level 6 Office</a:t>
                      </a:r>
                      <a:endParaRPr sz="700" u="none" cap="none" strike="noStrike">
                        <a:latin typeface="Arial"/>
                        <a:ea typeface="Arial"/>
                        <a:cs typeface="Arial"/>
                        <a:sym typeface="Arial"/>
                      </a:endParaRPr>
                    </a:p>
                  </a:txBody>
                  <a:tcPr marT="26675" marB="0" marR="0" marL="0">
                    <a:lnL cap="flat" cmpd="sng" w="9525">
                      <a:solidFill>
                        <a:srgbClr val="58595B">
                          <a:alpha val="0"/>
                        </a:srgbClr>
                      </a:solidFill>
                      <a:prstDash val="solid"/>
                      <a:round/>
                      <a:headEnd len="sm" w="sm" type="none"/>
                      <a:tailEnd len="sm" w="sm" type="none"/>
                    </a:lnL>
                    <a:lnR cap="flat" cmpd="sng" w="9525">
                      <a:solidFill>
                        <a:srgbClr val="58595B">
                          <a:alpha val="0"/>
                        </a:srgbClr>
                      </a:solidFill>
                      <a:prstDash val="solid"/>
                      <a:round/>
                      <a:headEnd len="sm" w="sm" type="none"/>
                      <a:tailEnd len="sm" w="sm" type="none"/>
                    </a:lnR>
                    <a:lnT cap="flat" cmpd="sng" w="9525">
                      <a:solidFill>
                        <a:srgbClr val="58595B">
                          <a:alpha val="0"/>
                        </a:srgbClr>
                      </a:solidFill>
                      <a:prstDash val="solid"/>
                      <a:round/>
                      <a:headEnd len="sm" w="sm" type="none"/>
                      <a:tailEnd len="sm" w="sm" type="none"/>
                    </a:lnT>
                    <a:lnB cap="flat" cmpd="sng" w="9525">
                      <a:solidFill>
                        <a:srgbClr val="58595B">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8,396 SF</a:t>
                      </a:r>
                      <a:endParaRPr sz="700" u="none" cap="none" strike="noStrike">
                        <a:latin typeface="Arial"/>
                        <a:ea typeface="Arial"/>
                        <a:cs typeface="Arial"/>
                        <a:sym typeface="Arial"/>
                      </a:endParaRPr>
                    </a:p>
                  </a:txBody>
                  <a:tcPr marT="26675" marB="0" marR="0" marL="0">
                    <a:lnL cap="flat" cmpd="sng" w="9525">
                      <a:solidFill>
                        <a:srgbClr val="58595B">
                          <a:alpha val="0"/>
                        </a:srgbClr>
                      </a:solidFill>
                      <a:prstDash val="solid"/>
                      <a:round/>
                      <a:headEnd len="sm" w="sm" type="none"/>
                      <a:tailEnd len="sm" w="sm" type="none"/>
                    </a:lnL>
                    <a:lnR cap="flat" cmpd="sng" w="9525">
                      <a:solidFill>
                        <a:srgbClr val="58595B">
                          <a:alpha val="0"/>
                        </a:srgbClr>
                      </a:solidFill>
                      <a:prstDash val="solid"/>
                      <a:round/>
                      <a:headEnd len="sm" w="sm" type="none"/>
                      <a:tailEnd len="sm" w="sm" type="none"/>
                    </a:lnR>
                    <a:lnT cap="flat" cmpd="sng" w="9525">
                      <a:solidFill>
                        <a:srgbClr val="58595B">
                          <a:alpha val="0"/>
                        </a:srgbClr>
                      </a:solidFill>
                      <a:prstDash val="solid"/>
                      <a:round/>
                      <a:headEnd len="sm" w="sm" type="none"/>
                      <a:tailEnd len="sm" w="sm" type="none"/>
                    </a:lnT>
                    <a:lnB cap="flat" cmpd="sng" w="9525">
                      <a:solidFill>
                        <a:srgbClr val="58595B">
                          <a:alpha val="0"/>
                        </a:srgbClr>
                      </a:solidFill>
                      <a:prstDash val="solid"/>
                      <a:round/>
                      <a:headEnd len="sm" w="sm" type="none"/>
                      <a:tailEnd len="sm" w="sm" type="none"/>
                    </a:lnB>
                  </a:tcPr>
                </a:tc>
                <a:tc>
                  <a:txBody>
                    <a:bodyPr/>
                    <a:lstStyle/>
                    <a:p>
                      <a:pPr indent="0" lvl="0" marL="0" marR="50165" rtl="0" algn="ctr">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Available Q1 2027</a:t>
                      </a:r>
                      <a:endParaRPr sz="700" u="none" cap="none" strike="noStrike">
                        <a:latin typeface="Arial"/>
                        <a:ea typeface="Arial"/>
                        <a:cs typeface="Arial"/>
                        <a:sym typeface="Arial"/>
                      </a:endParaRPr>
                    </a:p>
                  </a:txBody>
                  <a:tcPr marT="26675" marB="0" marR="0" marL="0">
                    <a:lnL cap="flat" cmpd="sng" w="9525">
                      <a:solidFill>
                        <a:srgbClr val="58595B">
                          <a:alpha val="0"/>
                        </a:srgbClr>
                      </a:solidFill>
                      <a:prstDash val="solid"/>
                      <a:round/>
                      <a:headEnd len="sm" w="sm" type="none"/>
                      <a:tailEnd len="sm" w="sm" type="none"/>
                    </a:lnL>
                    <a:lnR cap="flat" cmpd="sng" w="9525">
                      <a:solidFill>
                        <a:srgbClr val="58595B">
                          <a:alpha val="0"/>
                        </a:srgbClr>
                      </a:solidFill>
                      <a:prstDash val="solid"/>
                      <a:round/>
                      <a:headEnd len="sm" w="sm" type="none"/>
                      <a:tailEnd len="sm" w="sm" type="none"/>
                    </a:lnR>
                    <a:lnT cap="flat" cmpd="sng" w="9525">
                      <a:solidFill>
                        <a:srgbClr val="58595B">
                          <a:alpha val="0"/>
                        </a:srgbClr>
                      </a:solidFill>
                      <a:prstDash val="solid"/>
                      <a:round/>
                      <a:headEnd len="sm" w="sm" type="none"/>
                      <a:tailEnd len="sm" w="sm" type="none"/>
                    </a:lnT>
                    <a:lnB cap="flat" cmpd="sng" w="9525">
                      <a:solidFill>
                        <a:srgbClr val="58595B">
                          <a:alpha val="0"/>
                        </a:srgbClr>
                      </a:solidFill>
                      <a:prstDash val="solid"/>
                      <a:round/>
                      <a:headEnd len="sm" w="sm" type="none"/>
                      <a:tailEnd len="sm" w="sm" type="none"/>
                    </a:lnB>
                  </a:tcPr>
                </a:tc>
              </a:tr>
            </a:tbl>
          </a:graphicData>
        </a:graphic>
      </p:graphicFrame>
      <p:graphicFrame>
        <p:nvGraphicFramePr>
          <p:cNvPr id="171" name="Google Shape;171;g271b7e930a7_0_191"/>
          <p:cNvGraphicFramePr/>
          <p:nvPr/>
        </p:nvGraphicFramePr>
        <p:xfrm>
          <a:off x="2785122" y="5421508"/>
          <a:ext cx="3000000" cy="3000000"/>
        </p:xfrm>
        <a:graphic>
          <a:graphicData uri="http://schemas.openxmlformats.org/drawingml/2006/table">
            <a:tbl>
              <a:tblPr bandRow="1" firstRow="1">
                <a:noFill/>
                <a:tableStyleId>{6DDD6649-5F94-4313-A58D-1D283F718FA6}</a:tableStyleId>
              </a:tblPr>
              <a:tblGrid>
                <a:gridCol w="1137275"/>
                <a:gridCol w="836300"/>
              </a:tblGrid>
              <a:tr h="165725">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Reverse Mezzanine</a:t>
                      </a:r>
                      <a:endParaRPr sz="700" u="none" cap="none" strike="noStrike">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37,701 SF</a:t>
                      </a:r>
                      <a:endParaRPr sz="700" u="none" cap="none" strike="noStrike">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65725">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Building 1 - Level 2</a:t>
                      </a:r>
                      <a:endParaRPr sz="700" u="none" cap="none" strike="noStrike">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11,995 SF</a:t>
                      </a:r>
                      <a:endParaRPr sz="700" u="none" cap="none" strike="noStrike">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65725">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Building 4 - Level 1</a:t>
                      </a:r>
                      <a:endParaRPr sz="700" u="none" cap="none" strike="noStrike">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3,668 SF</a:t>
                      </a:r>
                      <a:endParaRPr sz="700" u="none" cap="none" strike="noStrike">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82875">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Building 4 - Levels 2 - 4</a:t>
                      </a:r>
                      <a:endParaRPr sz="700" u="none" cap="none" strike="noStrike">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13,008 SF</a:t>
                      </a:r>
                      <a:endParaRPr sz="700" u="none" cap="none" strike="noStrike">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91475">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Building 4 - Levels 5 - 7</a:t>
                      </a:r>
                      <a:endParaRPr sz="700" u="none" cap="none" strike="noStrike">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en-US" sz="700" u="none" cap="none" strike="noStrike">
                          <a:solidFill>
                            <a:srgbClr val="444444"/>
                          </a:solidFill>
                          <a:latin typeface="Arial"/>
                          <a:ea typeface="Arial"/>
                          <a:cs typeface="Arial"/>
                          <a:sym typeface="Arial"/>
                        </a:rPr>
                        <a:t>12,273 SF</a:t>
                      </a:r>
                      <a:endParaRPr sz="700" u="none" cap="none" strike="noStrike">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r h="165725">
                <a:tc>
                  <a:txBody>
                    <a:bodyPr/>
                    <a:lstStyle/>
                    <a:p>
                      <a:pPr indent="0" lvl="0" marL="0" marR="0" rtl="0" algn="l">
                        <a:lnSpc>
                          <a:spcPct val="100000"/>
                        </a:lnSpc>
                        <a:spcBef>
                          <a:spcPts val="0"/>
                        </a:spcBef>
                        <a:spcAft>
                          <a:spcPts val="0"/>
                        </a:spcAft>
                        <a:buClr>
                          <a:srgbClr val="000000"/>
                        </a:buClr>
                        <a:buSzPts val="700"/>
                        <a:buFont typeface="Arial"/>
                        <a:buNone/>
                      </a:pPr>
                      <a:r>
                        <a:rPr b="1" lang="en-US" sz="700" u="none" cap="none" strike="noStrike">
                          <a:solidFill>
                            <a:srgbClr val="444444"/>
                          </a:solidFill>
                          <a:latin typeface="Arial"/>
                          <a:ea typeface="Arial"/>
                          <a:cs typeface="Arial"/>
                          <a:sym typeface="Arial"/>
                        </a:rPr>
                        <a:t>Building 4 -Total Office</a:t>
                      </a:r>
                      <a:endParaRPr b="1" sz="700" u="none" cap="none" strike="noStrike">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b="1" lang="en-US" sz="700" u="none" cap="none" strike="noStrike">
                          <a:solidFill>
                            <a:srgbClr val="444444"/>
                          </a:solidFill>
                          <a:latin typeface="Arial"/>
                          <a:ea typeface="Arial"/>
                          <a:cs typeface="Arial"/>
                          <a:sym typeface="Arial"/>
                        </a:rPr>
                        <a:t>129,207 SF</a:t>
                      </a:r>
                      <a:endParaRPr b="1" sz="700" u="none" cap="none" strike="noStrike">
                        <a:latin typeface="Arial"/>
                        <a:ea typeface="Arial"/>
                        <a:cs typeface="Arial"/>
                        <a:sym typeface="Arial"/>
                      </a:endParaRPr>
                    </a:p>
                  </a:txBody>
                  <a:tcPr marT="26675" marB="0" marR="0" marL="0">
                    <a:lnL cap="flat" cmpd="sng" w="9525">
                      <a:solidFill>
                        <a:srgbClr val="9B9DA0">
                          <a:alpha val="0"/>
                        </a:srgbClr>
                      </a:solidFill>
                      <a:prstDash val="solid"/>
                      <a:round/>
                      <a:headEnd len="sm" w="sm" type="none"/>
                      <a:tailEnd len="sm" w="sm" type="none"/>
                    </a:lnL>
                    <a:lnR cap="flat" cmpd="sng" w="9525">
                      <a:solidFill>
                        <a:srgbClr val="9B9DA0">
                          <a:alpha val="0"/>
                        </a:srgbClr>
                      </a:solidFill>
                      <a:prstDash val="solid"/>
                      <a:round/>
                      <a:headEnd len="sm" w="sm" type="none"/>
                      <a:tailEnd len="sm" w="sm" type="none"/>
                    </a:lnR>
                    <a:lnT cap="flat" cmpd="sng" w="9525">
                      <a:solidFill>
                        <a:srgbClr val="9B9DA0">
                          <a:alpha val="0"/>
                        </a:srgbClr>
                      </a:solidFill>
                      <a:prstDash val="solid"/>
                      <a:round/>
                      <a:headEnd len="sm" w="sm" type="none"/>
                      <a:tailEnd len="sm" w="sm" type="none"/>
                    </a:lnT>
                    <a:lnB cap="flat" cmpd="sng" w="9525">
                      <a:solidFill>
                        <a:srgbClr val="9B9DA0">
                          <a:alpha val="0"/>
                        </a:srgbClr>
                      </a:solidFill>
                      <a:prstDash val="solid"/>
                      <a:round/>
                      <a:headEnd len="sm" w="sm" type="none"/>
                      <a:tailEnd len="sm" w="sm" type="none"/>
                    </a:lnB>
                  </a:tcPr>
                </a:tc>
              </a:tr>
            </a:tbl>
          </a:graphicData>
        </a:graphic>
      </p:graphicFrame>
      <p:sp>
        <p:nvSpPr>
          <p:cNvPr id="172" name="Google Shape;172;g271b7e930a7_0_191"/>
          <p:cNvSpPr txBox="1"/>
          <p:nvPr/>
        </p:nvSpPr>
        <p:spPr>
          <a:xfrm>
            <a:off x="2776537" y="2372148"/>
            <a:ext cx="624900" cy="120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58595B"/>
                </a:solidFill>
                <a:latin typeface="Arial"/>
                <a:ea typeface="Arial"/>
                <a:cs typeface="Arial"/>
                <a:sym typeface="Arial"/>
              </a:rPr>
              <a:t>AVAILABILITY</a:t>
            </a:r>
            <a:endParaRPr b="0" i="0" sz="700" u="none" cap="none" strike="noStrike">
              <a:solidFill>
                <a:srgbClr val="000000"/>
              </a:solidFill>
              <a:latin typeface="Arial"/>
              <a:ea typeface="Arial"/>
              <a:cs typeface="Arial"/>
              <a:sym typeface="Arial"/>
            </a:endParaRPr>
          </a:p>
        </p:txBody>
      </p:sp>
      <p:pic>
        <p:nvPicPr>
          <p:cNvPr id="173" name="Google Shape;173;g271b7e930a7_0_191">
            <a:hlinkClick r:id="rId6"/>
          </p:cNvPr>
          <p:cNvPicPr preferRelativeResize="0"/>
          <p:nvPr/>
        </p:nvPicPr>
        <p:blipFill rotWithShape="1">
          <a:blip r:embed="rId7">
            <a:alphaModFix/>
          </a:blip>
          <a:srcRect b="0" l="0" r="0" t="0"/>
          <a:stretch/>
        </p:blipFill>
        <p:spPr>
          <a:xfrm>
            <a:off x="6233405" y="956038"/>
            <a:ext cx="1042545" cy="200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7070a5de60_0_18"/>
          <p:cNvSpPr/>
          <p:nvPr/>
        </p:nvSpPr>
        <p:spPr>
          <a:xfrm>
            <a:off x="0" y="-1"/>
            <a:ext cx="7772400" cy="658485"/>
          </a:xfrm>
          <a:custGeom>
            <a:rect b="b" l="l" r="r" t="t"/>
            <a:pathLst>
              <a:path extrusionOk="0" h="1677670" w="7772400">
                <a:moveTo>
                  <a:pt x="7772400" y="0"/>
                </a:moveTo>
                <a:lnTo>
                  <a:pt x="0" y="0"/>
                </a:lnTo>
                <a:lnTo>
                  <a:pt x="0" y="1677670"/>
                </a:lnTo>
                <a:lnTo>
                  <a:pt x="7772400" y="1677670"/>
                </a:lnTo>
                <a:lnTo>
                  <a:pt x="7772400" y="0"/>
                </a:lnTo>
                <a:close/>
              </a:path>
            </a:pathLst>
          </a:custGeom>
          <a:solidFill>
            <a:srgbClr val="FF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g27070a5de60_0_18"/>
          <p:cNvSpPr txBox="1"/>
          <p:nvPr/>
        </p:nvSpPr>
        <p:spPr>
          <a:xfrm>
            <a:off x="399026" y="132500"/>
            <a:ext cx="6285300" cy="400200"/>
          </a:xfrm>
          <a:prstGeom prst="rect">
            <a:avLst/>
          </a:prstGeom>
          <a:noFill/>
          <a:ln>
            <a:noFill/>
          </a:ln>
        </p:spPr>
        <p:txBody>
          <a:bodyPr anchorCtr="0" anchor="t" bIns="0" lIns="0" spcFirstLastPara="1" rIns="0" wrap="square" tIns="0">
            <a:spAutoFit/>
          </a:bodyPr>
          <a:lstStyle/>
          <a:p>
            <a:pPr indent="0" lvl="0" marL="12700" marR="0" rtl="0" algn="l">
              <a:lnSpc>
                <a:spcPct val="111694"/>
              </a:lnSpc>
              <a:spcBef>
                <a:spcPts val="0"/>
              </a:spcBef>
              <a:spcAft>
                <a:spcPts val="0"/>
              </a:spcAft>
              <a:buClr>
                <a:srgbClr val="000000"/>
              </a:buClr>
              <a:buSzPts val="2600"/>
              <a:buFont typeface="Arial"/>
              <a:buNone/>
            </a:pPr>
            <a:r>
              <a:rPr b="1" i="0" lang="en-US" sz="2600" u="none" cap="none" strike="noStrike">
                <a:solidFill>
                  <a:schemeClr val="lt1"/>
                </a:solidFill>
                <a:latin typeface="Montserrat"/>
                <a:ea typeface="Montserrat"/>
                <a:cs typeface="Montserrat"/>
                <a:sym typeface="Montserrat"/>
              </a:rPr>
              <a:t>FULLY LEASED</a:t>
            </a:r>
            <a:endParaRPr b="0" i="0" sz="2600" u="none" cap="none" strike="noStrike">
              <a:solidFill>
                <a:schemeClr val="lt1"/>
              </a:solidFill>
              <a:latin typeface="Montserrat"/>
              <a:ea typeface="Montserrat"/>
              <a:cs typeface="Montserrat"/>
              <a:sym typeface="Montserrat"/>
            </a:endParaRPr>
          </a:p>
        </p:txBody>
      </p:sp>
      <p:sp>
        <p:nvSpPr>
          <p:cNvPr id="180" name="Google Shape;180;g27070a5de60_0_18">
            <a:hlinkClick r:id="rId3"/>
          </p:cNvPr>
          <p:cNvSpPr/>
          <p:nvPr/>
        </p:nvSpPr>
        <p:spPr>
          <a:xfrm>
            <a:off x="6182725" y="940369"/>
            <a:ext cx="1170300" cy="201300"/>
          </a:xfrm>
          <a:prstGeom prst="roundRect">
            <a:avLst>
              <a:gd fmla="val 50000" name="adj"/>
            </a:avLst>
          </a:prstGeom>
          <a:noFill/>
          <a:ln cap="flat" cmpd="sng" w="9525">
            <a:solidFill>
              <a:srgbClr val="0059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59AA"/>
                </a:solidFill>
                <a:latin typeface="Montserrat SemiBold"/>
                <a:ea typeface="Montserrat SemiBold"/>
                <a:cs typeface="Montserrat SemiBold"/>
                <a:sym typeface="Montserrat SemiBold"/>
              </a:rPr>
              <a:t>VIEW WEBSITE</a:t>
            </a:r>
            <a:endParaRPr b="0" i="0" sz="700" u="none" cap="none" strike="noStrike">
              <a:solidFill>
                <a:srgbClr val="0059AA"/>
              </a:solidFill>
              <a:latin typeface="Montserrat SemiBold"/>
              <a:ea typeface="Montserrat SemiBold"/>
              <a:cs typeface="Montserrat SemiBold"/>
              <a:sym typeface="Montserrat SemiBold"/>
            </a:endParaRPr>
          </a:p>
        </p:txBody>
      </p:sp>
      <p:pic>
        <p:nvPicPr>
          <p:cNvPr id="181" name="Google Shape;181;g27070a5de60_0_18"/>
          <p:cNvPicPr preferRelativeResize="0"/>
          <p:nvPr/>
        </p:nvPicPr>
        <p:blipFill rotWithShape="1">
          <a:blip r:embed="rId4">
            <a:alphaModFix/>
          </a:blip>
          <a:srcRect b="6764" l="0" r="0" t="24421"/>
          <a:stretch/>
        </p:blipFill>
        <p:spPr>
          <a:xfrm>
            <a:off x="448564" y="5775763"/>
            <a:ext cx="2184402" cy="1003299"/>
          </a:xfrm>
          <a:prstGeom prst="rect">
            <a:avLst/>
          </a:prstGeom>
          <a:noFill/>
          <a:ln>
            <a:noFill/>
          </a:ln>
        </p:spPr>
      </p:pic>
      <p:pic>
        <p:nvPicPr>
          <p:cNvPr id="182" name="Google Shape;182;g27070a5de60_0_18"/>
          <p:cNvPicPr preferRelativeResize="0"/>
          <p:nvPr/>
        </p:nvPicPr>
        <p:blipFill rotWithShape="1">
          <a:blip r:embed="rId5">
            <a:alphaModFix/>
          </a:blip>
          <a:srcRect b="23124" l="0" r="0" t="7804"/>
          <a:stretch/>
        </p:blipFill>
        <p:spPr>
          <a:xfrm>
            <a:off x="444489" y="3356798"/>
            <a:ext cx="2184402" cy="1005839"/>
          </a:xfrm>
          <a:prstGeom prst="rect">
            <a:avLst/>
          </a:prstGeom>
          <a:noFill/>
          <a:ln>
            <a:noFill/>
          </a:ln>
        </p:spPr>
      </p:pic>
      <p:pic>
        <p:nvPicPr>
          <p:cNvPr id="183" name="Google Shape;183;g27070a5de60_0_18"/>
          <p:cNvPicPr preferRelativeResize="0"/>
          <p:nvPr/>
        </p:nvPicPr>
        <p:blipFill rotWithShape="1">
          <a:blip r:embed="rId6">
            <a:alphaModFix/>
          </a:blip>
          <a:srcRect b="12658" l="0" r="0" t="56697"/>
          <a:stretch/>
        </p:blipFill>
        <p:spPr>
          <a:xfrm>
            <a:off x="448564" y="940373"/>
            <a:ext cx="2184400" cy="1003299"/>
          </a:xfrm>
          <a:prstGeom prst="rect">
            <a:avLst/>
          </a:prstGeom>
          <a:noFill/>
          <a:ln>
            <a:noFill/>
          </a:ln>
        </p:spPr>
      </p:pic>
      <p:pic>
        <p:nvPicPr>
          <p:cNvPr id="184" name="Google Shape;184;g27070a5de60_0_18"/>
          <p:cNvPicPr preferRelativeResize="0"/>
          <p:nvPr/>
        </p:nvPicPr>
        <p:blipFill rotWithShape="1">
          <a:blip r:embed="rId7">
            <a:alphaModFix/>
          </a:blip>
          <a:srcRect b="18860" l="0" r="0" t="46245"/>
          <a:stretch/>
        </p:blipFill>
        <p:spPr>
          <a:xfrm>
            <a:off x="448564" y="2147310"/>
            <a:ext cx="2184413" cy="1005850"/>
          </a:xfrm>
          <a:prstGeom prst="rect">
            <a:avLst/>
          </a:prstGeom>
          <a:noFill/>
          <a:ln>
            <a:noFill/>
          </a:ln>
        </p:spPr>
      </p:pic>
      <p:pic>
        <p:nvPicPr>
          <p:cNvPr id="185" name="Google Shape;185;g27070a5de60_0_18"/>
          <p:cNvPicPr preferRelativeResize="0"/>
          <p:nvPr/>
        </p:nvPicPr>
        <p:blipFill rotWithShape="1">
          <a:blip r:embed="rId8">
            <a:alphaModFix/>
          </a:blip>
          <a:srcRect b="3883" l="0" r="0" t="3883"/>
          <a:stretch/>
        </p:blipFill>
        <p:spPr>
          <a:xfrm>
            <a:off x="448564" y="6982699"/>
            <a:ext cx="2178683" cy="1129335"/>
          </a:xfrm>
          <a:prstGeom prst="rect">
            <a:avLst/>
          </a:prstGeom>
          <a:noFill/>
          <a:ln>
            <a:noFill/>
          </a:ln>
        </p:spPr>
      </p:pic>
      <p:pic>
        <p:nvPicPr>
          <p:cNvPr id="186" name="Google Shape;186;g27070a5de60_0_18"/>
          <p:cNvPicPr preferRelativeResize="0"/>
          <p:nvPr/>
        </p:nvPicPr>
        <p:blipFill rotWithShape="1">
          <a:blip r:embed="rId9">
            <a:alphaModFix/>
          </a:blip>
          <a:srcRect b="0" l="0" r="0" t="0"/>
          <a:stretch/>
        </p:blipFill>
        <p:spPr>
          <a:xfrm>
            <a:off x="448564" y="4566274"/>
            <a:ext cx="2184412" cy="1005852"/>
          </a:xfrm>
          <a:prstGeom prst="rect">
            <a:avLst/>
          </a:prstGeom>
          <a:noFill/>
          <a:ln>
            <a:noFill/>
          </a:ln>
        </p:spPr>
      </p:pic>
      <p:sp>
        <p:nvSpPr>
          <p:cNvPr id="187" name="Google Shape;187;g27070a5de60_0_18">
            <a:hlinkClick r:id="rId10"/>
          </p:cNvPr>
          <p:cNvSpPr/>
          <p:nvPr/>
        </p:nvSpPr>
        <p:spPr>
          <a:xfrm>
            <a:off x="6182725" y="2169584"/>
            <a:ext cx="1170300" cy="201300"/>
          </a:xfrm>
          <a:prstGeom prst="roundRect">
            <a:avLst>
              <a:gd fmla="val 50000" name="adj"/>
            </a:avLst>
          </a:prstGeom>
          <a:noFill/>
          <a:ln cap="flat" cmpd="sng" w="9525">
            <a:solidFill>
              <a:srgbClr val="0059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59AA"/>
                </a:solidFill>
                <a:latin typeface="Montserrat SemiBold"/>
                <a:ea typeface="Montserrat SemiBold"/>
                <a:cs typeface="Montserrat SemiBold"/>
                <a:sym typeface="Montserrat SemiBold"/>
              </a:rPr>
              <a:t>VIEW WEBSITE</a:t>
            </a:r>
            <a:endParaRPr b="0" i="0" sz="700" u="none" cap="none" strike="noStrike">
              <a:solidFill>
                <a:srgbClr val="0059AA"/>
              </a:solidFill>
              <a:latin typeface="Montserrat SemiBold"/>
              <a:ea typeface="Montserrat SemiBold"/>
              <a:cs typeface="Montserrat SemiBold"/>
              <a:sym typeface="Montserrat SemiBold"/>
            </a:endParaRPr>
          </a:p>
        </p:txBody>
      </p:sp>
      <p:sp>
        <p:nvSpPr>
          <p:cNvPr id="188" name="Google Shape;188;g27070a5de60_0_18">
            <a:hlinkClick r:id="rId11"/>
          </p:cNvPr>
          <p:cNvSpPr/>
          <p:nvPr/>
        </p:nvSpPr>
        <p:spPr>
          <a:xfrm>
            <a:off x="6182725" y="3356798"/>
            <a:ext cx="1170300" cy="201300"/>
          </a:xfrm>
          <a:prstGeom prst="roundRect">
            <a:avLst>
              <a:gd fmla="val 50000" name="adj"/>
            </a:avLst>
          </a:prstGeom>
          <a:noFill/>
          <a:ln cap="flat" cmpd="sng" w="9525">
            <a:solidFill>
              <a:srgbClr val="0059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59AA"/>
                </a:solidFill>
                <a:latin typeface="Montserrat SemiBold"/>
                <a:ea typeface="Montserrat SemiBold"/>
                <a:cs typeface="Montserrat SemiBold"/>
                <a:sym typeface="Montserrat SemiBold"/>
              </a:rPr>
              <a:t>VIEW WEBSITE</a:t>
            </a:r>
            <a:endParaRPr b="0" i="0" sz="700" u="none" cap="none" strike="noStrike">
              <a:solidFill>
                <a:srgbClr val="0059AA"/>
              </a:solidFill>
              <a:latin typeface="Montserrat SemiBold"/>
              <a:ea typeface="Montserrat SemiBold"/>
              <a:cs typeface="Montserrat SemiBold"/>
              <a:sym typeface="Montserrat SemiBold"/>
            </a:endParaRPr>
          </a:p>
        </p:txBody>
      </p:sp>
      <p:sp>
        <p:nvSpPr>
          <p:cNvPr id="189" name="Google Shape;189;g27070a5de60_0_18">
            <a:hlinkClick r:id="rId12"/>
          </p:cNvPr>
          <p:cNvSpPr/>
          <p:nvPr/>
        </p:nvSpPr>
        <p:spPr>
          <a:xfrm>
            <a:off x="6182725" y="4566274"/>
            <a:ext cx="1170300" cy="201300"/>
          </a:xfrm>
          <a:prstGeom prst="roundRect">
            <a:avLst>
              <a:gd fmla="val 50000" name="adj"/>
            </a:avLst>
          </a:prstGeom>
          <a:noFill/>
          <a:ln cap="flat" cmpd="sng" w="9525">
            <a:solidFill>
              <a:srgbClr val="0059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59AA"/>
                </a:solidFill>
                <a:latin typeface="Montserrat SemiBold"/>
                <a:ea typeface="Montserrat SemiBold"/>
                <a:cs typeface="Montserrat SemiBold"/>
                <a:sym typeface="Montserrat SemiBold"/>
              </a:rPr>
              <a:t>VIEW WEBSITE</a:t>
            </a:r>
            <a:endParaRPr b="0" i="0" sz="700" u="none" cap="none" strike="noStrike">
              <a:solidFill>
                <a:srgbClr val="0059AA"/>
              </a:solidFill>
              <a:latin typeface="Montserrat SemiBold"/>
              <a:ea typeface="Montserrat SemiBold"/>
              <a:cs typeface="Montserrat SemiBold"/>
              <a:sym typeface="Montserrat SemiBold"/>
            </a:endParaRPr>
          </a:p>
        </p:txBody>
      </p:sp>
      <p:sp>
        <p:nvSpPr>
          <p:cNvPr id="190" name="Google Shape;190;g27070a5de60_0_18">
            <a:hlinkClick r:id="rId13"/>
          </p:cNvPr>
          <p:cNvSpPr/>
          <p:nvPr/>
        </p:nvSpPr>
        <p:spPr>
          <a:xfrm>
            <a:off x="6182725" y="5775763"/>
            <a:ext cx="1170300" cy="201300"/>
          </a:xfrm>
          <a:prstGeom prst="roundRect">
            <a:avLst>
              <a:gd fmla="val 50000" name="adj"/>
            </a:avLst>
          </a:prstGeom>
          <a:noFill/>
          <a:ln cap="flat" cmpd="sng" w="9525">
            <a:solidFill>
              <a:srgbClr val="0059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59AA"/>
                </a:solidFill>
                <a:latin typeface="Montserrat SemiBold"/>
                <a:ea typeface="Montserrat SemiBold"/>
                <a:cs typeface="Montserrat SemiBold"/>
                <a:sym typeface="Montserrat SemiBold"/>
              </a:rPr>
              <a:t>VIEW WEBSITE</a:t>
            </a:r>
            <a:endParaRPr b="0" i="0" sz="700" u="none" cap="none" strike="noStrike">
              <a:solidFill>
                <a:srgbClr val="0059AA"/>
              </a:solidFill>
              <a:latin typeface="Montserrat SemiBold"/>
              <a:ea typeface="Montserrat SemiBold"/>
              <a:cs typeface="Montserrat SemiBold"/>
              <a:sym typeface="Montserrat SemiBold"/>
            </a:endParaRPr>
          </a:p>
        </p:txBody>
      </p:sp>
      <p:sp>
        <p:nvSpPr>
          <p:cNvPr id="191" name="Google Shape;191;g27070a5de60_0_18">
            <a:hlinkClick r:id="rId14"/>
          </p:cNvPr>
          <p:cNvSpPr/>
          <p:nvPr/>
        </p:nvSpPr>
        <p:spPr>
          <a:xfrm>
            <a:off x="6182725" y="6982699"/>
            <a:ext cx="1170300" cy="201300"/>
          </a:xfrm>
          <a:prstGeom prst="roundRect">
            <a:avLst>
              <a:gd fmla="val 50000" name="adj"/>
            </a:avLst>
          </a:prstGeom>
          <a:noFill/>
          <a:ln cap="flat" cmpd="sng" w="9525">
            <a:solidFill>
              <a:srgbClr val="0059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59AA"/>
                </a:solidFill>
                <a:latin typeface="Montserrat SemiBold"/>
                <a:ea typeface="Montserrat SemiBold"/>
                <a:cs typeface="Montserrat SemiBold"/>
                <a:sym typeface="Montserrat SemiBold"/>
              </a:rPr>
              <a:t>VIEW WEBSITE</a:t>
            </a:r>
            <a:endParaRPr b="0" i="0" sz="700" u="none" cap="none" strike="noStrike">
              <a:solidFill>
                <a:srgbClr val="0059AA"/>
              </a:solidFill>
              <a:latin typeface="Montserrat SemiBold"/>
              <a:ea typeface="Montserrat SemiBold"/>
              <a:cs typeface="Montserrat SemiBold"/>
              <a:sym typeface="Montserrat SemiBold"/>
            </a:endParaRPr>
          </a:p>
        </p:txBody>
      </p:sp>
      <p:sp>
        <p:nvSpPr>
          <p:cNvPr id="192" name="Google Shape;192;g27070a5de60_0_18"/>
          <p:cNvSpPr txBox="1"/>
          <p:nvPr/>
        </p:nvSpPr>
        <p:spPr>
          <a:xfrm>
            <a:off x="2776942" y="1297569"/>
            <a:ext cx="2622600" cy="4746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Westwood</a:t>
            </a:r>
            <a:endParaRPr b="0" i="0" sz="1500" u="none" cap="none" strike="noStrike">
              <a:solidFill>
                <a:srgbClr val="000000"/>
              </a:solidFill>
              <a:latin typeface="Montserrat SemiBold"/>
              <a:ea typeface="Montserrat SemiBold"/>
              <a:cs typeface="Montserrat SemiBold"/>
              <a:sym typeface="Montserrat SemiBold"/>
            </a:endParaRPr>
          </a:p>
          <a:p>
            <a:pPr indent="0" lvl="0" marL="0" marR="5080" rtl="0" algn="l">
              <a:lnSpc>
                <a:spcPct val="100000"/>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1123 Westwood Street </a:t>
            </a:r>
            <a:endParaRPr b="0" i="0" sz="1500" u="none" cap="none" strike="noStrike">
              <a:solidFill>
                <a:srgbClr val="000000"/>
              </a:solidFill>
              <a:latin typeface="Montserrat SemiBold"/>
              <a:ea typeface="Montserrat SemiBold"/>
              <a:cs typeface="Montserrat SemiBold"/>
              <a:sym typeface="Montserrat SemiBold"/>
            </a:endParaRPr>
          </a:p>
        </p:txBody>
      </p:sp>
      <p:sp>
        <p:nvSpPr>
          <p:cNvPr id="193" name="Google Shape;193;g27070a5de60_0_18"/>
          <p:cNvSpPr txBox="1"/>
          <p:nvPr/>
        </p:nvSpPr>
        <p:spPr>
          <a:xfrm>
            <a:off x="2776942" y="6109602"/>
            <a:ext cx="2171100" cy="243600"/>
          </a:xfrm>
          <a:prstGeom prst="rect">
            <a:avLst/>
          </a:prstGeom>
          <a:noFill/>
          <a:ln>
            <a:noFill/>
          </a:ln>
        </p:spPr>
        <p:txBody>
          <a:bodyPr anchorCtr="0" anchor="t" bIns="0" lIns="0" spcFirstLastPara="1" rIns="0" wrap="square" tIns="12700">
            <a:spAutoFit/>
          </a:bodyPr>
          <a:lstStyle/>
          <a:p>
            <a:pPr indent="0" lvl="0" marL="0" marR="5080" rtl="0" algn="l">
              <a:lnSpc>
                <a:spcPct val="100000"/>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550 Robson Street</a:t>
            </a:r>
            <a:endParaRPr b="0" i="0" sz="1500" u="none" cap="none" strike="noStrike">
              <a:solidFill>
                <a:srgbClr val="000000"/>
              </a:solidFill>
              <a:latin typeface="Montserrat SemiBold"/>
              <a:ea typeface="Montserrat SemiBold"/>
              <a:cs typeface="Montserrat SemiBold"/>
              <a:sym typeface="Montserrat SemiBold"/>
            </a:endParaRPr>
          </a:p>
        </p:txBody>
      </p:sp>
      <p:sp>
        <p:nvSpPr>
          <p:cNvPr id="194" name="Google Shape;194;g27070a5de60_0_18"/>
          <p:cNvSpPr txBox="1"/>
          <p:nvPr/>
        </p:nvSpPr>
        <p:spPr>
          <a:xfrm>
            <a:off x="2776942" y="3682117"/>
            <a:ext cx="2205300" cy="4746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Central</a:t>
            </a:r>
            <a:endParaRPr b="0" i="0" sz="1500" u="none" cap="none" strike="noStrike">
              <a:solidFill>
                <a:srgbClr val="000000"/>
              </a:solidFill>
              <a:latin typeface="Montserrat SemiBold"/>
              <a:ea typeface="Montserrat SemiBold"/>
              <a:cs typeface="Montserrat SemiBold"/>
              <a:sym typeface="Montserrat SemiBold"/>
            </a:endParaRPr>
          </a:p>
          <a:p>
            <a:pPr indent="0" lvl="0" marL="0" marR="5080" rtl="0" algn="l">
              <a:lnSpc>
                <a:spcPct val="100000"/>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1553-77 Main Street </a:t>
            </a:r>
            <a:endParaRPr b="0" i="0" sz="1500" u="none" cap="none" strike="noStrike">
              <a:solidFill>
                <a:srgbClr val="000000"/>
              </a:solidFill>
              <a:latin typeface="Montserrat SemiBold"/>
              <a:ea typeface="Montserrat SemiBold"/>
              <a:cs typeface="Montserrat SemiBold"/>
              <a:sym typeface="Montserrat SemiBold"/>
            </a:endParaRPr>
          </a:p>
        </p:txBody>
      </p:sp>
      <p:sp>
        <p:nvSpPr>
          <p:cNvPr id="195" name="Google Shape;195;g27070a5de60_0_18"/>
          <p:cNvSpPr txBox="1"/>
          <p:nvPr/>
        </p:nvSpPr>
        <p:spPr>
          <a:xfrm>
            <a:off x="2776942" y="2489850"/>
            <a:ext cx="4345800" cy="4746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Centreview</a:t>
            </a:r>
            <a:endParaRPr b="0" i="0" sz="1500" u="none" cap="none" strike="noStrike">
              <a:solidFill>
                <a:srgbClr val="000000"/>
              </a:solidFill>
              <a:latin typeface="Montserrat SemiBold"/>
              <a:ea typeface="Montserrat SemiBold"/>
              <a:cs typeface="Montserrat SemiBold"/>
              <a:sym typeface="Montserrat SemiBold"/>
            </a:endParaRPr>
          </a:p>
          <a:p>
            <a:pPr indent="0" lvl="0" marL="0" marR="5080" rtl="0" algn="l">
              <a:lnSpc>
                <a:spcPct val="100000"/>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13th &amp; Lonsdale Avenue North </a:t>
            </a:r>
            <a:endParaRPr b="0" i="0" sz="1500" u="none" cap="none" strike="noStrike">
              <a:solidFill>
                <a:srgbClr val="000000"/>
              </a:solidFill>
              <a:latin typeface="Montserrat SemiBold"/>
              <a:ea typeface="Montserrat SemiBold"/>
              <a:cs typeface="Montserrat SemiBold"/>
              <a:sym typeface="Montserrat SemiBold"/>
            </a:endParaRPr>
          </a:p>
        </p:txBody>
      </p:sp>
      <p:sp>
        <p:nvSpPr>
          <p:cNvPr id="196" name="Google Shape;196;g27070a5de60_0_18"/>
          <p:cNvSpPr txBox="1"/>
          <p:nvPr/>
        </p:nvSpPr>
        <p:spPr>
          <a:xfrm>
            <a:off x="2776942" y="7389117"/>
            <a:ext cx="3977700" cy="474600"/>
          </a:xfrm>
          <a:prstGeom prst="rect">
            <a:avLst/>
          </a:prstGeom>
          <a:noFill/>
          <a:ln>
            <a:noFill/>
          </a:ln>
        </p:spPr>
        <p:txBody>
          <a:bodyPr anchorCtr="0" anchor="t" bIns="0" lIns="0" spcFirstLastPara="1" rIns="0" wrap="square" tIns="12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Cityview Centre</a:t>
            </a:r>
            <a:endParaRPr b="0" i="0" sz="1500" u="none" cap="none" strike="noStrike">
              <a:solidFill>
                <a:srgbClr val="000000"/>
              </a:solidFill>
              <a:latin typeface="Montserrat SemiBold"/>
              <a:ea typeface="Montserrat SemiBold"/>
              <a:cs typeface="Montserrat SemiBold"/>
              <a:sym typeface="Montserrat SemiBold"/>
            </a:endParaRPr>
          </a:p>
          <a:p>
            <a:pPr indent="0" lvl="0" marL="0" marR="5080" rtl="0" algn="l">
              <a:lnSpc>
                <a:spcPct val="100000"/>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1801 Princeton-Kamloops Highway</a:t>
            </a:r>
            <a:endParaRPr b="0" i="0" sz="1500" u="none" cap="none" strike="noStrike">
              <a:solidFill>
                <a:srgbClr val="000000"/>
              </a:solidFill>
              <a:latin typeface="Montserrat SemiBold"/>
              <a:ea typeface="Montserrat SemiBold"/>
              <a:cs typeface="Montserrat SemiBold"/>
              <a:sym typeface="Montserrat SemiBold"/>
            </a:endParaRPr>
          </a:p>
        </p:txBody>
      </p:sp>
      <p:sp>
        <p:nvSpPr>
          <p:cNvPr id="197" name="Google Shape;197;g27070a5de60_0_18"/>
          <p:cNvSpPr txBox="1"/>
          <p:nvPr/>
        </p:nvSpPr>
        <p:spPr>
          <a:xfrm>
            <a:off x="2776942" y="4938417"/>
            <a:ext cx="2419500" cy="243600"/>
          </a:xfrm>
          <a:prstGeom prst="rect">
            <a:avLst/>
          </a:prstGeom>
          <a:noFill/>
          <a:ln>
            <a:noFill/>
          </a:ln>
        </p:spPr>
        <p:txBody>
          <a:bodyPr anchorCtr="0" anchor="t" bIns="0" lIns="0" spcFirstLastPara="1" rIns="0" wrap="square" tIns="12700">
            <a:spAutoFit/>
          </a:bodyPr>
          <a:lstStyle/>
          <a:p>
            <a:pPr indent="0" lvl="0" marL="0" marR="5080" rtl="0" algn="l">
              <a:lnSpc>
                <a:spcPct val="100000"/>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1022 Seymour Street</a:t>
            </a:r>
            <a:endParaRPr b="0" i="0" sz="1500" u="none" cap="none" strike="noStrike">
              <a:solidFill>
                <a:srgbClr val="000000"/>
              </a:solidFill>
              <a:latin typeface="Montserrat SemiBold"/>
              <a:ea typeface="Montserrat SemiBold"/>
              <a:cs typeface="Montserrat SemiBold"/>
              <a:sym typeface="Montserrat SemiBold"/>
            </a:endParaRPr>
          </a:p>
        </p:txBody>
      </p:sp>
      <p:sp>
        <p:nvSpPr>
          <p:cNvPr id="198" name="Google Shape;198;g27070a5de60_0_18"/>
          <p:cNvSpPr txBox="1"/>
          <p:nvPr/>
        </p:nvSpPr>
        <p:spPr>
          <a:xfrm>
            <a:off x="2776950" y="940369"/>
            <a:ext cx="9417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COQUITLAM, BC</a:t>
            </a:r>
            <a:endParaRPr b="1" i="0" sz="700" u="none" cap="none" strike="noStrike">
              <a:solidFill>
                <a:schemeClr val="lt1"/>
              </a:solidFill>
              <a:latin typeface="Arial"/>
              <a:ea typeface="Arial"/>
              <a:cs typeface="Arial"/>
              <a:sym typeface="Arial"/>
            </a:endParaRPr>
          </a:p>
        </p:txBody>
      </p:sp>
      <p:sp>
        <p:nvSpPr>
          <p:cNvPr id="199" name="Google Shape;199;g27070a5de60_0_18"/>
          <p:cNvSpPr txBox="1"/>
          <p:nvPr/>
        </p:nvSpPr>
        <p:spPr>
          <a:xfrm>
            <a:off x="2776950" y="2137344"/>
            <a:ext cx="9417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VANCOUVER, BC</a:t>
            </a:r>
            <a:endParaRPr b="1" i="0" sz="700" u="none" cap="none" strike="noStrike">
              <a:solidFill>
                <a:schemeClr val="lt1"/>
              </a:solidFill>
              <a:latin typeface="Arial"/>
              <a:ea typeface="Arial"/>
              <a:cs typeface="Arial"/>
              <a:sym typeface="Arial"/>
            </a:endParaRPr>
          </a:p>
        </p:txBody>
      </p:sp>
      <p:sp>
        <p:nvSpPr>
          <p:cNvPr id="200" name="Google Shape;200;g27070a5de60_0_18"/>
          <p:cNvSpPr txBox="1"/>
          <p:nvPr/>
        </p:nvSpPr>
        <p:spPr>
          <a:xfrm>
            <a:off x="2776950" y="3354657"/>
            <a:ext cx="9417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VANCOUVER, BC</a:t>
            </a:r>
            <a:endParaRPr b="1" i="0" sz="700" u="none" cap="none" strike="noStrike">
              <a:solidFill>
                <a:schemeClr val="lt1"/>
              </a:solidFill>
              <a:latin typeface="Arial"/>
              <a:ea typeface="Arial"/>
              <a:cs typeface="Arial"/>
              <a:sym typeface="Arial"/>
            </a:endParaRPr>
          </a:p>
        </p:txBody>
      </p:sp>
      <p:sp>
        <p:nvSpPr>
          <p:cNvPr id="201" name="Google Shape;201;g27070a5de60_0_18"/>
          <p:cNvSpPr txBox="1"/>
          <p:nvPr/>
        </p:nvSpPr>
        <p:spPr>
          <a:xfrm>
            <a:off x="2776950" y="4566274"/>
            <a:ext cx="9417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VANCOUVER, BC</a:t>
            </a:r>
            <a:endParaRPr b="1" i="0" sz="700" u="none" cap="none" strike="noStrike">
              <a:solidFill>
                <a:schemeClr val="lt1"/>
              </a:solidFill>
              <a:latin typeface="Arial"/>
              <a:ea typeface="Arial"/>
              <a:cs typeface="Arial"/>
              <a:sym typeface="Arial"/>
            </a:endParaRPr>
          </a:p>
        </p:txBody>
      </p:sp>
      <p:sp>
        <p:nvSpPr>
          <p:cNvPr id="202" name="Google Shape;202;g27070a5de60_0_18"/>
          <p:cNvSpPr txBox="1"/>
          <p:nvPr/>
        </p:nvSpPr>
        <p:spPr>
          <a:xfrm>
            <a:off x="2776950" y="5775763"/>
            <a:ext cx="9417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VANCOUVER, BC</a:t>
            </a:r>
            <a:endParaRPr b="1" i="0" sz="700" u="none" cap="none" strike="noStrike">
              <a:solidFill>
                <a:schemeClr val="lt1"/>
              </a:solidFill>
              <a:latin typeface="Arial"/>
              <a:ea typeface="Arial"/>
              <a:cs typeface="Arial"/>
              <a:sym typeface="Arial"/>
            </a:endParaRPr>
          </a:p>
        </p:txBody>
      </p:sp>
      <p:sp>
        <p:nvSpPr>
          <p:cNvPr id="203" name="Google Shape;203;g27070a5de60_0_18"/>
          <p:cNvSpPr txBox="1"/>
          <p:nvPr/>
        </p:nvSpPr>
        <p:spPr>
          <a:xfrm>
            <a:off x="2776950" y="6982699"/>
            <a:ext cx="9417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KAMLOOPS, BC</a:t>
            </a:r>
            <a:endParaRPr b="1" i="0" sz="700" u="none" cap="none" strike="noStrike">
              <a:solidFill>
                <a:schemeClr val="lt1"/>
              </a:solidFill>
              <a:latin typeface="Arial"/>
              <a:ea typeface="Arial"/>
              <a:cs typeface="Arial"/>
              <a:sym typeface="Arial"/>
            </a:endParaRPr>
          </a:p>
        </p:txBody>
      </p:sp>
      <p:cxnSp>
        <p:nvCxnSpPr>
          <p:cNvPr id="204" name="Google Shape;204;g27070a5de60_0_18"/>
          <p:cNvCxnSpPr/>
          <p:nvPr/>
        </p:nvCxnSpPr>
        <p:spPr>
          <a:xfrm>
            <a:off x="443150" y="1943675"/>
            <a:ext cx="6909900" cy="0"/>
          </a:xfrm>
          <a:prstGeom prst="straightConnector1">
            <a:avLst/>
          </a:prstGeom>
          <a:noFill/>
          <a:ln cap="flat" cmpd="sng" w="9525">
            <a:solidFill>
              <a:schemeClr val="dk2"/>
            </a:solidFill>
            <a:prstDash val="solid"/>
            <a:round/>
            <a:headEnd len="sm" w="sm" type="none"/>
            <a:tailEnd len="sm" w="sm" type="none"/>
          </a:ln>
        </p:spPr>
      </p:cxnSp>
      <p:cxnSp>
        <p:nvCxnSpPr>
          <p:cNvPr id="205" name="Google Shape;205;g27070a5de60_0_18"/>
          <p:cNvCxnSpPr/>
          <p:nvPr/>
        </p:nvCxnSpPr>
        <p:spPr>
          <a:xfrm>
            <a:off x="443150" y="3153164"/>
            <a:ext cx="6909900" cy="0"/>
          </a:xfrm>
          <a:prstGeom prst="straightConnector1">
            <a:avLst/>
          </a:prstGeom>
          <a:noFill/>
          <a:ln cap="flat" cmpd="sng" w="9525">
            <a:solidFill>
              <a:schemeClr val="dk2"/>
            </a:solidFill>
            <a:prstDash val="solid"/>
            <a:round/>
            <a:headEnd len="sm" w="sm" type="none"/>
            <a:tailEnd len="sm" w="sm" type="none"/>
          </a:ln>
        </p:spPr>
      </p:cxnSp>
      <p:cxnSp>
        <p:nvCxnSpPr>
          <p:cNvPr id="206" name="Google Shape;206;g27070a5de60_0_18"/>
          <p:cNvCxnSpPr/>
          <p:nvPr/>
        </p:nvCxnSpPr>
        <p:spPr>
          <a:xfrm>
            <a:off x="443150" y="4362640"/>
            <a:ext cx="6909900" cy="0"/>
          </a:xfrm>
          <a:prstGeom prst="straightConnector1">
            <a:avLst/>
          </a:prstGeom>
          <a:noFill/>
          <a:ln cap="flat" cmpd="sng" w="9525">
            <a:solidFill>
              <a:schemeClr val="dk2"/>
            </a:solidFill>
            <a:prstDash val="solid"/>
            <a:round/>
            <a:headEnd len="sm" w="sm" type="none"/>
            <a:tailEnd len="sm" w="sm" type="none"/>
          </a:ln>
        </p:spPr>
      </p:cxnSp>
      <p:cxnSp>
        <p:nvCxnSpPr>
          <p:cNvPr id="207" name="Google Shape;207;g27070a5de60_0_18"/>
          <p:cNvCxnSpPr/>
          <p:nvPr/>
        </p:nvCxnSpPr>
        <p:spPr>
          <a:xfrm>
            <a:off x="443150" y="5572129"/>
            <a:ext cx="6909900" cy="0"/>
          </a:xfrm>
          <a:prstGeom prst="straightConnector1">
            <a:avLst/>
          </a:prstGeom>
          <a:noFill/>
          <a:ln cap="flat" cmpd="sng" w="9525">
            <a:solidFill>
              <a:schemeClr val="dk2"/>
            </a:solidFill>
            <a:prstDash val="solid"/>
            <a:round/>
            <a:headEnd len="sm" w="sm" type="none"/>
            <a:tailEnd len="sm" w="sm" type="none"/>
          </a:ln>
        </p:spPr>
      </p:cxnSp>
      <p:cxnSp>
        <p:nvCxnSpPr>
          <p:cNvPr id="208" name="Google Shape;208;g27070a5de60_0_18"/>
          <p:cNvCxnSpPr/>
          <p:nvPr/>
        </p:nvCxnSpPr>
        <p:spPr>
          <a:xfrm>
            <a:off x="443150" y="6779066"/>
            <a:ext cx="6909900" cy="0"/>
          </a:xfrm>
          <a:prstGeom prst="straightConnector1">
            <a:avLst/>
          </a:prstGeom>
          <a:noFill/>
          <a:ln cap="flat" cmpd="sng" w="9525">
            <a:solidFill>
              <a:schemeClr val="dk2"/>
            </a:solidFill>
            <a:prstDash val="solid"/>
            <a:round/>
            <a:headEnd len="sm" w="sm" type="none"/>
            <a:tailEnd len="sm" w="sm" type="none"/>
          </a:ln>
        </p:spPr>
      </p:cxnSp>
      <p:cxnSp>
        <p:nvCxnSpPr>
          <p:cNvPr id="209" name="Google Shape;209;g27070a5de60_0_18"/>
          <p:cNvCxnSpPr/>
          <p:nvPr/>
        </p:nvCxnSpPr>
        <p:spPr>
          <a:xfrm>
            <a:off x="443150" y="8112037"/>
            <a:ext cx="6909900" cy="0"/>
          </a:xfrm>
          <a:prstGeom prst="straightConnector1">
            <a:avLst/>
          </a:prstGeom>
          <a:noFill/>
          <a:ln cap="flat" cmpd="sng" w="9525">
            <a:solidFill>
              <a:schemeClr val="dk2"/>
            </a:solidFill>
            <a:prstDash val="solid"/>
            <a:round/>
            <a:headEnd len="sm" w="sm" type="none"/>
            <a:tailEnd len="sm" w="sm" type="none"/>
          </a:ln>
        </p:spPr>
      </p:cxnSp>
      <p:sp>
        <p:nvSpPr>
          <p:cNvPr id="210" name="Google Shape;210;g27070a5de60_0_18"/>
          <p:cNvSpPr txBox="1"/>
          <p:nvPr/>
        </p:nvSpPr>
        <p:spPr>
          <a:xfrm>
            <a:off x="457898" y="9803882"/>
            <a:ext cx="4345800" cy="111600"/>
          </a:xfrm>
          <a:prstGeom prst="rect">
            <a:avLst/>
          </a:prstGeom>
          <a:noFill/>
          <a:ln>
            <a:noFill/>
          </a:ln>
        </p:spPr>
        <p:txBody>
          <a:bodyPr anchorCtr="0" anchor="t" bIns="0" lIns="0" spcFirstLastPara="1" rIns="0" wrap="square" tIns="3800">
            <a:spAutoFit/>
          </a:bodyPr>
          <a:lstStyle/>
          <a:p>
            <a:pPr indent="0" lvl="0" marL="1270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200 - 1010 SEYMOUR STREET, VANCOUVER, BC | 604.688.8783 | </a:t>
            </a:r>
            <a:r>
              <a:rPr b="0" i="0" lang="en-US" sz="700" u="sng" cap="none" strike="noStrike">
                <a:solidFill>
                  <a:schemeClr val="hlink"/>
                </a:solidFill>
                <a:latin typeface="Arial"/>
                <a:ea typeface="Arial"/>
                <a:cs typeface="Arial"/>
                <a:sym typeface="Arial"/>
                <a:hlinkClick r:id="rId15"/>
              </a:rPr>
              <a:t>LEASING@ONNI.COM </a:t>
            </a:r>
            <a:endParaRPr b="0" i="0" sz="700" u="none" cap="none" strike="noStrike">
              <a:solidFill>
                <a:srgbClr val="000000"/>
              </a:solidFill>
              <a:latin typeface="Arial"/>
              <a:ea typeface="Arial"/>
              <a:cs typeface="Arial"/>
              <a:sym typeface="Arial"/>
            </a:endParaRPr>
          </a:p>
        </p:txBody>
      </p:sp>
      <p:pic>
        <p:nvPicPr>
          <p:cNvPr id="211" name="Google Shape;211;g27070a5de60_0_18"/>
          <p:cNvPicPr preferRelativeResize="0"/>
          <p:nvPr/>
        </p:nvPicPr>
        <p:blipFill rotWithShape="1">
          <a:blip r:embed="rId16">
            <a:alphaModFix/>
          </a:blip>
          <a:srcRect b="13140" l="12341" r="20733" t="39249"/>
          <a:stretch/>
        </p:blipFill>
        <p:spPr>
          <a:xfrm>
            <a:off x="463314" y="8344549"/>
            <a:ext cx="2178682" cy="1129336"/>
          </a:xfrm>
          <a:prstGeom prst="rect">
            <a:avLst/>
          </a:prstGeom>
          <a:noFill/>
          <a:ln>
            <a:noFill/>
          </a:ln>
        </p:spPr>
      </p:pic>
      <p:sp>
        <p:nvSpPr>
          <p:cNvPr id="212" name="Google Shape;212;g27070a5de60_0_18">
            <a:hlinkClick r:id="rId17"/>
          </p:cNvPr>
          <p:cNvSpPr/>
          <p:nvPr/>
        </p:nvSpPr>
        <p:spPr>
          <a:xfrm>
            <a:off x="6197475" y="8344549"/>
            <a:ext cx="1170300" cy="201300"/>
          </a:xfrm>
          <a:prstGeom prst="roundRect">
            <a:avLst>
              <a:gd fmla="val 50000" name="adj"/>
            </a:avLst>
          </a:prstGeom>
          <a:noFill/>
          <a:ln cap="flat" cmpd="sng" w="9525">
            <a:solidFill>
              <a:srgbClr val="0059A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59AA"/>
                </a:solidFill>
                <a:latin typeface="Montserrat SemiBold"/>
                <a:ea typeface="Montserrat SemiBold"/>
                <a:cs typeface="Montserrat SemiBold"/>
                <a:sym typeface="Montserrat SemiBold"/>
              </a:rPr>
              <a:t>VIEW WEBSITE</a:t>
            </a:r>
            <a:endParaRPr b="0" i="0" sz="700" u="none" cap="none" strike="noStrike">
              <a:solidFill>
                <a:srgbClr val="0059AA"/>
              </a:solidFill>
              <a:latin typeface="Montserrat SemiBold"/>
              <a:ea typeface="Montserrat SemiBold"/>
              <a:cs typeface="Montserrat SemiBold"/>
              <a:sym typeface="Montserrat SemiBold"/>
            </a:endParaRPr>
          </a:p>
        </p:txBody>
      </p:sp>
      <p:sp>
        <p:nvSpPr>
          <p:cNvPr id="213" name="Google Shape;213;g27070a5de60_0_18"/>
          <p:cNvSpPr txBox="1"/>
          <p:nvPr/>
        </p:nvSpPr>
        <p:spPr>
          <a:xfrm>
            <a:off x="2791692" y="8750967"/>
            <a:ext cx="3977700" cy="474600"/>
          </a:xfrm>
          <a:prstGeom prst="rect">
            <a:avLst/>
          </a:prstGeom>
          <a:noFill/>
          <a:ln>
            <a:noFill/>
          </a:ln>
        </p:spPr>
        <p:txBody>
          <a:bodyPr anchorCtr="0" anchor="t" bIns="0" lIns="0" spcFirstLastPara="1" rIns="0" wrap="square" tIns="12700">
            <a:spAutoFit/>
          </a:bodyPr>
          <a:lstStyle/>
          <a:p>
            <a:pPr indent="0" lvl="0" marL="0" marR="5080" rtl="0" algn="l">
              <a:lnSpc>
                <a:spcPct val="100000"/>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Oasis</a:t>
            </a:r>
            <a:endParaRPr b="0" i="0" sz="1500" u="none" cap="none" strike="noStrike">
              <a:solidFill>
                <a:srgbClr val="0C213E"/>
              </a:solidFill>
              <a:latin typeface="Montserrat SemiBold"/>
              <a:ea typeface="Montserrat SemiBold"/>
              <a:cs typeface="Montserrat SemiBold"/>
              <a:sym typeface="Montserrat SemiBold"/>
            </a:endParaRPr>
          </a:p>
          <a:p>
            <a:pPr indent="0" lvl="0" marL="0" marR="5080" rtl="0" algn="l">
              <a:lnSpc>
                <a:spcPct val="100000"/>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2950 Glen Drive</a:t>
            </a:r>
            <a:endParaRPr b="0" i="0" sz="1500" u="none" cap="none" strike="noStrike">
              <a:solidFill>
                <a:srgbClr val="0C213E"/>
              </a:solidFill>
              <a:latin typeface="Montserrat SemiBold"/>
              <a:ea typeface="Montserrat SemiBold"/>
              <a:cs typeface="Montserrat SemiBold"/>
              <a:sym typeface="Montserrat SemiBold"/>
            </a:endParaRPr>
          </a:p>
        </p:txBody>
      </p:sp>
      <p:sp>
        <p:nvSpPr>
          <p:cNvPr id="214" name="Google Shape;214;g27070a5de60_0_18"/>
          <p:cNvSpPr txBox="1"/>
          <p:nvPr/>
        </p:nvSpPr>
        <p:spPr>
          <a:xfrm>
            <a:off x="2791700" y="8344549"/>
            <a:ext cx="9417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COQUITLAM, BC</a:t>
            </a:r>
            <a:endParaRPr b="1" i="0" sz="700" u="none" cap="none" strike="noStrike">
              <a:solidFill>
                <a:schemeClr val="lt1"/>
              </a:solidFill>
              <a:latin typeface="Arial"/>
              <a:ea typeface="Arial"/>
              <a:cs typeface="Arial"/>
              <a:sym typeface="Arial"/>
            </a:endParaRPr>
          </a:p>
        </p:txBody>
      </p:sp>
      <p:cxnSp>
        <p:nvCxnSpPr>
          <p:cNvPr id="215" name="Google Shape;215;g27070a5de60_0_18"/>
          <p:cNvCxnSpPr/>
          <p:nvPr/>
        </p:nvCxnSpPr>
        <p:spPr>
          <a:xfrm>
            <a:off x="457900" y="9473887"/>
            <a:ext cx="6909900" cy="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35e1abcc391_0_0"/>
          <p:cNvSpPr/>
          <p:nvPr/>
        </p:nvSpPr>
        <p:spPr>
          <a:xfrm>
            <a:off x="0" y="-1"/>
            <a:ext cx="7772400" cy="658485"/>
          </a:xfrm>
          <a:custGeom>
            <a:rect b="b" l="l" r="r" t="t"/>
            <a:pathLst>
              <a:path extrusionOk="0" h="1677670" w="7772400">
                <a:moveTo>
                  <a:pt x="7772400" y="0"/>
                </a:moveTo>
                <a:lnTo>
                  <a:pt x="0" y="0"/>
                </a:lnTo>
                <a:lnTo>
                  <a:pt x="0" y="1677670"/>
                </a:lnTo>
                <a:lnTo>
                  <a:pt x="7772400" y="1677670"/>
                </a:lnTo>
                <a:lnTo>
                  <a:pt x="7772400" y="0"/>
                </a:lnTo>
                <a:close/>
              </a:path>
            </a:pathLst>
          </a:custGeom>
          <a:solidFill>
            <a:srgbClr val="FF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g35e1abcc391_0_0"/>
          <p:cNvSpPr txBox="1"/>
          <p:nvPr/>
        </p:nvSpPr>
        <p:spPr>
          <a:xfrm>
            <a:off x="399026" y="132500"/>
            <a:ext cx="6285300" cy="400200"/>
          </a:xfrm>
          <a:prstGeom prst="rect">
            <a:avLst/>
          </a:prstGeom>
          <a:noFill/>
          <a:ln>
            <a:noFill/>
          </a:ln>
        </p:spPr>
        <p:txBody>
          <a:bodyPr anchorCtr="0" anchor="t" bIns="0" lIns="0" spcFirstLastPara="1" rIns="0" wrap="square" tIns="0">
            <a:spAutoFit/>
          </a:bodyPr>
          <a:lstStyle/>
          <a:p>
            <a:pPr indent="0" lvl="0" marL="12700" marR="0" rtl="0" algn="l">
              <a:lnSpc>
                <a:spcPct val="111694"/>
              </a:lnSpc>
              <a:spcBef>
                <a:spcPts val="0"/>
              </a:spcBef>
              <a:spcAft>
                <a:spcPts val="0"/>
              </a:spcAft>
              <a:buClr>
                <a:srgbClr val="000000"/>
              </a:buClr>
              <a:buSzPts val="2600"/>
              <a:buFont typeface="Arial"/>
              <a:buNone/>
            </a:pPr>
            <a:r>
              <a:rPr b="1" i="0" lang="en-US" sz="2600" u="none" cap="none" strike="noStrike">
                <a:solidFill>
                  <a:schemeClr val="lt1"/>
                </a:solidFill>
                <a:latin typeface="Montserrat"/>
                <a:ea typeface="Montserrat"/>
                <a:cs typeface="Montserrat"/>
                <a:sym typeface="Montserrat"/>
              </a:rPr>
              <a:t>FULLY LEASED</a:t>
            </a:r>
            <a:endParaRPr b="0" i="0" sz="2600" u="none" cap="none" strike="noStrike">
              <a:solidFill>
                <a:schemeClr val="lt1"/>
              </a:solidFill>
              <a:latin typeface="Montserrat"/>
              <a:ea typeface="Montserrat"/>
              <a:cs typeface="Montserrat"/>
              <a:sym typeface="Montserrat"/>
            </a:endParaRPr>
          </a:p>
        </p:txBody>
      </p:sp>
      <p:sp>
        <p:nvSpPr>
          <p:cNvPr id="222" name="Google Shape;222;g35e1abcc391_0_0"/>
          <p:cNvSpPr txBox="1"/>
          <p:nvPr/>
        </p:nvSpPr>
        <p:spPr>
          <a:xfrm>
            <a:off x="457898" y="9803882"/>
            <a:ext cx="4345800" cy="111600"/>
          </a:xfrm>
          <a:prstGeom prst="rect">
            <a:avLst/>
          </a:prstGeom>
          <a:noFill/>
          <a:ln>
            <a:noFill/>
          </a:ln>
        </p:spPr>
        <p:txBody>
          <a:bodyPr anchorCtr="0" anchor="t" bIns="0" lIns="0" spcFirstLastPara="1" rIns="0" wrap="square" tIns="3800">
            <a:spAutoFit/>
          </a:bodyPr>
          <a:lstStyle/>
          <a:p>
            <a:pPr indent="0" lvl="0" marL="1270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200 - 1010 SEYMOUR STREET, VANCOUVER, BC | 604.688.8783 | </a:t>
            </a:r>
            <a:r>
              <a:rPr b="0" i="0" lang="en-US" sz="700" u="sng" cap="none" strike="noStrike">
                <a:solidFill>
                  <a:schemeClr val="hlink"/>
                </a:solidFill>
                <a:latin typeface="Arial"/>
                <a:ea typeface="Arial"/>
                <a:cs typeface="Arial"/>
                <a:sym typeface="Arial"/>
                <a:hlinkClick r:id="rId3"/>
              </a:rPr>
              <a:t>LEASING@ONNI.COM </a:t>
            </a:r>
            <a:endParaRPr b="0" i="0" sz="700" u="none" cap="none" strike="noStrike">
              <a:solidFill>
                <a:srgbClr val="000000"/>
              </a:solidFill>
              <a:latin typeface="Arial"/>
              <a:ea typeface="Arial"/>
              <a:cs typeface="Arial"/>
              <a:sym typeface="Arial"/>
            </a:endParaRPr>
          </a:p>
        </p:txBody>
      </p:sp>
      <p:sp>
        <p:nvSpPr>
          <p:cNvPr id="223" name="Google Shape;223;g35e1abcc391_0_0"/>
          <p:cNvSpPr txBox="1"/>
          <p:nvPr/>
        </p:nvSpPr>
        <p:spPr>
          <a:xfrm>
            <a:off x="2732400" y="1324005"/>
            <a:ext cx="3220800" cy="741600"/>
          </a:xfrm>
          <a:prstGeom prst="rect">
            <a:avLst/>
          </a:prstGeom>
          <a:noFill/>
          <a:ln>
            <a:noFill/>
          </a:ln>
        </p:spPr>
        <p:txBody>
          <a:bodyPr anchorCtr="0" anchor="t" bIns="0" lIns="0" spcFirstLastPara="1" rIns="0" wrap="square" tIns="12700">
            <a:spAutoFit/>
          </a:bodyPr>
          <a:lstStyle/>
          <a:p>
            <a:pPr indent="0" lvl="0" marL="0" marR="0" rtl="0" algn="l">
              <a:lnSpc>
                <a:spcPct val="115625"/>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Lougheed Commerce Court</a:t>
            </a:r>
            <a:endParaRPr b="0" i="0" sz="1500" u="none" cap="none" strike="noStrike">
              <a:solidFill>
                <a:srgbClr val="0C213E"/>
              </a:solidFill>
              <a:latin typeface="Montserrat SemiBold"/>
              <a:ea typeface="Montserrat SemiBold"/>
              <a:cs typeface="Montserrat SemiBold"/>
              <a:sym typeface="Montserrat SemiBold"/>
            </a:endParaRPr>
          </a:p>
          <a:p>
            <a:pPr indent="0" lvl="0" marL="0" marR="5080" rtl="0" algn="l">
              <a:lnSpc>
                <a:spcPct val="100000"/>
              </a:lnSpc>
              <a:spcBef>
                <a:spcPts val="0"/>
              </a:spcBef>
              <a:spcAft>
                <a:spcPts val="0"/>
              </a:spcAft>
              <a:buClr>
                <a:schemeClr val="dk1"/>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4190 Lougheed Highway</a:t>
            </a:r>
            <a:endParaRPr b="0" i="0" sz="1500" u="none" cap="none" strike="noStrike">
              <a:solidFill>
                <a:schemeClr val="dk1"/>
              </a:solidFill>
              <a:latin typeface="Montserrat SemiBold"/>
              <a:ea typeface="Montserrat SemiBold"/>
              <a:cs typeface="Montserrat SemiBold"/>
              <a:sym typeface="Montserrat SemiBold"/>
            </a:endParaRPr>
          </a:p>
          <a:p>
            <a:pPr indent="0" lvl="0" marL="0" marR="0" rtl="0" algn="l">
              <a:lnSpc>
                <a:spcPct val="115625"/>
              </a:lnSpc>
              <a:spcBef>
                <a:spcPts val="0"/>
              </a:spcBef>
              <a:spcAft>
                <a:spcPts val="0"/>
              </a:spcAft>
              <a:buClr>
                <a:srgbClr val="000000"/>
              </a:buClr>
              <a:buSzPts val="1500"/>
              <a:buFont typeface="Arial"/>
              <a:buNone/>
            </a:pPr>
            <a:r>
              <a:t/>
            </a:r>
            <a:endParaRPr b="0" i="0" sz="1500" u="none" cap="none" strike="noStrike">
              <a:solidFill>
                <a:srgbClr val="0C213E"/>
              </a:solidFill>
              <a:latin typeface="Montserrat SemiBold"/>
              <a:ea typeface="Montserrat SemiBold"/>
              <a:cs typeface="Montserrat SemiBold"/>
              <a:sym typeface="Montserrat SemiBold"/>
            </a:endParaRPr>
          </a:p>
        </p:txBody>
      </p:sp>
      <p:sp>
        <p:nvSpPr>
          <p:cNvPr id="224" name="Google Shape;224;g35e1abcc391_0_0"/>
          <p:cNvSpPr txBox="1"/>
          <p:nvPr/>
        </p:nvSpPr>
        <p:spPr>
          <a:xfrm>
            <a:off x="2732813" y="1043644"/>
            <a:ext cx="9417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BURNABY, BC</a:t>
            </a:r>
            <a:endParaRPr b="1" i="0" sz="700" u="none" cap="none" strike="noStrike">
              <a:solidFill>
                <a:schemeClr val="lt1"/>
              </a:solidFill>
              <a:latin typeface="Arial"/>
              <a:ea typeface="Arial"/>
              <a:cs typeface="Arial"/>
              <a:sym typeface="Arial"/>
            </a:endParaRPr>
          </a:p>
        </p:txBody>
      </p:sp>
      <p:pic>
        <p:nvPicPr>
          <p:cNvPr id="225" name="Google Shape;225;g35e1abcc391_0_0"/>
          <p:cNvPicPr preferRelativeResize="0"/>
          <p:nvPr>
            <p:ph idx="2" type="pic"/>
          </p:nvPr>
        </p:nvPicPr>
        <p:blipFill rotWithShape="1">
          <a:blip r:embed="rId4">
            <a:alphaModFix/>
          </a:blip>
          <a:srcRect b="8651" l="11306" r="11306" t="13684"/>
          <a:stretch/>
        </p:blipFill>
        <p:spPr>
          <a:xfrm>
            <a:off x="399025" y="1043650"/>
            <a:ext cx="2050801" cy="1590875"/>
          </a:xfrm>
          <a:prstGeom prst="rect">
            <a:avLst/>
          </a:prstGeom>
          <a:noFill/>
          <a:ln cap="flat" cmpd="sng" w="9525">
            <a:solidFill>
              <a:schemeClr val="lt1"/>
            </a:solidFill>
            <a:prstDash val="solid"/>
            <a:round/>
            <a:headEnd len="sm" w="sm" type="none"/>
            <a:tailEnd len="sm" w="sm" type="none"/>
          </a:ln>
        </p:spPr>
      </p:pic>
      <p:pic>
        <p:nvPicPr>
          <p:cNvPr id="226" name="Google Shape;226;g35e1abcc391_0_0">
            <a:hlinkClick r:id="rId5"/>
          </p:cNvPr>
          <p:cNvPicPr preferRelativeResize="0"/>
          <p:nvPr/>
        </p:nvPicPr>
        <p:blipFill rotWithShape="1">
          <a:blip r:embed="rId6">
            <a:alphaModFix/>
          </a:blip>
          <a:srcRect b="0" l="0" r="0" t="0"/>
          <a:stretch/>
        </p:blipFill>
        <p:spPr>
          <a:xfrm>
            <a:off x="6137792" y="1020876"/>
            <a:ext cx="1042545" cy="200100"/>
          </a:xfrm>
          <a:prstGeom prst="rect">
            <a:avLst/>
          </a:prstGeom>
          <a:noFill/>
          <a:ln>
            <a:noFill/>
          </a:ln>
        </p:spPr>
      </p:pic>
      <p:pic>
        <p:nvPicPr>
          <p:cNvPr id="227" name="Google Shape;227;g35e1abcc391_0_0"/>
          <p:cNvPicPr preferRelativeResize="0"/>
          <p:nvPr/>
        </p:nvPicPr>
        <p:blipFill rotWithShape="1">
          <a:blip r:embed="rId7">
            <a:alphaModFix/>
          </a:blip>
          <a:srcRect b="2905" l="0" r="0" t="5711"/>
          <a:stretch/>
        </p:blipFill>
        <p:spPr>
          <a:xfrm>
            <a:off x="399024" y="2811374"/>
            <a:ext cx="2050801" cy="1199690"/>
          </a:xfrm>
          <a:prstGeom prst="rect">
            <a:avLst/>
          </a:prstGeom>
          <a:noFill/>
          <a:ln>
            <a:noFill/>
          </a:ln>
        </p:spPr>
      </p:pic>
      <p:sp>
        <p:nvSpPr>
          <p:cNvPr id="228" name="Google Shape;228;g35e1abcc391_0_0"/>
          <p:cNvSpPr txBox="1"/>
          <p:nvPr/>
        </p:nvSpPr>
        <p:spPr>
          <a:xfrm>
            <a:off x="2725537" y="3174926"/>
            <a:ext cx="4089900" cy="474600"/>
          </a:xfrm>
          <a:prstGeom prst="rect">
            <a:avLst/>
          </a:prstGeom>
          <a:noFill/>
          <a:ln>
            <a:noFill/>
          </a:ln>
        </p:spPr>
        <p:txBody>
          <a:bodyPr anchorCtr="0" anchor="t" bIns="0" lIns="0" spcFirstLastPara="1" rIns="0" wrap="square" tIns="12700">
            <a:spAutoFit/>
          </a:bodyPr>
          <a:lstStyle/>
          <a:p>
            <a:pPr indent="0" lvl="0" marL="0" marR="5080" rtl="0" algn="l">
              <a:lnSpc>
                <a:spcPct val="100000"/>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Suter Brook Village Office - South</a:t>
            </a:r>
            <a:endParaRPr b="0" i="0" sz="1500" u="none" cap="none" strike="noStrike">
              <a:solidFill>
                <a:srgbClr val="0C213E"/>
              </a:solidFill>
              <a:latin typeface="Montserrat SemiBold"/>
              <a:ea typeface="Montserrat SemiBold"/>
              <a:cs typeface="Montserrat SemiBold"/>
              <a:sym typeface="Montserrat SemiBold"/>
            </a:endParaRPr>
          </a:p>
          <a:p>
            <a:pPr indent="0" lvl="0" marL="0" marR="5080" rtl="0" algn="l">
              <a:lnSpc>
                <a:spcPct val="100000"/>
              </a:lnSpc>
              <a:spcBef>
                <a:spcPts val="0"/>
              </a:spcBef>
              <a:spcAft>
                <a:spcPts val="0"/>
              </a:spcAft>
              <a:buClr>
                <a:srgbClr val="000000"/>
              </a:buClr>
              <a:buSzPts val="1500"/>
              <a:buFont typeface="Arial"/>
              <a:buNone/>
            </a:pPr>
            <a:r>
              <a:rPr b="0" i="0" lang="en-US" sz="1500" u="none" cap="none" strike="noStrike">
                <a:solidFill>
                  <a:srgbClr val="0C213E"/>
                </a:solidFill>
                <a:latin typeface="Montserrat SemiBold"/>
                <a:ea typeface="Montserrat SemiBold"/>
                <a:cs typeface="Montserrat SemiBold"/>
                <a:sym typeface="Montserrat SemiBold"/>
              </a:rPr>
              <a:t>220 Brew Street</a:t>
            </a:r>
            <a:endParaRPr b="0" i="0" sz="1500" u="none" cap="none" strike="noStrike">
              <a:solidFill>
                <a:srgbClr val="0C213E"/>
              </a:solidFill>
              <a:latin typeface="Montserrat SemiBold"/>
              <a:ea typeface="Montserrat SemiBold"/>
              <a:cs typeface="Montserrat SemiBold"/>
              <a:sym typeface="Montserrat SemiBold"/>
            </a:endParaRPr>
          </a:p>
        </p:txBody>
      </p:sp>
      <p:sp>
        <p:nvSpPr>
          <p:cNvPr id="229" name="Google Shape;229;g35e1abcc391_0_0"/>
          <p:cNvSpPr txBox="1"/>
          <p:nvPr/>
        </p:nvSpPr>
        <p:spPr>
          <a:xfrm>
            <a:off x="2725950" y="2821832"/>
            <a:ext cx="941700" cy="200100"/>
          </a:xfrm>
          <a:prstGeom prst="rect">
            <a:avLst/>
          </a:prstGeom>
          <a:solidFill>
            <a:srgbClr val="00AEEF"/>
          </a:solidFill>
          <a:ln>
            <a:noFill/>
          </a:ln>
        </p:spPr>
        <p:txBody>
          <a:bodyPr anchorCtr="0" anchor="t" bIns="45700" lIns="45700" spcFirstLastPara="1" rIns="45700" wrap="square" tIns="45700">
            <a:spAutoFit/>
          </a:bodyPr>
          <a:lstStyle/>
          <a:p>
            <a:pPr indent="0" lvl="0" marL="12700" marR="0" rtl="0" algn="ctr">
              <a:lnSpc>
                <a:spcPct val="112222"/>
              </a:lnSpc>
              <a:spcBef>
                <a:spcPts val="0"/>
              </a:spcBef>
              <a:spcAft>
                <a:spcPts val="0"/>
              </a:spcAft>
              <a:buClr>
                <a:srgbClr val="000000"/>
              </a:buClr>
              <a:buSzPts val="700"/>
              <a:buFont typeface="Arial"/>
              <a:buNone/>
            </a:pPr>
            <a:r>
              <a:rPr b="1" i="0" lang="en-US" sz="700" u="none" cap="none" strike="noStrike">
                <a:solidFill>
                  <a:schemeClr val="lt1"/>
                </a:solidFill>
                <a:latin typeface="Arial"/>
                <a:ea typeface="Arial"/>
                <a:cs typeface="Arial"/>
                <a:sym typeface="Arial"/>
              </a:rPr>
              <a:t>PORT MOODY, BC</a:t>
            </a:r>
            <a:endParaRPr b="1" i="0" sz="700" u="none" cap="none" strike="noStrike">
              <a:solidFill>
                <a:schemeClr val="lt1"/>
              </a:solidFill>
              <a:latin typeface="Arial"/>
              <a:ea typeface="Arial"/>
              <a:cs typeface="Arial"/>
              <a:sym typeface="Arial"/>
            </a:endParaRPr>
          </a:p>
        </p:txBody>
      </p:sp>
      <p:pic>
        <p:nvPicPr>
          <p:cNvPr id="230" name="Google Shape;230;g35e1abcc391_0_0">
            <a:hlinkClick r:id="rId8"/>
          </p:cNvPr>
          <p:cNvPicPr preferRelativeResize="0"/>
          <p:nvPr/>
        </p:nvPicPr>
        <p:blipFill rotWithShape="1">
          <a:blip r:embed="rId6">
            <a:alphaModFix/>
          </a:blip>
          <a:srcRect b="0" l="0" r="0" t="0"/>
          <a:stretch/>
        </p:blipFill>
        <p:spPr>
          <a:xfrm>
            <a:off x="6100255" y="2820013"/>
            <a:ext cx="1042545" cy="200100"/>
          </a:xfrm>
          <a:prstGeom prst="rect">
            <a:avLst/>
          </a:prstGeom>
          <a:noFill/>
          <a:ln>
            <a:noFill/>
          </a:ln>
        </p:spPr>
      </p:pic>
      <p:cxnSp>
        <p:nvCxnSpPr>
          <p:cNvPr id="231" name="Google Shape;231;g35e1abcc391_0_0"/>
          <p:cNvCxnSpPr/>
          <p:nvPr/>
        </p:nvCxnSpPr>
        <p:spPr>
          <a:xfrm>
            <a:off x="399025" y="2633964"/>
            <a:ext cx="6909900" cy="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5" name="Shape 235"/>
        <p:cNvGrpSpPr/>
        <p:nvPr/>
      </p:nvGrpSpPr>
      <p:grpSpPr>
        <a:xfrm>
          <a:off x="0" y="0"/>
          <a:ext cx="0" cy="0"/>
          <a:chOff x="0" y="0"/>
          <a:chExt cx="0" cy="0"/>
        </a:xfrm>
      </p:grpSpPr>
      <p:sp>
        <p:nvSpPr>
          <p:cNvPr id="236" name="Google Shape;236;p8"/>
          <p:cNvSpPr/>
          <p:nvPr/>
        </p:nvSpPr>
        <p:spPr>
          <a:xfrm>
            <a:off x="0" y="0"/>
            <a:ext cx="7772400" cy="10058400"/>
          </a:xfrm>
          <a:custGeom>
            <a:rect b="b" l="l" r="r" t="t"/>
            <a:pathLst>
              <a:path extrusionOk="0" h="10058400" w="7772400">
                <a:moveTo>
                  <a:pt x="7772400" y="0"/>
                </a:moveTo>
                <a:lnTo>
                  <a:pt x="0" y="0"/>
                </a:lnTo>
                <a:lnTo>
                  <a:pt x="0" y="10058400"/>
                </a:lnTo>
                <a:lnTo>
                  <a:pt x="7772400" y="10058400"/>
                </a:lnTo>
                <a:lnTo>
                  <a:pt x="7772400" y="0"/>
                </a:lnTo>
                <a:close/>
              </a:path>
            </a:pathLst>
          </a:custGeom>
          <a:solidFill>
            <a:srgbClr val="001F3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7" name="Google Shape;237;p8"/>
          <p:cNvPicPr preferRelativeResize="0"/>
          <p:nvPr/>
        </p:nvPicPr>
        <p:blipFill rotWithShape="1">
          <a:blip r:embed="rId3">
            <a:alphaModFix/>
          </a:blip>
          <a:srcRect b="0" l="0" r="0" t="0"/>
          <a:stretch/>
        </p:blipFill>
        <p:spPr>
          <a:xfrm>
            <a:off x="4351282" y="7252298"/>
            <a:ext cx="181990" cy="77241"/>
          </a:xfrm>
          <a:prstGeom prst="rect">
            <a:avLst/>
          </a:prstGeom>
          <a:noFill/>
          <a:ln>
            <a:noFill/>
          </a:ln>
        </p:spPr>
      </p:pic>
      <p:grpSp>
        <p:nvGrpSpPr>
          <p:cNvPr id="238" name="Google Shape;238;p8"/>
          <p:cNvGrpSpPr/>
          <p:nvPr/>
        </p:nvGrpSpPr>
        <p:grpSpPr>
          <a:xfrm>
            <a:off x="3021335" y="7380276"/>
            <a:ext cx="1472632" cy="372811"/>
            <a:chOff x="3021335" y="4170451"/>
            <a:chExt cx="1472632" cy="372811"/>
          </a:xfrm>
        </p:grpSpPr>
        <p:sp>
          <p:nvSpPr>
            <p:cNvPr id="239" name="Google Shape;239;p8"/>
            <p:cNvSpPr/>
            <p:nvPr/>
          </p:nvSpPr>
          <p:spPr>
            <a:xfrm>
              <a:off x="3591420" y="4170451"/>
              <a:ext cx="894080" cy="279400"/>
            </a:xfrm>
            <a:custGeom>
              <a:rect b="b" l="l" r="r" t="t"/>
              <a:pathLst>
                <a:path extrusionOk="0" h="279400" w="894079">
                  <a:moveTo>
                    <a:pt x="392557" y="116547"/>
                  </a:moveTo>
                  <a:lnTo>
                    <a:pt x="381850" y="68364"/>
                  </a:lnTo>
                  <a:lnTo>
                    <a:pt x="353961" y="34950"/>
                  </a:lnTo>
                  <a:lnTo>
                    <a:pt x="315302" y="13982"/>
                  </a:lnTo>
                  <a:lnTo>
                    <a:pt x="272249" y="3098"/>
                  </a:lnTo>
                  <a:lnTo>
                    <a:pt x="231190" y="0"/>
                  </a:lnTo>
                  <a:lnTo>
                    <a:pt x="178943" y="4381"/>
                  </a:lnTo>
                  <a:lnTo>
                    <a:pt x="135890" y="15989"/>
                  </a:lnTo>
                  <a:lnTo>
                    <a:pt x="102743" y="32461"/>
                  </a:lnTo>
                  <a:lnTo>
                    <a:pt x="80213" y="51485"/>
                  </a:lnTo>
                  <a:lnTo>
                    <a:pt x="78320" y="51485"/>
                  </a:lnTo>
                  <a:lnTo>
                    <a:pt x="73596" y="6223"/>
                  </a:lnTo>
                  <a:lnTo>
                    <a:pt x="0" y="6223"/>
                  </a:lnTo>
                  <a:lnTo>
                    <a:pt x="1181" y="16840"/>
                  </a:lnTo>
                  <a:lnTo>
                    <a:pt x="2819" y="38722"/>
                  </a:lnTo>
                  <a:lnTo>
                    <a:pt x="3314" y="50190"/>
                  </a:lnTo>
                  <a:lnTo>
                    <a:pt x="30111" y="69557"/>
                  </a:lnTo>
                  <a:lnTo>
                    <a:pt x="49822" y="91376"/>
                  </a:lnTo>
                  <a:lnTo>
                    <a:pt x="62001" y="115417"/>
                  </a:lnTo>
                  <a:lnTo>
                    <a:pt x="66154" y="141465"/>
                  </a:lnTo>
                  <a:lnTo>
                    <a:pt x="61810" y="169202"/>
                  </a:lnTo>
                  <a:lnTo>
                    <a:pt x="49364" y="193890"/>
                  </a:lnTo>
                  <a:lnTo>
                    <a:pt x="29730" y="215607"/>
                  </a:lnTo>
                  <a:lnTo>
                    <a:pt x="3771" y="234429"/>
                  </a:lnTo>
                  <a:lnTo>
                    <a:pt x="3771" y="279387"/>
                  </a:lnTo>
                  <a:lnTo>
                    <a:pt x="86817" y="279387"/>
                  </a:lnTo>
                  <a:lnTo>
                    <a:pt x="86817" y="106934"/>
                  </a:lnTo>
                  <a:lnTo>
                    <a:pt x="88696" y="98437"/>
                  </a:lnTo>
                  <a:lnTo>
                    <a:pt x="132930" y="56362"/>
                  </a:lnTo>
                  <a:lnTo>
                    <a:pt x="203822" y="41300"/>
                  </a:lnTo>
                  <a:lnTo>
                    <a:pt x="253377" y="47739"/>
                  </a:lnTo>
                  <a:lnTo>
                    <a:pt x="286042" y="65201"/>
                  </a:lnTo>
                  <a:lnTo>
                    <a:pt x="304012" y="90944"/>
                  </a:lnTo>
                  <a:lnTo>
                    <a:pt x="309511" y="122199"/>
                  </a:lnTo>
                  <a:lnTo>
                    <a:pt x="309511" y="279387"/>
                  </a:lnTo>
                  <a:lnTo>
                    <a:pt x="392557" y="279387"/>
                  </a:lnTo>
                  <a:lnTo>
                    <a:pt x="392557" y="116547"/>
                  </a:lnTo>
                  <a:close/>
                </a:path>
                <a:path extrusionOk="0" h="279400" w="894079">
                  <a:moveTo>
                    <a:pt x="795680" y="116547"/>
                  </a:moveTo>
                  <a:lnTo>
                    <a:pt x="784974" y="68364"/>
                  </a:lnTo>
                  <a:lnTo>
                    <a:pt x="757085" y="34950"/>
                  </a:lnTo>
                  <a:lnTo>
                    <a:pt x="718426" y="13982"/>
                  </a:lnTo>
                  <a:lnTo>
                    <a:pt x="675373" y="3098"/>
                  </a:lnTo>
                  <a:lnTo>
                    <a:pt x="634314" y="0"/>
                  </a:lnTo>
                  <a:lnTo>
                    <a:pt x="582066" y="4381"/>
                  </a:lnTo>
                  <a:lnTo>
                    <a:pt x="539013" y="15989"/>
                  </a:lnTo>
                  <a:lnTo>
                    <a:pt x="505866" y="32461"/>
                  </a:lnTo>
                  <a:lnTo>
                    <a:pt x="483336" y="51485"/>
                  </a:lnTo>
                  <a:lnTo>
                    <a:pt x="481444" y="51485"/>
                  </a:lnTo>
                  <a:lnTo>
                    <a:pt x="476719" y="6223"/>
                  </a:lnTo>
                  <a:lnTo>
                    <a:pt x="403123" y="6223"/>
                  </a:lnTo>
                  <a:lnTo>
                    <a:pt x="404914" y="23368"/>
                  </a:lnTo>
                  <a:lnTo>
                    <a:pt x="406069" y="41160"/>
                  </a:lnTo>
                  <a:lnTo>
                    <a:pt x="406704" y="60007"/>
                  </a:lnTo>
                  <a:lnTo>
                    <a:pt x="406895" y="80340"/>
                  </a:lnTo>
                  <a:lnTo>
                    <a:pt x="406895" y="279387"/>
                  </a:lnTo>
                  <a:lnTo>
                    <a:pt x="489940" y="279387"/>
                  </a:lnTo>
                  <a:lnTo>
                    <a:pt x="489940" y="106934"/>
                  </a:lnTo>
                  <a:lnTo>
                    <a:pt x="491820" y="98437"/>
                  </a:lnTo>
                  <a:lnTo>
                    <a:pt x="536067" y="56362"/>
                  </a:lnTo>
                  <a:lnTo>
                    <a:pt x="606945" y="41300"/>
                  </a:lnTo>
                  <a:lnTo>
                    <a:pt x="656501" y="47739"/>
                  </a:lnTo>
                  <a:lnTo>
                    <a:pt x="689165" y="65201"/>
                  </a:lnTo>
                  <a:lnTo>
                    <a:pt x="707136" y="90944"/>
                  </a:lnTo>
                  <a:lnTo>
                    <a:pt x="712635" y="122199"/>
                  </a:lnTo>
                  <a:lnTo>
                    <a:pt x="712635" y="279387"/>
                  </a:lnTo>
                  <a:lnTo>
                    <a:pt x="795680" y="279387"/>
                  </a:lnTo>
                  <a:lnTo>
                    <a:pt x="795680" y="116547"/>
                  </a:lnTo>
                  <a:close/>
                </a:path>
                <a:path extrusionOk="0" h="279400" w="894079">
                  <a:moveTo>
                    <a:pt x="893533" y="3771"/>
                  </a:moveTo>
                  <a:lnTo>
                    <a:pt x="809015" y="3771"/>
                  </a:lnTo>
                  <a:lnTo>
                    <a:pt x="809015" y="279374"/>
                  </a:lnTo>
                  <a:lnTo>
                    <a:pt x="893533" y="279374"/>
                  </a:lnTo>
                  <a:lnTo>
                    <a:pt x="893533" y="3771"/>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0" name="Google Shape;240;p8"/>
            <p:cNvPicPr preferRelativeResize="0"/>
            <p:nvPr/>
          </p:nvPicPr>
          <p:blipFill rotWithShape="1">
            <a:blip r:embed="rId4">
              <a:alphaModFix/>
            </a:blip>
            <a:srcRect b="0" l="0" r="0" t="0"/>
            <a:stretch/>
          </p:blipFill>
          <p:spPr>
            <a:xfrm>
              <a:off x="3996569" y="4478327"/>
              <a:ext cx="91439" cy="64935"/>
            </a:xfrm>
            <a:prstGeom prst="rect">
              <a:avLst/>
            </a:prstGeom>
            <a:noFill/>
            <a:ln>
              <a:noFill/>
            </a:ln>
          </p:spPr>
        </p:pic>
        <p:sp>
          <p:nvSpPr>
            <p:cNvPr id="241" name="Google Shape;241;p8"/>
            <p:cNvSpPr/>
            <p:nvPr/>
          </p:nvSpPr>
          <p:spPr>
            <a:xfrm>
              <a:off x="4114457" y="4478324"/>
              <a:ext cx="258445" cy="46990"/>
            </a:xfrm>
            <a:custGeom>
              <a:rect b="b" l="l" r="r" t="t"/>
              <a:pathLst>
                <a:path extrusionOk="0" h="46989" w="258445">
                  <a:moveTo>
                    <a:pt x="49047" y="190"/>
                  </a:moveTo>
                  <a:lnTo>
                    <a:pt x="46024" y="0"/>
                  </a:lnTo>
                  <a:lnTo>
                    <a:pt x="44208" y="0"/>
                  </a:lnTo>
                  <a:lnTo>
                    <a:pt x="35547" y="685"/>
                  </a:lnTo>
                  <a:lnTo>
                    <a:pt x="27774" y="2654"/>
                  </a:lnTo>
                  <a:lnTo>
                    <a:pt x="21399" y="5727"/>
                  </a:lnTo>
                  <a:lnTo>
                    <a:pt x="16954" y="9791"/>
                  </a:lnTo>
                  <a:lnTo>
                    <a:pt x="16344" y="9791"/>
                  </a:lnTo>
                  <a:lnTo>
                    <a:pt x="15532" y="927"/>
                  </a:lnTo>
                  <a:lnTo>
                    <a:pt x="0" y="927"/>
                  </a:lnTo>
                  <a:lnTo>
                    <a:pt x="596" y="5080"/>
                  </a:lnTo>
                  <a:lnTo>
                    <a:pt x="800" y="9601"/>
                  </a:lnTo>
                  <a:lnTo>
                    <a:pt x="800" y="14871"/>
                  </a:lnTo>
                  <a:lnTo>
                    <a:pt x="800" y="45631"/>
                  </a:lnTo>
                  <a:lnTo>
                    <a:pt x="18567" y="45631"/>
                  </a:lnTo>
                  <a:lnTo>
                    <a:pt x="18567" y="20497"/>
                  </a:lnTo>
                  <a:lnTo>
                    <a:pt x="18770" y="19113"/>
                  </a:lnTo>
                  <a:lnTo>
                    <a:pt x="42989" y="7658"/>
                  </a:lnTo>
                  <a:lnTo>
                    <a:pt x="47231" y="7658"/>
                  </a:lnTo>
                  <a:lnTo>
                    <a:pt x="49047" y="7848"/>
                  </a:lnTo>
                  <a:lnTo>
                    <a:pt x="49047" y="190"/>
                  </a:lnTo>
                  <a:close/>
                </a:path>
                <a:path extrusionOk="0" h="46989" w="258445">
                  <a:moveTo>
                    <a:pt x="153212" y="22910"/>
                  </a:moveTo>
                  <a:lnTo>
                    <a:pt x="149809" y="13601"/>
                  </a:lnTo>
                  <a:lnTo>
                    <a:pt x="140220" y="6362"/>
                  </a:lnTo>
                  <a:lnTo>
                    <a:pt x="139369" y="6096"/>
                  </a:lnTo>
                  <a:lnTo>
                    <a:pt x="134988" y="4724"/>
                  </a:lnTo>
                  <a:lnTo>
                    <a:pt x="134988" y="23368"/>
                  </a:lnTo>
                  <a:lnTo>
                    <a:pt x="132791" y="30149"/>
                  </a:lnTo>
                  <a:lnTo>
                    <a:pt x="126568" y="35648"/>
                  </a:lnTo>
                  <a:lnTo>
                    <a:pt x="117157" y="39255"/>
                  </a:lnTo>
                  <a:lnTo>
                    <a:pt x="105371" y="40551"/>
                  </a:lnTo>
                  <a:lnTo>
                    <a:pt x="93446" y="39243"/>
                  </a:lnTo>
                  <a:lnTo>
                    <a:pt x="84124" y="35636"/>
                  </a:lnTo>
                  <a:lnTo>
                    <a:pt x="78066" y="30187"/>
                  </a:lnTo>
                  <a:lnTo>
                    <a:pt x="75984" y="23647"/>
                  </a:lnTo>
                  <a:lnTo>
                    <a:pt x="76022" y="22910"/>
                  </a:lnTo>
                  <a:lnTo>
                    <a:pt x="77635" y="17119"/>
                  </a:lnTo>
                  <a:lnTo>
                    <a:pt x="83032" y="11582"/>
                  </a:lnTo>
                  <a:lnTo>
                    <a:pt x="92329" y="7620"/>
                  </a:lnTo>
                  <a:lnTo>
                    <a:pt x="105765" y="6096"/>
                  </a:lnTo>
                  <a:lnTo>
                    <a:pt x="119202" y="7696"/>
                  </a:lnTo>
                  <a:lnTo>
                    <a:pt x="128282" y="11798"/>
                  </a:lnTo>
                  <a:lnTo>
                    <a:pt x="133426" y="17322"/>
                  </a:lnTo>
                  <a:lnTo>
                    <a:pt x="134962" y="22910"/>
                  </a:lnTo>
                  <a:lnTo>
                    <a:pt x="134988" y="23368"/>
                  </a:lnTo>
                  <a:lnTo>
                    <a:pt x="134988" y="4724"/>
                  </a:lnTo>
                  <a:lnTo>
                    <a:pt x="125361" y="1676"/>
                  </a:lnTo>
                  <a:lnTo>
                    <a:pt x="106172" y="0"/>
                  </a:lnTo>
                  <a:lnTo>
                    <a:pt x="87274" y="1600"/>
                  </a:lnTo>
                  <a:lnTo>
                    <a:pt x="71882" y="6248"/>
                  </a:lnTo>
                  <a:lnTo>
                    <a:pt x="61518" y="13677"/>
                  </a:lnTo>
                  <a:lnTo>
                    <a:pt x="57721" y="23647"/>
                  </a:lnTo>
                  <a:lnTo>
                    <a:pt x="61353" y="33210"/>
                  </a:lnTo>
                  <a:lnTo>
                    <a:pt x="71297" y="40449"/>
                  </a:lnTo>
                  <a:lnTo>
                    <a:pt x="86169" y="45046"/>
                  </a:lnTo>
                  <a:lnTo>
                    <a:pt x="104559" y="46647"/>
                  </a:lnTo>
                  <a:lnTo>
                    <a:pt x="122047" y="45262"/>
                  </a:lnTo>
                  <a:lnTo>
                    <a:pt x="137668" y="40982"/>
                  </a:lnTo>
                  <a:lnTo>
                    <a:pt x="138315" y="40551"/>
                  </a:lnTo>
                  <a:lnTo>
                    <a:pt x="148907" y="33591"/>
                  </a:lnTo>
                  <a:lnTo>
                    <a:pt x="153212" y="22910"/>
                  </a:lnTo>
                  <a:close/>
                </a:path>
                <a:path extrusionOk="0" h="46989" w="258445">
                  <a:moveTo>
                    <a:pt x="258178" y="45631"/>
                  </a:moveTo>
                  <a:lnTo>
                    <a:pt x="257581" y="42125"/>
                  </a:lnTo>
                  <a:lnTo>
                    <a:pt x="257378" y="38061"/>
                  </a:lnTo>
                  <a:lnTo>
                    <a:pt x="257378" y="33350"/>
                  </a:lnTo>
                  <a:lnTo>
                    <a:pt x="257378" y="927"/>
                  </a:lnTo>
                  <a:lnTo>
                    <a:pt x="239610" y="927"/>
                  </a:lnTo>
                  <a:lnTo>
                    <a:pt x="239610" y="29845"/>
                  </a:lnTo>
                  <a:lnTo>
                    <a:pt x="239001" y="31318"/>
                  </a:lnTo>
                  <a:lnTo>
                    <a:pt x="234772" y="36118"/>
                  </a:lnTo>
                  <a:lnTo>
                    <a:pt x="226491" y="39903"/>
                  </a:lnTo>
                  <a:lnTo>
                    <a:pt x="214579" y="39903"/>
                  </a:lnTo>
                  <a:lnTo>
                    <a:pt x="204444" y="38862"/>
                  </a:lnTo>
                  <a:lnTo>
                    <a:pt x="197688" y="35928"/>
                  </a:lnTo>
                  <a:lnTo>
                    <a:pt x="193941" y="31407"/>
                  </a:lnTo>
                  <a:lnTo>
                    <a:pt x="192773" y="25590"/>
                  </a:lnTo>
                  <a:lnTo>
                    <a:pt x="192773" y="927"/>
                  </a:lnTo>
                  <a:lnTo>
                    <a:pt x="175018" y="927"/>
                  </a:lnTo>
                  <a:lnTo>
                    <a:pt x="175018" y="27063"/>
                  </a:lnTo>
                  <a:lnTo>
                    <a:pt x="178130" y="36715"/>
                  </a:lnTo>
                  <a:lnTo>
                    <a:pt x="186118" y="42710"/>
                  </a:lnTo>
                  <a:lnTo>
                    <a:pt x="196989" y="45783"/>
                  </a:lnTo>
                  <a:lnTo>
                    <a:pt x="208724" y="46647"/>
                  </a:lnTo>
                  <a:lnTo>
                    <a:pt x="220472" y="45859"/>
                  </a:lnTo>
                  <a:lnTo>
                    <a:pt x="229717" y="43840"/>
                  </a:lnTo>
                  <a:lnTo>
                    <a:pt x="236550" y="41148"/>
                  </a:lnTo>
                  <a:lnTo>
                    <a:pt x="241020" y="38341"/>
                  </a:lnTo>
                  <a:lnTo>
                    <a:pt x="241427" y="38341"/>
                  </a:lnTo>
                  <a:lnTo>
                    <a:pt x="242443" y="45631"/>
                  </a:lnTo>
                  <a:lnTo>
                    <a:pt x="258178" y="45631"/>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2" name="Google Shape;242;p8"/>
            <p:cNvPicPr preferRelativeResize="0"/>
            <p:nvPr/>
          </p:nvPicPr>
          <p:blipFill rotWithShape="1">
            <a:blip r:embed="rId5">
              <a:alphaModFix/>
            </a:blip>
            <a:srcRect b="0" l="0" r="0" t="0"/>
            <a:stretch/>
          </p:blipFill>
          <p:spPr>
            <a:xfrm>
              <a:off x="4400508" y="4478321"/>
              <a:ext cx="93459" cy="63919"/>
            </a:xfrm>
            <a:prstGeom prst="rect">
              <a:avLst/>
            </a:prstGeom>
            <a:noFill/>
            <a:ln>
              <a:noFill/>
            </a:ln>
          </p:spPr>
        </p:pic>
        <p:sp>
          <p:nvSpPr>
            <p:cNvPr id="243" name="Google Shape;243;p8"/>
            <p:cNvSpPr/>
            <p:nvPr/>
          </p:nvSpPr>
          <p:spPr>
            <a:xfrm>
              <a:off x="3021335" y="4171811"/>
              <a:ext cx="628650" cy="285115"/>
            </a:xfrm>
            <a:custGeom>
              <a:rect b="b" l="l" r="r" t="t"/>
              <a:pathLst>
                <a:path extrusionOk="0" h="285114" w="628650">
                  <a:moveTo>
                    <a:pt x="318706" y="0"/>
                  </a:moveTo>
                  <a:lnTo>
                    <a:pt x="253923" y="2476"/>
                  </a:lnTo>
                  <a:lnTo>
                    <a:pt x="193840" y="9781"/>
                  </a:lnTo>
                  <a:lnTo>
                    <a:pt x="139669" y="21730"/>
                  </a:lnTo>
                  <a:lnTo>
                    <a:pt x="92625" y="38139"/>
                  </a:lnTo>
                  <a:lnTo>
                    <a:pt x="53923" y="58823"/>
                  </a:lnTo>
                  <a:lnTo>
                    <a:pt x="24775" y="83597"/>
                  </a:lnTo>
                  <a:lnTo>
                    <a:pt x="0" y="144678"/>
                  </a:lnTo>
                  <a:lnTo>
                    <a:pt x="6102" y="175426"/>
                  </a:lnTo>
                  <a:lnTo>
                    <a:pt x="51611" y="226870"/>
                  </a:lnTo>
                  <a:lnTo>
                    <a:pt x="88807" y="247051"/>
                  </a:lnTo>
                  <a:lnTo>
                    <a:pt x="134158" y="263196"/>
                  </a:lnTo>
                  <a:lnTo>
                    <a:pt x="186559" y="275046"/>
                  </a:lnTo>
                  <a:lnTo>
                    <a:pt x="244904" y="282345"/>
                  </a:lnTo>
                  <a:lnTo>
                    <a:pt x="308089" y="284835"/>
                  </a:lnTo>
                  <a:lnTo>
                    <a:pt x="366449" y="282752"/>
                  </a:lnTo>
                  <a:lnTo>
                    <a:pt x="423643" y="276401"/>
                  </a:lnTo>
                  <a:lnTo>
                    <a:pt x="477630" y="265630"/>
                  </a:lnTo>
                  <a:lnTo>
                    <a:pt x="526373" y="250288"/>
                  </a:lnTo>
                  <a:lnTo>
                    <a:pt x="531746" y="247688"/>
                  </a:lnTo>
                  <a:lnTo>
                    <a:pt x="313397" y="247688"/>
                  </a:lnTo>
                  <a:lnTo>
                    <a:pt x="249238" y="242527"/>
                  </a:lnTo>
                  <a:lnTo>
                    <a:pt x="195344" y="228017"/>
                  </a:lnTo>
                  <a:lnTo>
                    <a:pt x="154005" y="205615"/>
                  </a:lnTo>
                  <a:lnTo>
                    <a:pt x="127523" y="176789"/>
                  </a:lnTo>
                  <a:lnTo>
                    <a:pt x="118186" y="142989"/>
                  </a:lnTo>
                  <a:lnTo>
                    <a:pt x="125505" y="112095"/>
                  </a:lnTo>
                  <a:lnTo>
                    <a:pt x="148058" y="83363"/>
                  </a:lnTo>
                  <a:lnTo>
                    <a:pt x="186738" y="59496"/>
                  </a:lnTo>
                  <a:lnTo>
                    <a:pt x="242438" y="43194"/>
                  </a:lnTo>
                  <a:lnTo>
                    <a:pt x="316052" y="37160"/>
                  </a:lnTo>
                  <a:lnTo>
                    <a:pt x="538049" y="37160"/>
                  </a:lnTo>
                  <a:lnTo>
                    <a:pt x="497730" y="22383"/>
                  </a:lnTo>
                  <a:lnTo>
                    <a:pt x="444929" y="10185"/>
                  </a:lnTo>
                  <a:lnTo>
                    <a:pt x="385000" y="2605"/>
                  </a:lnTo>
                  <a:lnTo>
                    <a:pt x="318706" y="0"/>
                  </a:lnTo>
                  <a:close/>
                </a:path>
                <a:path extrusionOk="0" h="285114" w="628650">
                  <a:moveTo>
                    <a:pt x="538049" y="37160"/>
                  </a:moveTo>
                  <a:lnTo>
                    <a:pt x="316052" y="37160"/>
                  </a:lnTo>
                  <a:lnTo>
                    <a:pt x="389113" y="43617"/>
                  </a:lnTo>
                  <a:lnTo>
                    <a:pt x="443497" y="60718"/>
                  </a:lnTo>
                  <a:lnTo>
                    <a:pt x="480605" y="85061"/>
                  </a:lnTo>
                  <a:lnTo>
                    <a:pt x="501842" y="113243"/>
                  </a:lnTo>
                  <a:lnTo>
                    <a:pt x="508609" y="141858"/>
                  </a:lnTo>
                  <a:lnTo>
                    <a:pt x="499017" y="176425"/>
                  </a:lnTo>
                  <a:lnTo>
                    <a:pt x="472018" y="205618"/>
                  </a:lnTo>
                  <a:lnTo>
                    <a:pt x="430304" y="228106"/>
                  </a:lnTo>
                  <a:lnTo>
                    <a:pt x="376537" y="242571"/>
                  </a:lnTo>
                  <a:lnTo>
                    <a:pt x="313397" y="247688"/>
                  </a:lnTo>
                  <a:lnTo>
                    <a:pt x="531746" y="247688"/>
                  </a:lnTo>
                  <a:lnTo>
                    <a:pt x="567833" y="230223"/>
                  </a:lnTo>
                  <a:lnTo>
                    <a:pt x="599972" y="205282"/>
                  </a:lnTo>
                  <a:lnTo>
                    <a:pt x="620750" y="175315"/>
                  </a:lnTo>
                  <a:lnTo>
                    <a:pt x="628129" y="140169"/>
                  </a:lnTo>
                  <a:lnTo>
                    <a:pt x="622405" y="110227"/>
                  </a:lnTo>
                  <a:lnTo>
                    <a:pt x="605740" y="83121"/>
                  </a:lnTo>
                  <a:lnTo>
                    <a:pt x="578898" y="59207"/>
                  </a:lnTo>
                  <a:lnTo>
                    <a:pt x="542640" y="38842"/>
                  </a:lnTo>
                  <a:lnTo>
                    <a:pt x="538049" y="3716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44" name="Google Shape;244;p8"/>
          <p:cNvPicPr preferRelativeResize="0"/>
          <p:nvPr/>
        </p:nvPicPr>
        <p:blipFill rotWithShape="1">
          <a:blip r:embed="rId6">
            <a:alphaModFix/>
          </a:blip>
          <a:srcRect b="0" l="0" r="0" t="0"/>
          <a:stretch/>
        </p:blipFill>
        <p:spPr>
          <a:xfrm>
            <a:off x="4556859" y="7250970"/>
            <a:ext cx="79908" cy="79908"/>
          </a:xfrm>
          <a:prstGeom prst="rect">
            <a:avLst/>
          </a:prstGeom>
          <a:noFill/>
          <a:ln>
            <a:noFill/>
          </a:ln>
        </p:spPr>
      </p:pic>
      <p:sp>
        <p:nvSpPr>
          <p:cNvPr id="245" name="Google Shape;245;p8"/>
          <p:cNvSpPr txBox="1"/>
          <p:nvPr/>
        </p:nvSpPr>
        <p:spPr>
          <a:xfrm>
            <a:off x="2858562" y="8839100"/>
            <a:ext cx="2055300" cy="3054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900"/>
              <a:buFont typeface="Arial"/>
              <a:buNone/>
            </a:pPr>
            <a:r>
              <a:rPr b="1" i="0" lang="en-US" sz="1900" u="none" cap="none" strike="noStrike">
                <a:solidFill>
                  <a:srgbClr val="FFFFFF"/>
                </a:solidFill>
                <a:uFill>
                  <a:noFill/>
                </a:uFill>
                <a:latin typeface="Arial"/>
                <a:ea typeface="Arial"/>
                <a:cs typeface="Arial"/>
                <a:sym typeface="Arial"/>
                <a:hlinkClick r:id="rId7">
                  <a:extLst>
                    <a:ext uri="{A12FA001-AC4F-418D-AE19-62706E023703}">
                      <ahyp:hlinkClr val="tx"/>
                    </a:ext>
                  </a:extLst>
                </a:hlinkClick>
              </a:rPr>
              <a:t>ONNI.COM</a:t>
            </a:r>
            <a:endParaRPr b="0" i="0" sz="1900" u="none" cap="none" strike="noStrike">
              <a:solidFill>
                <a:srgbClr val="000000"/>
              </a:solidFill>
              <a:latin typeface="Arial"/>
              <a:ea typeface="Arial"/>
              <a:cs typeface="Arial"/>
              <a:sym typeface="Arial"/>
            </a:endParaRPr>
          </a:p>
        </p:txBody>
      </p:sp>
      <p:sp>
        <p:nvSpPr>
          <p:cNvPr id="246" name="Google Shape;246;p8"/>
          <p:cNvSpPr txBox="1"/>
          <p:nvPr/>
        </p:nvSpPr>
        <p:spPr>
          <a:xfrm>
            <a:off x="2948919" y="7949459"/>
            <a:ext cx="1910100" cy="320700"/>
          </a:xfrm>
          <a:prstGeom prst="rect">
            <a:avLst/>
          </a:prstGeom>
          <a:noFill/>
          <a:ln>
            <a:noFill/>
          </a:ln>
        </p:spPr>
        <p:txBody>
          <a:bodyPr anchorCtr="0" anchor="t" bIns="0" lIns="0" spcFirstLastPara="1" rIns="0" wrap="square" tIns="12700">
            <a:spAutoFit/>
          </a:bodyPr>
          <a:lstStyle/>
          <a:p>
            <a:pPr indent="-114935" lvl="0" marL="127000" marR="5080" rtl="0" algn="l">
              <a:lnSpc>
                <a:spcPct val="100000"/>
              </a:lnSpc>
              <a:spcBef>
                <a:spcPts val="0"/>
              </a:spcBef>
              <a:spcAft>
                <a:spcPts val="0"/>
              </a:spcAft>
              <a:buClr>
                <a:srgbClr val="000000"/>
              </a:buClr>
              <a:buSzPts val="1000"/>
              <a:buFont typeface="Arial"/>
              <a:buNone/>
            </a:pPr>
            <a:r>
              <a:rPr b="0" i="0" lang="en-US" sz="1000" u="none" cap="none" strike="noStrike">
                <a:solidFill>
                  <a:srgbClr val="FFFFFF"/>
                </a:solidFill>
                <a:latin typeface="Arial"/>
                <a:ea typeface="Arial"/>
                <a:cs typeface="Arial"/>
                <a:sym typeface="Arial"/>
              </a:rPr>
              <a:t>200 - 1010 SEYMOUR STREET VANCOUVER, BC V6B 3M6</a:t>
            </a:r>
            <a:endParaRPr b="0" i="0" sz="1000" u="none" cap="none" strike="noStrike">
              <a:solidFill>
                <a:srgbClr val="000000"/>
              </a:solidFill>
              <a:latin typeface="Arial"/>
              <a:ea typeface="Arial"/>
              <a:cs typeface="Arial"/>
              <a:sym typeface="Arial"/>
            </a:endParaRPr>
          </a:p>
        </p:txBody>
      </p:sp>
      <p:sp>
        <p:nvSpPr>
          <p:cNvPr id="247" name="Google Shape;247;p8"/>
          <p:cNvSpPr/>
          <p:nvPr/>
        </p:nvSpPr>
        <p:spPr>
          <a:xfrm>
            <a:off x="3672840" y="8584217"/>
            <a:ext cx="426720" cy="0"/>
          </a:xfrm>
          <a:custGeom>
            <a:rect b="b" l="l" r="r" t="t"/>
            <a:pathLst>
              <a:path extrusionOk="0" h="120000" w="426720">
                <a:moveTo>
                  <a:pt x="0" y="0"/>
                </a:moveTo>
                <a:lnTo>
                  <a:pt x="426720" y="0"/>
                </a:lnTo>
              </a:path>
            </a:pathLst>
          </a:custGeom>
          <a:noFill/>
          <a:ln cap="flat" cmpd="sng" w="12700">
            <a:solidFill>
              <a:schemeClr val="l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8"/>
          <p:cNvSpPr txBox="1"/>
          <p:nvPr/>
        </p:nvSpPr>
        <p:spPr>
          <a:xfrm>
            <a:off x="785426" y="9415376"/>
            <a:ext cx="6249670" cy="208279"/>
          </a:xfrm>
          <a:prstGeom prst="rect">
            <a:avLst/>
          </a:prstGeom>
          <a:noFill/>
          <a:ln>
            <a:noFill/>
          </a:ln>
        </p:spPr>
        <p:txBody>
          <a:bodyPr anchorCtr="0" anchor="t" bIns="0" lIns="0" spcFirstLastPara="1" rIns="0" wrap="square" tIns="12700">
            <a:spAutoFit/>
          </a:bodyPr>
          <a:lstStyle/>
          <a:p>
            <a:pPr indent="-295275" lvl="0" marL="307340" marR="5080" rtl="0" algn="l">
              <a:lnSpc>
                <a:spcPct val="100000"/>
              </a:lnSpc>
              <a:spcBef>
                <a:spcPts val="0"/>
              </a:spcBef>
              <a:spcAft>
                <a:spcPts val="0"/>
              </a:spcAft>
              <a:buClr>
                <a:srgbClr val="000000"/>
              </a:buClr>
              <a:buSzPts val="600"/>
              <a:buFont typeface="Arial"/>
              <a:buNone/>
            </a:pPr>
            <a:r>
              <a:rPr b="0" i="0" lang="en-US" sz="600" u="none" cap="none" strike="noStrike">
                <a:solidFill>
                  <a:srgbClr val="FFFFFF"/>
                </a:solidFill>
                <a:latin typeface="Arial"/>
                <a:ea typeface="Arial"/>
                <a:cs typeface="Arial"/>
                <a:sym typeface="Arial"/>
              </a:rPr>
              <a:t>Availabilities may vary. Please speak with an Onni Representative for details. Developer reserves the right to make modifications to floorplans, project design, materials, features and specifications without notification. All maps, renderings and illustrations reflect the artist’s interpretation only and may differ from the final product. E. &amp; O. E.</a:t>
            </a:r>
            <a:endParaRPr b="0" i="0" sz="600" u="none" cap="none" strike="noStrike">
              <a:solidFill>
                <a:srgbClr val="000000"/>
              </a:solidFill>
              <a:latin typeface="Arial"/>
              <a:ea typeface="Arial"/>
              <a:cs typeface="Arial"/>
              <a:sym typeface="Arial"/>
            </a:endParaRPr>
          </a:p>
        </p:txBody>
      </p:sp>
      <p:sp>
        <p:nvSpPr>
          <p:cNvPr id="249" name="Google Shape;249;p8"/>
          <p:cNvSpPr txBox="1"/>
          <p:nvPr/>
        </p:nvSpPr>
        <p:spPr>
          <a:xfrm>
            <a:off x="0" y="4425300"/>
            <a:ext cx="7772400" cy="1207800"/>
          </a:xfrm>
          <a:prstGeom prst="rect">
            <a:avLst/>
          </a:prstGeom>
          <a:noFill/>
          <a:ln>
            <a:noFill/>
          </a:ln>
        </p:spPr>
        <p:txBody>
          <a:bodyPr anchorCtr="0" anchor="t" bIns="0" lIns="0" spcFirstLastPara="1" rIns="0" wrap="square" tIns="0">
            <a:spAutoFit/>
          </a:bodyPr>
          <a:lstStyle/>
          <a:p>
            <a:pPr indent="0" lvl="0" marL="0" marR="0" rtl="0" algn="ctr">
              <a:lnSpc>
                <a:spcPct val="1417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MARK REID</a:t>
            </a:r>
            <a:endParaRPr b="1" i="0" sz="1400" u="none" cap="none" strike="noStrike">
              <a:solidFill>
                <a:srgbClr val="FFFFFF"/>
              </a:solidFill>
              <a:latin typeface="Arial"/>
              <a:ea typeface="Arial"/>
              <a:cs typeface="Arial"/>
              <a:sym typeface="Arial"/>
            </a:endParaRPr>
          </a:p>
          <a:p>
            <a:pPr indent="0" lvl="0" marL="0" marR="0" rtl="0" algn="ctr">
              <a:lnSpc>
                <a:spcPct val="141700"/>
              </a:lnSpc>
              <a:spcBef>
                <a:spcPts val="0"/>
              </a:spcBef>
              <a:spcAft>
                <a:spcPts val="0"/>
              </a:spcAft>
              <a:buClr>
                <a:srgbClr val="000000"/>
              </a:buClr>
              <a:buSzPts val="1000"/>
              <a:buFont typeface="Arial"/>
              <a:buNone/>
            </a:pPr>
            <a:r>
              <a:rPr b="1" i="0" lang="en-US" sz="1000" u="sng" cap="none" strike="noStrike">
                <a:solidFill>
                  <a:srgbClr val="FFFFFF"/>
                </a:solidFill>
                <a:latin typeface="Arial"/>
                <a:ea typeface="Arial"/>
                <a:cs typeface="Arial"/>
                <a:sym typeface="Arial"/>
                <a:hlinkClick r:id="rId8">
                  <a:extLst>
                    <a:ext uri="{A12FA001-AC4F-418D-AE19-62706E023703}">
                      <ahyp:hlinkClr val="tx"/>
                    </a:ext>
                  </a:extLst>
                </a:hlinkClick>
              </a:rPr>
              <a:t>MREID@ONNI.COM</a:t>
            </a:r>
            <a:r>
              <a:rPr b="1" i="0" lang="en-US" sz="1000" u="none" cap="none" strike="noStrike">
                <a:solidFill>
                  <a:srgbClr val="FFFFFF"/>
                </a:solidFill>
                <a:latin typeface="Arial"/>
                <a:ea typeface="Arial"/>
                <a:cs typeface="Arial"/>
                <a:sym typeface="Arial"/>
              </a:rPr>
              <a:t> | 604.488.2773</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545"/>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12700" marR="5080" rtl="0" algn="ctr">
              <a:lnSpc>
                <a:spcPct val="141700"/>
              </a:lnSpc>
              <a:spcBef>
                <a:spcPts val="5"/>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HILARY TURNBULL</a:t>
            </a:r>
            <a:endParaRPr b="1" i="0" sz="1400" u="none" cap="none" strike="noStrike">
              <a:solidFill>
                <a:srgbClr val="FFFFFF"/>
              </a:solidFill>
              <a:latin typeface="Arial"/>
              <a:ea typeface="Arial"/>
              <a:cs typeface="Arial"/>
              <a:sym typeface="Arial"/>
            </a:endParaRPr>
          </a:p>
          <a:p>
            <a:pPr indent="0" lvl="0" marL="12700" marR="5080" rtl="0" algn="ctr">
              <a:lnSpc>
                <a:spcPct val="141700"/>
              </a:lnSpc>
              <a:spcBef>
                <a:spcPts val="5"/>
              </a:spcBef>
              <a:spcAft>
                <a:spcPts val="0"/>
              </a:spcAft>
              <a:buClr>
                <a:srgbClr val="000000"/>
              </a:buClr>
              <a:buSzPts val="1000"/>
              <a:buFont typeface="Arial"/>
              <a:buNone/>
            </a:pPr>
            <a:r>
              <a:rPr b="1" i="0" lang="en-US" sz="1000" u="sng" cap="none" strike="noStrike">
                <a:solidFill>
                  <a:srgbClr val="FFFFFF"/>
                </a:solidFill>
                <a:latin typeface="Arial"/>
                <a:ea typeface="Arial"/>
                <a:cs typeface="Arial"/>
                <a:sym typeface="Arial"/>
                <a:hlinkClick r:id="rId9">
                  <a:extLst>
                    <a:ext uri="{A12FA001-AC4F-418D-AE19-62706E023703}">
                      <ahyp:hlinkClr val="tx"/>
                    </a:ext>
                  </a:extLst>
                </a:hlinkClick>
              </a:rPr>
              <a:t>HTURNBULL@ONNI.COM</a:t>
            </a:r>
            <a:r>
              <a:rPr b="1" i="0" lang="en-US" sz="1000" u="none" cap="none" strike="noStrike">
                <a:solidFill>
                  <a:srgbClr val="FFFFFF"/>
                </a:solidFill>
                <a:latin typeface="Arial"/>
                <a:ea typeface="Arial"/>
                <a:cs typeface="Arial"/>
                <a:sym typeface="Arial"/>
              </a:rPr>
              <a:t> | 604.488.8988</a:t>
            </a:r>
            <a:endParaRPr b="0" i="0" sz="1000" u="none" cap="none" strike="noStrike">
              <a:solidFill>
                <a:srgbClr val="000000"/>
              </a:solidFill>
              <a:latin typeface="Arial"/>
              <a:ea typeface="Arial"/>
              <a:cs typeface="Arial"/>
              <a:sym typeface="Arial"/>
            </a:endParaRPr>
          </a:p>
        </p:txBody>
      </p:sp>
      <p:sp>
        <p:nvSpPr>
          <p:cNvPr id="250" name="Google Shape;250;p8"/>
          <p:cNvSpPr txBox="1"/>
          <p:nvPr/>
        </p:nvSpPr>
        <p:spPr>
          <a:xfrm>
            <a:off x="743551" y="3484775"/>
            <a:ext cx="6285300" cy="400200"/>
          </a:xfrm>
          <a:prstGeom prst="rect">
            <a:avLst/>
          </a:prstGeom>
          <a:noFill/>
          <a:ln>
            <a:noFill/>
          </a:ln>
        </p:spPr>
        <p:txBody>
          <a:bodyPr anchorCtr="0" anchor="t" bIns="0" lIns="0" spcFirstLastPara="1" rIns="0" wrap="square" tIns="0">
            <a:spAutoFit/>
          </a:bodyPr>
          <a:lstStyle/>
          <a:p>
            <a:pPr indent="0" lvl="0" marL="12700" marR="0" rtl="0" algn="ctr">
              <a:lnSpc>
                <a:spcPct val="111694"/>
              </a:lnSpc>
              <a:spcBef>
                <a:spcPts val="0"/>
              </a:spcBef>
              <a:spcAft>
                <a:spcPts val="0"/>
              </a:spcAft>
              <a:buClr>
                <a:srgbClr val="000000"/>
              </a:buClr>
              <a:buSzPts val="2600"/>
              <a:buFont typeface="Arial"/>
              <a:buNone/>
            </a:pPr>
            <a:r>
              <a:rPr b="1" i="0" lang="en-US" sz="2600" u="none" cap="none" strike="noStrike">
                <a:solidFill>
                  <a:schemeClr val="lt1"/>
                </a:solidFill>
                <a:latin typeface="Montserrat"/>
                <a:ea typeface="Montserrat"/>
                <a:cs typeface="Montserrat"/>
                <a:sym typeface="Montserrat"/>
              </a:rPr>
              <a:t>CONTACT</a:t>
            </a:r>
            <a:endParaRPr b="0" i="0" sz="2600" u="none" cap="none" strike="noStrike">
              <a:solidFill>
                <a:schemeClr val="l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2024-05-06T20:56:34Z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2024-04-30T00:00:00Z</vt:filetime>
  </property>
  <property fmtid="{D5CDD505-2E9C-101B-9397-08002B2CF9AE}" pid="3" name="Creator">
    <vt:lpwstr>Adobe InDesign 19.3 (Macintosh)</vt:lpwstr>
  </property>
  <property fmtid="{D5CDD505-2E9C-101B-9397-08002B2CF9AE}" pid="4" name="LastSaved">
    <vt:filetime>2024-05-06T00:00:00Z</vt:filetime>
  </property>
  <property fmtid="{D5CDD505-2E9C-101B-9397-08002B2CF9AE}" pid="5" name="Producer">
    <vt:lpwstr>Adobe PDF Library 17.0</vt:lpwstr>
  </property>
</Properties>
</file>