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058400" cx="7772400"/>
  <p:notesSz cx="7772400" cy="100584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guide id="3" pos="1669">
          <p15:clr>
            <a:srgbClr val="747775"/>
          </p15:clr>
        </p15:guide>
      </p15:sldGuideLst>
    </p:ext>
    <p:ext uri="GoogleSlidesCustomDataVersion2">
      <go:slidesCustomData xmlns:go="http://customooxmlschemas.google.com/" r:id="rId24" roundtripDataSignature="AMtx7mi098aRlWQuoOx4CGTRMJxxrMTB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A349B6-F556-4AF7-854B-8C50C4E1AC70}">
  <a:tblStyle styleId="{67A349B6-F556-4AF7-854B-8C50C4E1AC70}"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 pos="166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5.xml"/><Relationship Id="rId22" Type="http://schemas.openxmlformats.org/officeDocument/2006/relationships/font" Target="fonts/Montserrat-italic.fntdata"/><Relationship Id="rId10" Type="http://schemas.openxmlformats.org/officeDocument/2006/relationships/slide" Target="slides/slide4.xml"/><Relationship Id="rId21" Type="http://schemas.openxmlformats.org/officeDocument/2006/relationships/font" Target="fonts/Montserrat-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5" Type="http://schemas.openxmlformats.org/officeDocument/2006/relationships/slideMaster" Target="slideMasters/slideMaster1.xml"/><Relationship Id="rId19" Type="http://schemas.openxmlformats.org/officeDocument/2006/relationships/font" Target="fonts/MontserratSemiBold-boldItalic.fntdata"/><Relationship Id="rId6" Type="http://schemas.openxmlformats.org/officeDocument/2006/relationships/notesMaster" Target="notesMasters/notesMaster1.xml"/><Relationship Id="rId18" Type="http://schemas.openxmlformats.org/officeDocument/2006/relationships/font" Target="fonts/MontserratSemi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71b85c4be4_0_151: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g271b85c4be4_0_151: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3b4a1e5994_0_59: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33b4a1e5994_0_59: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e1b121f7a_0_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5e1b121f7a_0_0: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89a2d0fa9_0_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3889a2d0fa9_0_0: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ff7df971c_0_37: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27ff7df971c_0_37: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cc79858bf5_0_12: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3cc79858bf5_0_12:notes"/>
          <p:cNvSpPr/>
          <p:nvPr>
            <p:ph idx="2" type="sldImg"/>
          </p:nvPr>
        </p:nvSpPr>
        <p:spPr>
          <a:xfrm>
            <a:off x="2428875" y="754063"/>
            <a:ext cx="29148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1b85c4be4_0_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271b85c4be4_0_0: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 name="Shape 12"/>
        <p:cNvGrpSpPr/>
        <p:nvPr/>
      </p:nvGrpSpPr>
      <p:grpSpPr>
        <a:xfrm>
          <a:off x="0" y="0"/>
          <a:ext cx="0" cy="0"/>
          <a:chOff x="0" y="0"/>
          <a:chExt cx="0" cy="0"/>
        </a:xfrm>
      </p:grpSpPr>
      <p:sp>
        <p:nvSpPr>
          <p:cNvPr id="13" name="Google Shape;13;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11"/>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13"/>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13"/>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13"/>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4"/>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9683750"/>
            <a:ext cx="7772400" cy="374650"/>
          </a:xfrm>
          <a:custGeom>
            <a:rect b="b" l="l" r="r" t="t"/>
            <a:pathLst>
              <a:path extrusionOk="0" h="374650" w="7772400">
                <a:moveTo>
                  <a:pt x="0" y="374650"/>
                </a:moveTo>
                <a:lnTo>
                  <a:pt x="7772400" y="374650"/>
                </a:lnTo>
                <a:lnTo>
                  <a:pt x="7772400" y="0"/>
                </a:lnTo>
                <a:lnTo>
                  <a:pt x="0" y="0"/>
                </a:lnTo>
                <a:lnTo>
                  <a:pt x="0" y="374650"/>
                </a:lnTo>
                <a:close/>
              </a:path>
            </a:pathLst>
          </a:custGeom>
          <a:solidFill>
            <a:srgbClr val="E7E8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9"/>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9"/>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3.png"/><Relationship Id="rId7" Type="http://schemas.openxmlformats.org/officeDocument/2006/relationships/hyperlink" Target="mailto:LEASING@ONNI.COM" TargetMode="External"/><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LEASING@ONNI.COM" TargetMode="External"/><Relationship Id="rId4" Type="http://schemas.openxmlformats.org/officeDocument/2006/relationships/image" Target="../media/image2.jpg"/><Relationship Id="rId10" Type="http://schemas.openxmlformats.org/officeDocument/2006/relationships/image" Target="../media/image6.png"/><Relationship Id="rId9" Type="http://schemas.openxmlformats.org/officeDocument/2006/relationships/hyperlink" Target="https://onni.com/goldenears/" TargetMode="External"/><Relationship Id="rId5" Type="http://schemas.openxmlformats.org/officeDocument/2006/relationships/hyperlink" Target="https://onni.com/goldenears/" TargetMode="External"/><Relationship Id="rId6" Type="http://schemas.openxmlformats.org/officeDocument/2006/relationships/image" Target="../media/image7.png"/><Relationship Id="rId7" Type="http://schemas.openxmlformats.org/officeDocument/2006/relationships/hyperlink" Target="https://onni.com/goldenears/"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LEASING@ONNI.COM" TargetMode="External"/><Relationship Id="rId4" Type="http://schemas.openxmlformats.org/officeDocument/2006/relationships/hyperlink" Target="https://onni.com/property/commercial/5150-still-creek/" TargetMode="External"/><Relationship Id="rId11" Type="http://schemas.openxmlformats.org/officeDocument/2006/relationships/hyperlink" Target="https://onni.com/goldenears/" TargetMode="External"/><Relationship Id="rId10" Type="http://schemas.openxmlformats.org/officeDocument/2006/relationships/image" Target="../media/image38.png"/><Relationship Id="rId12" Type="http://schemas.openxmlformats.org/officeDocument/2006/relationships/image" Target="../media/image22.png"/><Relationship Id="rId9" Type="http://schemas.openxmlformats.org/officeDocument/2006/relationships/hyperlink" Target="https://onni.com/goldenears/" TargetMode="External"/><Relationship Id="rId5" Type="http://schemas.openxmlformats.org/officeDocument/2006/relationships/image" Target="../media/image7.png"/><Relationship Id="rId6" Type="http://schemas.openxmlformats.org/officeDocument/2006/relationships/image" Target="../media/image12.jpg"/><Relationship Id="rId7" Type="http://schemas.openxmlformats.org/officeDocument/2006/relationships/hyperlink" Target="https://onni.com/property/commercial/campbell-heights-west/" TargetMode="External"/><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LEASING@ONNI.COM" TargetMode="External"/><Relationship Id="rId4" Type="http://schemas.openxmlformats.org/officeDocument/2006/relationships/image" Target="../media/image11.jpg"/><Relationship Id="rId11" Type="http://schemas.openxmlformats.org/officeDocument/2006/relationships/image" Target="../media/image25.jpg"/><Relationship Id="rId10" Type="http://schemas.openxmlformats.org/officeDocument/2006/relationships/image" Target="../media/image16.jpg"/><Relationship Id="rId12" Type="http://schemas.openxmlformats.org/officeDocument/2006/relationships/hyperlink" Target="https://onni.com/property/commercial/81-golden-drive/" TargetMode="External"/><Relationship Id="rId9" Type="http://schemas.openxmlformats.org/officeDocument/2006/relationships/hyperlink" Target="https://onni.com/property/commercial/1533-broadway-st/" TargetMode="External"/><Relationship Id="rId5" Type="http://schemas.openxmlformats.org/officeDocument/2006/relationships/hyperlink" Target="https://onni.com/property/commercial/91-golden-drive/" TargetMode="External"/><Relationship Id="rId6" Type="http://schemas.openxmlformats.org/officeDocument/2006/relationships/image" Target="../media/image7.png"/><Relationship Id="rId7" Type="http://schemas.openxmlformats.org/officeDocument/2006/relationships/hyperlink" Target="https://onni.com/property/commercial/1525-broadway-st/" TargetMode="External"/><Relationship Id="rId8"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mailto:LEASING@ONNI.COM" TargetMode="External"/><Relationship Id="rId4" Type="http://schemas.openxmlformats.org/officeDocument/2006/relationships/hyperlink" Target="https://onni.com/property/commercial/1776-broadway-st/" TargetMode="External"/><Relationship Id="rId9" Type="http://schemas.openxmlformats.org/officeDocument/2006/relationships/image" Target="../media/image28.jpg"/><Relationship Id="rId5" Type="http://schemas.openxmlformats.org/officeDocument/2006/relationships/image" Target="../media/image7.png"/><Relationship Id="rId6" Type="http://schemas.openxmlformats.org/officeDocument/2006/relationships/hyperlink" Target="https://onni.com/property/commercial/1772-broadway-st/" TargetMode="External"/><Relationship Id="rId7" Type="http://schemas.openxmlformats.org/officeDocument/2006/relationships/image" Target="../media/image13.png"/><Relationship Id="rId8"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LEASING@ONNI.COM" TargetMode="External"/><Relationship Id="rId4" Type="http://schemas.openxmlformats.org/officeDocument/2006/relationships/image" Target="../media/image27.jpg"/><Relationship Id="rId5" Type="http://schemas.openxmlformats.org/officeDocument/2006/relationships/hyperlink" Target="https://onni.com/property/commercial/campbell-heights-west/" TargetMode="External"/><Relationship Id="rId6" Type="http://schemas.openxmlformats.org/officeDocument/2006/relationships/image" Target="../media/image7.png"/><Relationship Id="rId7" Type="http://schemas.openxmlformats.org/officeDocument/2006/relationships/hyperlink" Target="https://onni.com/property/commercial/19110-30-24th-avenue/" TargetMode="External"/><Relationship Id="rId8" Type="http://schemas.openxmlformats.org/officeDocument/2006/relationships/image" Target="../media/image3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LEASING@ONNI.COM" TargetMode="External"/><Relationship Id="rId4" Type="http://schemas.openxmlformats.org/officeDocument/2006/relationships/image" Target="../media/image17.jpg"/><Relationship Id="rId5" Type="http://schemas.openxmlformats.org/officeDocument/2006/relationships/hyperlink" Target="https://onni.com/property/commercial/27090-gloucester-way/" TargetMode="External"/><Relationship Id="rId6" Type="http://schemas.openxmlformats.org/officeDocument/2006/relationships/image" Target="../media/image7.png"/><Relationship Id="rId7" Type="http://schemas.openxmlformats.org/officeDocument/2006/relationships/image" Target="../media/image15.jpg"/><Relationship Id="rId8" Type="http://schemas.openxmlformats.org/officeDocument/2006/relationships/hyperlink" Target="https://onni.com/property/commercial/27353-58th-crescent/" TargetMode="External"/></Relationships>
</file>

<file path=ppt/slides/_rels/slide8.xml.rels><?xml version="1.0" encoding="UTF-8" standalone="yes"?><Relationships xmlns="http://schemas.openxmlformats.org/package/2006/relationships"><Relationship Id="rId20" Type="http://schemas.openxmlformats.org/officeDocument/2006/relationships/hyperlink" Target="https://onni.com/property/commercial/1750-coast-meridian/" TargetMode="External"/><Relationship Id="rId11" Type="http://schemas.openxmlformats.org/officeDocument/2006/relationships/hyperlink" Target="https://onni.com/property/commercial/14480-88-knox-way/" TargetMode="External"/><Relationship Id="rId10" Type="http://schemas.openxmlformats.org/officeDocument/2006/relationships/hyperlink" Target="https://onni.com/property/commercial/888-se-marine-drive/" TargetMode="External"/><Relationship Id="rId13" Type="http://schemas.openxmlformats.org/officeDocument/2006/relationships/hyperlink" Target="https://onni.com/property/commercial/1680-broadway-st/" TargetMode="External"/><Relationship Id="rId12"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LEASING@ONNI.COM" TargetMode="External"/><Relationship Id="rId4" Type="http://schemas.openxmlformats.org/officeDocument/2006/relationships/image" Target="../media/image18.jpg"/><Relationship Id="rId9" Type="http://schemas.openxmlformats.org/officeDocument/2006/relationships/hyperlink" Target="https://onni.com/property/commercial/14251-burrows-road/" TargetMode="External"/><Relationship Id="rId15" Type="http://schemas.openxmlformats.org/officeDocument/2006/relationships/image" Target="../media/image32.jpg"/><Relationship Id="rId14" Type="http://schemas.openxmlformats.org/officeDocument/2006/relationships/image" Target="../media/image23.jpg"/><Relationship Id="rId17" Type="http://schemas.openxmlformats.org/officeDocument/2006/relationships/image" Target="../media/image29.jpg"/><Relationship Id="rId16" Type="http://schemas.openxmlformats.org/officeDocument/2006/relationships/hyperlink" Target="https://onni.com/property/commercial/14271-73-knox-way/" TargetMode="External"/><Relationship Id="rId5" Type="http://schemas.openxmlformats.org/officeDocument/2006/relationships/image" Target="../media/image26.jpg"/><Relationship Id="rId19" Type="http://schemas.openxmlformats.org/officeDocument/2006/relationships/image" Target="../media/image31.jpg"/><Relationship Id="rId6" Type="http://schemas.openxmlformats.org/officeDocument/2006/relationships/image" Target="../media/image30.jpg"/><Relationship Id="rId18" Type="http://schemas.openxmlformats.org/officeDocument/2006/relationships/hyperlink" Target="https://onni.com/property/commercial/7950-winston-st/" TargetMode="External"/><Relationship Id="rId7" Type="http://schemas.openxmlformats.org/officeDocument/2006/relationships/hyperlink" Target="https://onni.com/property/commercial/burdette/" TargetMode="External"/><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hyperlink" Target="https://www.onni.com/property/commercial/535-thurlo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8069398"/>
            <a:ext cx="7772400" cy="1988039"/>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C21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txBox="1"/>
          <p:nvPr/>
        </p:nvSpPr>
        <p:spPr>
          <a:xfrm>
            <a:off x="444500" y="550488"/>
            <a:ext cx="4863000" cy="663900"/>
          </a:xfrm>
          <a:prstGeom prst="rect">
            <a:avLst/>
          </a:prstGeom>
          <a:noFill/>
          <a:ln>
            <a:noFill/>
          </a:ln>
        </p:spPr>
        <p:txBody>
          <a:bodyPr anchorCtr="0" anchor="t" bIns="0" lIns="0" spcFirstLastPara="1" rIns="0" wrap="square" tIns="38100">
            <a:spAutoFit/>
          </a:bodyPr>
          <a:lstStyle/>
          <a:p>
            <a:pPr indent="0" lvl="0" marL="0" marR="5080" rtl="0" algn="l">
              <a:lnSpc>
                <a:spcPct val="108400"/>
              </a:lnSpc>
              <a:spcBef>
                <a:spcPts val="80"/>
              </a:spcBef>
              <a:spcAft>
                <a:spcPts val="0"/>
              </a:spcAft>
              <a:buClr>
                <a:srgbClr val="000000"/>
              </a:buClr>
              <a:buSzPts val="1950"/>
              <a:buFont typeface="Arial"/>
              <a:buNone/>
            </a:pPr>
            <a:r>
              <a:rPr b="1" i="0" lang="en-US" sz="1950" u="none" cap="none" strike="noStrike">
                <a:solidFill>
                  <a:srgbClr val="0D213E"/>
                </a:solidFill>
                <a:latin typeface="Montserrat"/>
                <a:ea typeface="Montserrat"/>
                <a:cs typeface="Montserrat"/>
                <a:sym typeface="Montserrat"/>
              </a:rPr>
              <a:t>CANADA COMMERCIAL LEASING INDUSTRIAL AVAILABILITIES</a:t>
            </a:r>
            <a:endParaRPr b="1" i="0" sz="1950" u="none" cap="none" strike="noStrike">
              <a:solidFill>
                <a:srgbClr val="0D213E"/>
              </a:solidFill>
              <a:latin typeface="Montserrat"/>
              <a:ea typeface="Montserrat"/>
              <a:cs typeface="Montserrat"/>
              <a:sym typeface="Montserrat"/>
            </a:endParaRPr>
          </a:p>
        </p:txBody>
      </p:sp>
      <p:grpSp>
        <p:nvGrpSpPr>
          <p:cNvPr id="46" name="Google Shape;46;p1"/>
          <p:cNvGrpSpPr/>
          <p:nvPr/>
        </p:nvGrpSpPr>
        <p:grpSpPr>
          <a:xfrm>
            <a:off x="5699765" y="9003575"/>
            <a:ext cx="1615432" cy="502117"/>
            <a:chOff x="5699765" y="553725"/>
            <a:chExt cx="1615432" cy="502117"/>
          </a:xfrm>
        </p:grpSpPr>
        <p:pic>
          <p:nvPicPr>
            <p:cNvPr id="47" name="Google Shape;47;p1"/>
            <p:cNvPicPr preferRelativeResize="0"/>
            <p:nvPr/>
          </p:nvPicPr>
          <p:blipFill rotWithShape="1">
            <a:blip r:embed="rId3">
              <a:alphaModFix/>
            </a:blip>
            <a:srcRect b="0" l="0" r="0" t="0"/>
            <a:stretch/>
          </p:blipFill>
          <p:spPr>
            <a:xfrm>
              <a:off x="7029711" y="555053"/>
              <a:ext cx="181991" cy="77241"/>
            </a:xfrm>
            <a:prstGeom prst="rect">
              <a:avLst/>
            </a:prstGeom>
            <a:noFill/>
            <a:ln>
              <a:noFill/>
            </a:ln>
          </p:spPr>
        </p:pic>
        <p:sp>
          <p:nvSpPr>
            <p:cNvPr id="48" name="Google Shape;48;p1"/>
            <p:cNvSpPr/>
            <p:nvPr/>
          </p:nvSpPr>
          <p:spPr>
            <a:xfrm>
              <a:off x="6269850" y="683030"/>
              <a:ext cx="894080" cy="279400"/>
            </a:xfrm>
            <a:custGeom>
              <a:rect b="b" l="l" r="r" t="t"/>
              <a:pathLst>
                <a:path extrusionOk="0" h="279400" w="894079">
                  <a:moveTo>
                    <a:pt x="392557" y="116547"/>
                  </a:moveTo>
                  <a:lnTo>
                    <a:pt x="381850" y="68364"/>
                  </a:lnTo>
                  <a:lnTo>
                    <a:pt x="353961" y="34950"/>
                  </a:lnTo>
                  <a:lnTo>
                    <a:pt x="315302" y="13982"/>
                  </a:lnTo>
                  <a:lnTo>
                    <a:pt x="272249" y="3098"/>
                  </a:lnTo>
                  <a:lnTo>
                    <a:pt x="231190" y="0"/>
                  </a:lnTo>
                  <a:lnTo>
                    <a:pt x="178943" y="4381"/>
                  </a:lnTo>
                  <a:lnTo>
                    <a:pt x="135890" y="15989"/>
                  </a:lnTo>
                  <a:lnTo>
                    <a:pt x="102743" y="32461"/>
                  </a:lnTo>
                  <a:lnTo>
                    <a:pt x="80213" y="51485"/>
                  </a:lnTo>
                  <a:lnTo>
                    <a:pt x="78320" y="51485"/>
                  </a:lnTo>
                  <a:lnTo>
                    <a:pt x="73596" y="6223"/>
                  </a:lnTo>
                  <a:lnTo>
                    <a:pt x="0" y="6223"/>
                  </a:lnTo>
                  <a:lnTo>
                    <a:pt x="1181" y="16840"/>
                  </a:lnTo>
                  <a:lnTo>
                    <a:pt x="2819" y="38722"/>
                  </a:lnTo>
                  <a:lnTo>
                    <a:pt x="3314" y="50203"/>
                  </a:lnTo>
                  <a:lnTo>
                    <a:pt x="30111" y="69570"/>
                  </a:lnTo>
                  <a:lnTo>
                    <a:pt x="49822" y="91376"/>
                  </a:lnTo>
                  <a:lnTo>
                    <a:pt x="62001" y="115417"/>
                  </a:lnTo>
                  <a:lnTo>
                    <a:pt x="66154" y="141465"/>
                  </a:lnTo>
                  <a:lnTo>
                    <a:pt x="61810" y="169202"/>
                  </a:lnTo>
                  <a:lnTo>
                    <a:pt x="49364" y="193890"/>
                  </a:lnTo>
                  <a:lnTo>
                    <a:pt x="29730" y="215607"/>
                  </a:lnTo>
                  <a:lnTo>
                    <a:pt x="3771" y="234429"/>
                  </a:lnTo>
                  <a:lnTo>
                    <a:pt x="3771" y="279387"/>
                  </a:lnTo>
                  <a:lnTo>
                    <a:pt x="86817" y="279387"/>
                  </a:lnTo>
                  <a:lnTo>
                    <a:pt x="86817" y="106934"/>
                  </a:lnTo>
                  <a:lnTo>
                    <a:pt x="88696" y="98437"/>
                  </a:lnTo>
                  <a:lnTo>
                    <a:pt x="132930" y="56362"/>
                  </a:lnTo>
                  <a:lnTo>
                    <a:pt x="203822" y="41300"/>
                  </a:lnTo>
                  <a:lnTo>
                    <a:pt x="253377" y="47739"/>
                  </a:lnTo>
                  <a:lnTo>
                    <a:pt x="286042" y="65201"/>
                  </a:lnTo>
                  <a:lnTo>
                    <a:pt x="304012" y="90944"/>
                  </a:lnTo>
                  <a:lnTo>
                    <a:pt x="309511" y="122199"/>
                  </a:lnTo>
                  <a:lnTo>
                    <a:pt x="309511" y="279387"/>
                  </a:lnTo>
                  <a:lnTo>
                    <a:pt x="392557" y="279387"/>
                  </a:lnTo>
                  <a:lnTo>
                    <a:pt x="392557" y="116547"/>
                  </a:lnTo>
                  <a:close/>
                </a:path>
                <a:path extrusionOk="0" h="279400" w="894079">
                  <a:moveTo>
                    <a:pt x="795680" y="116547"/>
                  </a:moveTo>
                  <a:lnTo>
                    <a:pt x="784974" y="68364"/>
                  </a:lnTo>
                  <a:lnTo>
                    <a:pt x="757085" y="34950"/>
                  </a:lnTo>
                  <a:lnTo>
                    <a:pt x="718426" y="13982"/>
                  </a:lnTo>
                  <a:lnTo>
                    <a:pt x="675373" y="3098"/>
                  </a:lnTo>
                  <a:lnTo>
                    <a:pt x="634314" y="0"/>
                  </a:lnTo>
                  <a:lnTo>
                    <a:pt x="582066" y="4381"/>
                  </a:lnTo>
                  <a:lnTo>
                    <a:pt x="539013" y="15989"/>
                  </a:lnTo>
                  <a:lnTo>
                    <a:pt x="505866" y="32461"/>
                  </a:lnTo>
                  <a:lnTo>
                    <a:pt x="483336" y="51485"/>
                  </a:lnTo>
                  <a:lnTo>
                    <a:pt x="481444" y="51485"/>
                  </a:lnTo>
                  <a:lnTo>
                    <a:pt x="476719" y="6223"/>
                  </a:lnTo>
                  <a:lnTo>
                    <a:pt x="403123" y="6223"/>
                  </a:lnTo>
                  <a:lnTo>
                    <a:pt x="404914" y="23368"/>
                  </a:lnTo>
                  <a:lnTo>
                    <a:pt x="406069" y="41160"/>
                  </a:lnTo>
                  <a:lnTo>
                    <a:pt x="406704" y="60007"/>
                  </a:lnTo>
                  <a:lnTo>
                    <a:pt x="406895" y="80340"/>
                  </a:lnTo>
                  <a:lnTo>
                    <a:pt x="406895" y="279387"/>
                  </a:lnTo>
                  <a:lnTo>
                    <a:pt x="489940" y="279387"/>
                  </a:lnTo>
                  <a:lnTo>
                    <a:pt x="489940" y="106934"/>
                  </a:lnTo>
                  <a:lnTo>
                    <a:pt x="491820" y="98437"/>
                  </a:lnTo>
                  <a:lnTo>
                    <a:pt x="536067" y="56362"/>
                  </a:lnTo>
                  <a:lnTo>
                    <a:pt x="606945" y="41300"/>
                  </a:lnTo>
                  <a:lnTo>
                    <a:pt x="656501" y="47739"/>
                  </a:lnTo>
                  <a:lnTo>
                    <a:pt x="689165" y="65201"/>
                  </a:lnTo>
                  <a:lnTo>
                    <a:pt x="707136" y="90944"/>
                  </a:lnTo>
                  <a:lnTo>
                    <a:pt x="712635" y="122199"/>
                  </a:lnTo>
                  <a:lnTo>
                    <a:pt x="712635" y="279387"/>
                  </a:lnTo>
                  <a:lnTo>
                    <a:pt x="795680" y="279387"/>
                  </a:lnTo>
                  <a:lnTo>
                    <a:pt x="795680" y="116547"/>
                  </a:lnTo>
                  <a:close/>
                </a:path>
                <a:path extrusionOk="0" h="279400" w="894079">
                  <a:moveTo>
                    <a:pt x="893533" y="3771"/>
                  </a:moveTo>
                  <a:lnTo>
                    <a:pt x="809015" y="3771"/>
                  </a:lnTo>
                  <a:lnTo>
                    <a:pt x="809015" y="279374"/>
                  </a:lnTo>
                  <a:lnTo>
                    <a:pt x="893533" y="279374"/>
                  </a:lnTo>
                  <a:lnTo>
                    <a:pt x="893533" y="377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 name="Google Shape;49;p1"/>
            <p:cNvPicPr preferRelativeResize="0"/>
            <p:nvPr/>
          </p:nvPicPr>
          <p:blipFill rotWithShape="1">
            <a:blip r:embed="rId4">
              <a:alphaModFix/>
            </a:blip>
            <a:srcRect b="0" l="0" r="0" t="0"/>
            <a:stretch/>
          </p:blipFill>
          <p:spPr>
            <a:xfrm>
              <a:off x="6674999" y="990907"/>
              <a:ext cx="91439" cy="64935"/>
            </a:xfrm>
            <a:prstGeom prst="rect">
              <a:avLst/>
            </a:prstGeom>
            <a:noFill/>
            <a:ln>
              <a:noFill/>
            </a:ln>
          </p:spPr>
        </p:pic>
        <p:sp>
          <p:nvSpPr>
            <p:cNvPr id="50" name="Google Shape;50;p1"/>
            <p:cNvSpPr/>
            <p:nvPr/>
          </p:nvSpPr>
          <p:spPr>
            <a:xfrm>
              <a:off x="6792887" y="990904"/>
              <a:ext cx="258445" cy="46990"/>
            </a:xfrm>
            <a:custGeom>
              <a:rect b="b" l="l" r="r" t="t"/>
              <a:pathLst>
                <a:path extrusionOk="0" h="46990" w="258445">
                  <a:moveTo>
                    <a:pt x="49047" y="190"/>
                  </a:moveTo>
                  <a:lnTo>
                    <a:pt x="46024" y="0"/>
                  </a:lnTo>
                  <a:lnTo>
                    <a:pt x="44208" y="0"/>
                  </a:lnTo>
                  <a:lnTo>
                    <a:pt x="35547" y="685"/>
                  </a:lnTo>
                  <a:lnTo>
                    <a:pt x="27774" y="2654"/>
                  </a:lnTo>
                  <a:lnTo>
                    <a:pt x="21399" y="5727"/>
                  </a:lnTo>
                  <a:lnTo>
                    <a:pt x="16954" y="9791"/>
                  </a:lnTo>
                  <a:lnTo>
                    <a:pt x="16344" y="9791"/>
                  </a:lnTo>
                  <a:lnTo>
                    <a:pt x="15532" y="927"/>
                  </a:lnTo>
                  <a:lnTo>
                    <a:pt x="0" y="927"/>
                  </a:lnTo>
                  <a:lnTo>
                    <a:pt x="596" y="5080"/>
                  </a:lnTo>
                  <a:lnTo>
                    <a:pt x="800" y="9601"/>
                  </a:lnTo>
                  <a:lnTo>
                    <a:pt x="800" y="14871"/>
                  </a:lnTo>
                  <a:lnTo>
                    <a:pt x="800" y="45631"/>
                  </a:lnTo>
                  <a:lnTo>
                    <a:pt x="18567" y="45631"/>
                  </a:lnTo>
                  <a:lnTo>
                    <a:pt x="18567" y="20497"/>
                  </a:lnTo>
                  <a:lnTo>
                    <a:pt x="18770" y="19113"/>
                  </a:lnTo>
                  <a:lnTo>
                    <a:pt x="42989" y="7658"/>
                  </a:lnTo>
                  <a:lnTo>
                    <a:pt x="47231" y="7658"/>
                  </a:lnTo>
                  <a:lnTo>
                    <a:pt x="49047" y="7848"/>
                  </a:lnTo>
                  <a:lnTo>
                    <a:pt x="49047" y="190"/>
                  </a:lnTo>
                  <a:close/>
                </a:path>
                <a:path extrusionOk="0" h="46990" w="258445">
                  <a:moveTo>
                    <a:pt x="153212" y="22910"/>
                  </a:moveTo>
                  <a:lnTo>
                    <a:pt x="149809" y="13601"/>
                  </a:lnTo>
                  <a:lnTo>
                    <a:pt x="140220" y="6362"/>
                  </a:lnTo>
                  <a:lnTo>
                    <a:pt x="139369" y="6096"/>
                  </a:lnTo>
                  <a:lnTo>
                    <a:pt x="134988" y="4724"/>
                  </a:lnTo>
                  <a:lnTo>
                    <a:pt x="134988" y="23368"/>
                  </a:lnTo>
                  <a:lnTo>
                    <a:pt x="132791" y="30149"/>
                  </a:lnTo>
                  <a:lnTo>
                    <a:pt x="126568" y="35648"/>
                  </a:lnTo>
                  <a:lnTo>
                    <a:pt x="117157" y="39255"/>
                  </a:lnTo>
                  <a:lnTo>
                    <a:pt x="105371" y="40551"/>
                  </a:lnTo>
                  <a:lnTo>
                    <a:pt x="93446" y="39243"/>
                  </a:lnTo>
                  <a:lnTo>
                    <a:pt x="84124" y="35636"/>
                  </a:lnTo>
                  <a:lnTo>
                    <a:pt x="78066" y="30187"/>
                  </a:lnTo>
                  <a:lnTo>
                    <a:pt x="75984" y="23647"/>
                  </a:lnTo>
                  <a:lnTo>
                    <a:pt x="76022" y="22910"/>
                  </a:lnTo>
                  <a:lnTo>
                    <a:pt x="77635" y="17119"/>
                  </a:lnTo>
                  <a:lnTo>
                    <a:pt x="83032" y="11582"/>
                  </a:lnTo>
                  <a:lnTo>
                    <a:pt x="92329" y="7620"/>
                  </a:lnTo>
                  <a:lnTo>
                    <a:pt x="105765" y="6096"/>
                  </a:lnTo>
                  <a:lnTo>
                    <a:pt x="119202" y="7696"/>
                  </a:lnTo>
                  <a:lnTo>
                    <a:pt x="128282" y="11798"/>
                  </a:lnTo>
                  <a:lnTo>
                    <a:pt x="133426" y="17322"/>
                  </a:lnTo>
                  <a:lnTo>
                    <a:pt x="134962" y="22910"/>
                  </a:lnTo>
                  <a:lnTo>
                    <a:pt x="134988" y="23368"/>
                  </a:lnTo>
                  <a:lnTo>
                    <a:pt x="134988" y="4724"/>
                  </a:lnTo>
                  <a:lnTo>
                    <a:pt x="125361" y="1676"/>
                  </a:lnTo>
                  <a:lnTo>
                    <a:pt x="106172" y="0"/>
                  </a:lnTo>
                  <a:lnTo>
                    <a:pt x="87274" y="1600"/>
                  </a:lnTo>
                  <a:lnTo>
                    <a:pt x="71882" y="6248"/>
                  </a:lnTo>
                  <a:lnTo>
                    <a:pt x="61518" y="13677"/>
                  </a:lnTo>
                  <a:lnTo>
                    <a:pt x="57721" y="23647"/>
                  </a:lnTo>
                  <a:lnTo>
                    <a:pt x="61353" y="33210"/>
                  </a:lnTo>
                  <a:lnTo>
                    <a:pt x="71297" y="40449"/>
                  </a:lnTo>
                  <a:lnTo>
                    <a:pt x="86169" y="45046"/>
                  </a:lnTo>
                  <a:lnTo>
                    <a:pt x="104559" y="46647"/>
                  </a:lnTo>
                  <a:lnTo>
                    <a:pt x="122047" y="45262"/>
                  </a:lnTo>
                  <a:lnTo>
                    <a:pt x="137668" y="40982"/>
                  </a:lnTo>
                  <a:lnTo>
                    <a:pt x="138315" y="40551"/>
                  </a:lnTo>
                  <a:lnTo>
                    <a:pt x="148907" y="33591"/>
                  </a:lnTo>
                  <a:lnTo>
                    <a:pt x="153212" y="22910"/>
                  </a:lnTo>
                  <a:close/>
                </a:path>
                <a:path extrusionOk="0" h="46990" w="258445">
                  <a:moveTo>
                    <a:pt x="258178" y="45631"/>
                  </a:moveTo>
                  <a:lnTo>
                    <a:pt x="257581" y="42125"/>
                  </a:lnTo>
                  <a:lnTo>
                    <a:pt x="257378" y="38061"/>
                  </a:lnTo>
                  <a:lnTo>
                    <a:pt x="257378" y="33350"/>
                  </a:lnTo>
                  <a:lnTo>
                    <a:pt x="257378" y="927"/>
                  </a:lnTo>
                  <a:lnTo>
                    <a:pt x="239610" y="927"/>
                  </a:lnTo>
                  <a:lnTo>
                    <a:pt x="239610" y="29845"/>
                  </a:lnTo>
                  <a:lnTo>
                    <a:pt x="239001" y="31318"/>
                  </a:lnTo>
                  <a:lnTo>
                    <a:pt x="234772" y="36118"/>
                  </a:lnTo>
                  <a:lnTo>
                    <a:pt x="226491" y="39903"/>
                  </a:lnTo>
                  <a:lnTo>
                    <a:pt x="214579" y="39903"/>
                  </a:lnTo>
                  <a:lnTo>
                    <a:pt x="204444" y="38862"/>
                  </a:lnTo>
                  <a:lnTo>
                    <a:pt x="197688" y="35928"/>
                  </a:lnTo>
                  <a:lnTo>
                    <a:pt x="193941" y="31407"/>
                  </a:lnTo>
                  <a:lnTo>
                    <a:pt x="192773" y="25590"/>
                  </a:lnTo>
                  <a:lnTo>
                    <a:pt x="192773" y="927"/>
                  </a:lnTo>
                  <a:lnTo>
                    <a:pt x="175018" y="927"/>
                  </a:lnTo>
                  <a:lnTo>
                    <a:pt x="175018" y="27063"/>
                  </a:lnTo>
                  <a:lnTo>
                    <a:pt x="178130" y="36715"/>
                  </a:lnTo>
                  <a:lnTo>
                    <a:pt x="186118" y="42710"/>
                  </a:lnTo>
                  <a:lnTo>
                    <a:pt x="196989" y="45783"/>
                  </a:lnTo>
                  <a:lnTo>
                    <a:pt x="208724" y="46647"/>
                  </a:lnTo>
                  <a:lnTo>
                    <a:pt x="220472" y="45859"/>
                  </a:lnTo>
                  <a:lnTo>
                    <a:pt x="229717" y="43840"/>
                  </a:lnTo>
                  <a:lnTo>
                    <a:pt x="236550" y="41148"/>
                  </a:lnTo>
                  <a:lnTo>
                    <a:pt x="241020" y="38341"/>
                  </a:lnTo>
                  <a:lnTo>
                    <a:pt x="241427" y="38341"/>
                  </a:lnTo>
                  <a:lnTo>
                    <a:pt x="242443" y="45631"/>
                  </a:lnTo>
                  <a:lnTo>
                    <a:pt x="258178" y="4563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1"/>
            <p:cNvPicPr preferRelativeResize="0"/>
            <p:nvPr/>
          </p:nvPicPr>
          <p:blipFill rotWithShape="1">
            <a:blip r:embed="rId5">
              <a:alphaModFix/>
            </a:blip>
            <a:srcRect b="0" l="0" r="0" t="0"/>
            <a:stretch/>
          </p:blipFill>
          <p:spPr>
            <a:xfrm>
              <a:off x="7078938" y="990900"/>
              <a:ext cx="93459" cy="63919"/>
            </a:xfrm>
            <a:prstGeom prst="rect">
              <a:avLst/>
            </a:prstGeom>
            <a:noFill/>
            <a:ln>
              <a:noFill/>
            </a:ln>
          </p:spPr>
        </p:pic>
        <p:sp>
          <p:nvSpPr>
            <p:cNvPr id="52" name="Google Shape;52;p1"/>
            <p:cNvSpPr/>
            <p:nvPr/>
          </p:nvSpPr>
          <p:spPr>
            <a:xfrm>
              <a:off x="5699765" y="684391"/>
              <a:ext cx="628650" cy="285115"/>
            </a:xfrm>
            <a:custGeom>
              <a:rect b="b" l="l" r="r" t="t"/>
              <a:pathLst>
                <a:path extrusionOk="0" h="285115" w="628650">
                  <a:moveTo>
                    <a:pt x="318706" y="0"/>
                  </a:moveTo>
                  <a:lnTo>
                    <a:pt x="253923" y="2476"/>
                  </a:lnTo>
                  <a:lnTo>
                    <a:pt x="193840" y="9781"/>
                  </a:lnTo>
                  <a:lnTo>
                    <a:pt x="139669" y="21730"/>
                  </a:lnTo>
                  <a:lnTo>
                    <a:pt x="92625" y="38139"/>
                  </a:lnTo>
                  <a:lnTo>
                    <a:pt x="53923" y="58823"/>
                  </a:lnTo>
                  <a:lnTo>
                    <a:pt x="24775" y="83597"/>
                  </a:lnTo>
                  <a:lnTo>
                    <a:pt x="0" y="144678"/>
                  </a:lnTo>
                  <a:lnTo>
                    <a:pt x="6102" y="175426"/>
                  </a:lnTo>
                  <a:lnTo>
                    <a:pt x="51611" y="226870"/>
                  </a:lnTo>
                  <a:lnTo>
                    <a:pt x="88807" y="247051"/>
                  </a:lnTo>
                  <a:lnTo>
                    <a:pt x="134158" y="263196"/>
                  </a:lnTo>
                  <a:lnTo>
                    <a:pt x="186559" y="275046"/>
                  </a:lnTo>
                  <a:lnTo>
                    <a:pt x="244904" y="282345"/>
                  </a:lnTo>
                  <a:lnTo>
                    <a:pt x="308089" y="284835"/>
                  </a:lnTo>
                  <a:lnTo>
                    <a:pt x="366449" y="282752"/>
                  </a:lnTo>
                  <a:lnTo>
                    <a:pt x="423643" y="276401"/>
                  </a:lnTo>
                  <a:lnTo>
                    <a:pt x="477630" y="265630"/>
                  </a:lnTo>
                  <a:lnTo>
                    <a:pt x="526373" y="250288"/>
                  </a:lnTo>
                  <a:lnTo>
                    <a:pt x="531746" y="247688"/>
                  </a:lnTo>
                  <a:lnTo>
                    <a:pt x="313397" y="247688"/>
                  </a:lnTo>
                  <a:lnTo>
                    <a:pt x="249238" y="242527"/>
                  </a:lnTo>
                  <a:lnTo>
                    <a:pt x="195344" y="228017"/>
                  </a:lnTo>
                  <a:lnTo>
                    <a:pt x="154005" y="205615"/>
                  </a:lnTo>
                  <a:lnTo>
                    <a:pt x="127523" y="176789"/>
                  </a:lnTo>
                  <a:lnTo>
                    <a:pt x="118186" y="142989"/>
                  </a:lnTo>
                  <a:lnTo>
                    <a:pt x="125505" y="112095"/>
                  </a:lnTo>
                  <a:lnTo>
                    <a:pt x="148058" y="83363"/>
                  </a:lnTo>
                  <a:lnTo>
                    <a:pt x="186738" y="59496"/>
                  </a:lnTo>
                  <a:lnTo>
                    <a:pt x="242438" y="43194"/>
                  </a:lnTo>
                  <a:lnTo>
                    <a:pt x="316052" y="37160"/>
                  </a:lnTo>
                  <a:lnTo>
                    <a:pt x="538049" y="37160"/>
                  </a:lnTo>
                  <a:lnTo>
                    <a:pt x="497730" y="22383"/>
                  </a:lnTo>
                  <a:lnTo>
                    <a:pt x="444929" y="10185"/>
                  </a:lnTo>
                  <a:lnTo>
                    <a:pt x="385000" y="2605"/>
                  </a:lnTo>
                  <a:lnTo>
                    <a:pt x="318706" y="0"/>
                  </a:lnTo>
                  <a:close/>
                </a:path>
                <a:path extrusionOk="0" h="285115" w="628650">
                  <a:moveTo>
                    <a:pt x="538049" y="37160"/>
                  </a:moveTo>
                  <a:lnTo>
                    <a:pt x="316052" y="37160"/>
                  </a:lnTo>
                  <a:lnTo>
                    <a:pt x="389113" y="43617"/>
                  </a:lnTo>
                  <a:lnTo>
                    <a:pt x="443497" y="60718"/>
                  </a:lnTo>
                  <a:lnTo>
                    <a:pt x="480605" y="85061"/>
                  </a:lnTo>
                  <a:lnTo>
                    <a:pt x="501842" y="113243"/>
                  </a:lnTo>
                  <a:lnTo>
                    <a:pt x="508609" y="141859"/>
                  </a:lnTo>
                  <a:lnTo>
                    <a:pt x="499017" y="176425"/>
                  </a:lnTo>
                  <a:lnTo>
                    <a:pt x="472018" y="205618"/>
                  </a:lnTo>
                  <a:lnTo>
                    <a:pt x="430304" y="228106"/>
                  </a:lnTo>
                  <a:lnTo>
                    <a:pt x="376537" y="242571"/>
                  </a:lnTo>
                  <a:lnTo>
                    <a:pt x="313397" y="247688"/>
                  </a:lnTo>
                  <a:lnTo>
                    <a:pt x="531746" y="247688"/>
                  </a:lnTo>
                  <a:lnTo>
                    <a:pt x="567833" y="230223"/>
                  </a:lnTo>
                  <a:lnTo>
                    <a:pt x="599972" y="205282"/>
                  </a:lnTo>
                  <a:lnTo>
                    <a:pt x="620750" y="175315"/>
                  </a:lnTo>
                  <a:lnTo>
                    <a:pt x="628129" y="140169"/>
                  </a:lnTo>
                  <a:lnTo>
                    <a:pt x="622405" y="110227"/>
                  </a:lnTo>
                  <a:lnTo>
                    <a:pt x="605740" y="83121"/>
                  </a:lnTo>
                  <a:lnTo>
                    <a:pt x="578898" y="59207"/>
                  </a:lnTo>
                  <a:lnTo>
                    <a:pt x="542640" y="38842"/>
                  </a:lnTo>
                  <a:lnTo>
                    <a:pt x="538049" y="3716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6">
              <a:alphaModFix/>
            </a:blip>
            <a:srcRect b="0" l="0" r="0" t="0"/>
            <a:stretch/>
          </p:blipFill>
          <p:spPr>
            <a:xfrm>
              <a:off x="7235289" y="553725"/>
              <a:ext cx="79908" cy="79908"/>
            </a:xfrm>
            <a:prstGeom prst="rect">
              <a:avLst/>
            </a:prstGeom>
            <a:noFill/>
            <a:ln>
              <a:noFill/>
            </a:ln>
          </p:spPr>
        </p:pic>
      </p:grpSp>
      <p:sp>
        <p:nvSpPr>
          <p:cNvPr id="54" name="Google Shape;54;p1"/>
          <p:cNvSpPr txBox="1"/>
          <p:nvPr/>
        </p:nvSpPr>
        <p:spPr>
          <a:xfrm>
            <a:off x="403276" y="7236363"/>
            <a:ext cx="6285300" cy="1116000"/>
          </a:xfrm>
          <a:prstGeom prst="rect">
            <a:avLst/>
          </a:prstGeom>
          <a:noFill/>
          <a:ln>
            <a:noFill/>
          </a:ln>
        </p:spPr>
        <p:txBody>
          <a:bodyPr anchorCtr="0" anchor="t" bIns="0" lIns="0" spcFirstLastPara="1" rIns="0" wrap="square" tIns="0">
            <a:spAutoFit/>
          </a:bodyPr>
          <a:lstStyle/>
          <a:p>
            <a:pPr indent="0" lvl="0" marL="12700" marR="0" rtl="0" algn="l">
              <a:lnSpc>
                <a:spcPct val="111693"/>
              </a:lnSpc>
              <a:spcBef>
                <a:spcPts val="0"/>
              </a:spcBef>
              <a:spcAft>
                <a:spcPts val="0"/>
              </a:spcAft>
              <a:buClr>
                <a:srgbClr val="000000"/>
              </a:buClr>
              <a:buSzPts val="9150"/>
              <a:buFont typeface="Arial"/>
              <a:buNone/>
            </a:pPr>
            <a:r>
              <a:rPr b="1" i="0" lang="en-US" sz="7250" u="none" cap="none" strike="noStrike">
                <a:solidFill>
                  <a:srgbClr val="0D213E"/>
                </a:solidFill>
                <a:latin typeface="Montserrat"/>
                <a:ea typeface="Montserrat"/>
                <a:cs typeface="Montserrat"/>
                <a:sym typeface="Montserrat"/>
              </a:rPr>
              <a:t>INDUSTRIAL</a:t>
            </a:r>
            <a:endParaRPr b="0" i="0" sz="7250" u="none" cap="none" strike="noStrike">
              <a:solidFill>
                <a:srgbClr val="0D213E"/>
              </a:solidFill>
              <a:latin typeface="Montserrat"/>
              <a:ea typeface="Montserrat"/>
              <a:cs typeface="Montserrat"/>
              <a:sym typeface="Montserrat"/>
            </a:endParaRPr>
          </a:p>
        </p:txBody>
      </p:sp>
      <p:sp>
        <p:nvSpPr>
          <p:cNvPr id="55" name="Google Shape;55;p1"/>
          <p:cNvSpPr txBox="1"/>
          <p:nvPr/>
        </p:nvSpPr>
        <p:spPr>
          <a:xfrm>
            <a:off x="403279" y="9142333"/>
            <a:ext cx="20376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ONNI.COM</a:t>
            </a:r>
            <a:endParaRPr b="0" i="0" sz="2300" u="none" cap="none" strike="noStrike">
              <a:solidFill>
                <a:srgbClr val="000000"/>
              </a:solidFill>
              <a:latin typeface="Arial"/>
              <a:ea typeface="Arial"/>
              <a:cs typeface="Arial"/>
              <a:sym typeface="Arial"/>
            </a:endParaRPr>
          </a:p>
        </p:txBody>
      </p:sp>
      <p:sp>
        <p:nvSpPr>
          <p:cNvPr id="56" name="Google Shape;56;p1"/>
          <p:cNvSpPr txBox="1"/>
          <p:nvPr/>
        </p:nvSpPr>
        <p:spPr>
          <a:xfrm>
            <a:off x="403279" y="8548908"/>
            <a:ext cx="3111000" cy="320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200 - 1010 SEYMOUR STREET, VANCOUVER, BC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604.688.8783  |  </a:t>
            </a:r>
            <a:r>
              <a:rPr b="0" i="0" lang="en-US" sz="1000" u="sng" cap="none" strike="noStrike">
                <a:solidFill>
                  <a:srgbClr val="FFFFFF"/>
                </a:solidFill>
                <a:latin typeface="Arial"/>
                <a:ea typeface="Arial"/>
                <a:cs typeface="Arial"/>
                <a:sym typeface="Arial"/>
                <a:hlinkClick r:id="rId7">
                  <a:extLst>
                    <a:ext uri="{A12FA001-AC4F-418D-AE19-62706E023703}">
                      <ahyp:hlinkClr val="tx"/>
                    </a:ext>
                  </a:extLst>
                </a:hlinkClick>
              </a:rPr>
              <a:t>LEASING@ONNI.COM </a:t>
            </a:r>
            <a:endParaRPr b="0" i="0" sz="1000" u="none" cap="none" strike="noStrike">
              <a:solidFill>
                <a:srgbClr val="000000"/>
              </a:solidFill>
              <a:latin typeface="Arial"/>
              <a:ea typeface="Arial"/>
              <a:cs typeface="Arial"/>
              <a:sym typeface="Arial"/>
            </a:endParaRPr>
          </a:p>
        </p:txBody>
      </p:sp>
      <p:cxnSp>
        <p:nvCxnSpPr>
          <p:cNvPr id="57" name="Google Shape;57;p1"/>
          <p:cNvCxnSpPr/>
          <p:nvPr/>
        </p:nvCxnSpPr>
        <p:spPr>
          <a:xfrm>
            <a:off x="6492625" y="1155163"/>
            <a:ext cx="1279800" cy="0"/>
          </a:xfrm>
          <a:prstGeom prst="straightConnector1">
            <a:avLst/>
          </a:prstGeom>
          <a:noFill/>
          <a:ln cap="flat" cmpd="sng" w="9525">
            <a:solidFill>
              <a:schemeClr val="dk2"/>
            </a:solidFill>
            <a:prstDash val="solid"/>
            <a:round/>
            <a:headEnd len="sm" w="sm" type="none"/>
            <a:tailEnd len="sm" w="sm" type="none"/>
          </a:ln>
        </p:spPr>
      </p:cxnSp>
      <p:pic>
        <p:nvPicPr>
          <p:cNvPr id="58" name="Google Shape;58;p1"/>
          <p:cNvPicPr preferRelativeResize="0"/>
          <p:nvPr>
            <p:ph idx="2" type="pic"/>
          </p:nvPr>
        </p:nvPicPr>
        <p:blipFill rotWithShape="1">
          <a:blip r:embed="rId8">
            <a:alphaModFix/>
          </a:blip>
          <a:srcRect b="0" l="9487" r="9487" t="0"/>
          <a:stretch/>
        </p:blipFill>
        <p:spPr>
          <a:xfrm>
            <a:off x="0" y="1556175"/>
            <a:ext cx="6152402" cy="5205600"/>
          </a:xfrm>
          <a:prstGeom prst="rect">
            <a:avLst/>
          </a:prstGeom>
          <a:noFill/>
          <a:ln cap="flat" cmpd="sng" w="9525">
            <a:solidFill>
              <a:schemeClr val="lt1"/>
            </a:solidFill>
            <a:prstDash val="solid"/>
            <a:round/>
            <a:headEnd len="sm" w="sm" type="none"/>
            <a:tailEnd len="sm" w="sm" type="none"/>
          </a:ln>
        </p:spPr>
      </p:pic>
      <p:sp>
        <p:nvSpPr>
          <p:cNvPr id="59" name="Google Shape;59;p1"/>
          <p:cNvSpPr txBox="1"/>
          <p:nvPr/>
        </p:nvSpPr>
        <p:spPr>
          <a:xfrm>
            <a:off x="5949350" y="793927"/>
            <a:ext cx="1823100" cy="36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a:highlight>
                  <a:schemeClr val="lt1"/>
                </a:highlight>
              </a:rPr>
              <a:t>MAY 2026</a:t>
            </a:r>
            <a:endParaRPr b="1" i="0" sz="14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71b85c4be4_0_151"/>
          <p:cNvSpPr/>
          <p:nvPr/>
        </p:nvSpPr>
        <p:spPr>
          <a:xfrm>
            <a:off x="272450" y="6621775"/>
            <a:ext cx="7329300" cy="265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
        <p:nvSpPr>
          <p:cNvPr id="65" name="Google Shape;65;g271b85c4be4_0_151"/>
          <p:cNvSpPr txBox="1"/>
          <p:nvPr/>
        </p:nvSpPr>
        <p:spPr>
          <a:xfrm>
            <a:off x="2667192" y="1214438"/>
            <a:ext cx="53754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Golden Ears Business Park I</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66" name="Google Shape;66;g271b85c4be4_0_151"/>
          <p:cNvSpPr txBox="1"/>
          <p:nvPr/>
        </p:nvSpPr>
        <p:spPr>
          <a:xfrm>
            <a:off x="2720537" y="2420225"/>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sp>
        <p:nvSpPr>
          <p:cNvPr id="67" name="Google Shape;67;g271b85c4be4_0_151"/>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68" name="Google Shape;68;g271b85c4be4_0_151"/>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271b85c4be4_0_151"/>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FEATURE PROPERTY</a:t>
            </a:r>
            <a:endParaRPr b="0" i="0" sz="2600" u="none" cap="none" strike="noStrike">
              <a:solidFill>
                <a:schemeClr val="lt1"/>
              </a:solidFill>
              <a:latin typeface="Montserrat"/>
              <a:ea typeface="Montserrat"/>
              <a:cs typeface="Montserrat"/>
              <a:sym typeface="Montserrat"/>
            </a:endParaRPr>
          </a:p>
        </p:txBody>
      </p:sp>
      <p:pic>
        <p:nvPicPr>
          <p:cNvPr id="70" name="Google Shape;70;g271b85c4be4_0_151"/>
          <p:cNvPicPr preferRelativeResize="0"/>
          <p:nvPr>
            <p:ph idx="2" type="pic"/>
          </p:nvPr>
        </p:nvPicPr>
        <p:blipFill rotWithShape="1">
          <a:blip r:embed="rId4">
            <a:alphaModFix/>
          </a:blip>
          <a:srcRect b="0" l="15621" r="15621" t="0"/>
          <a:stretch/>
        </p:blipFill>
        <p:spPr>
          <a:xfrm>
            <a:off x="388163" y="906425"/>
            <a:ext cx="2050801" cy="1653000"/>
          </a:xfrm>
          <a:prstGeom prst="rect">
            <a:avLst/>
          </a:prstGeom>
          <a:noFill/>
          <a:ln cap="flat" cmpd="sng" w="9525">
            <a:solidFill>
              <a:schemeClr val="lt1"/>
            </a:solidFill>
            <a:prstDash val="solid"/>
            <a:round/>
            <a:headEnd len="sm" w="sm" type="none"/>
            <a:tailEnd len="sm" w="sm" type="none"/>
          </a:ln>
        </p:spPr>
      </p:pic>
      <p:graphicFrame>
        <p:nvGraphicFramePr>
          <p:cNvPr id="71" name="Google Shape;71;g271b85c4be4_0_151"/>
          <p:cNvGraphicFramePr/>
          <p:nvPr/>
        </p:nvGraphicFramePr>
        <p:xfrm>
          <a:off x="2738492" y="2426738"/>
          <a:ext cx="3000000" cy="3000000"/>
        </p:xfrm>
        <a:graphic>
          <a:graphicData uri="http://schemas.openxmlformats.org/drawingml/2006/table">
            <a:tbl>
              <a:tblPr bandRow="1" firstRow="1">
                <a:noFill/>
                <a:tableStyleId>{67A349B6-F556-4AF7-854B-8C50C4E1AC70}</a:tableStyleId>
              </a:tblPr>
              <a:tblGrid>
                <a:gridCol w="788850"/>
                <a:gridCol w="733375"/>
                <a:gridCol w="1582250"/>
              </a:tblGrid>
              <a:tr h="190500">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sngStrike">
                        <a:solidFill>
                          <a:srgbClr val="444444"/>
                        </a:solidFill>
                        <a:highlight>
                          <a:srgbClr val="FFFF00"/>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sng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205103" rtl="0" algn="l">
                        <a:lnSpc>
                          <a:spcPct val="116666"/>
                        </a:lnSpc>
                        <a:spcBef>
                          <a:spcPts val="0"/>
                        </a:spcBef>
                        <a:spcAft>
                          <a:spcPts val="0"/>
                        </a:spcAft>
                        <a:buClr>
                          <a:srgbClr val="000000"/>
                        </a:buClr>
                        <a:buSzPts val="600"/>
                        <a:buFont typeface="Arial"/>
                        <a:buNone/>
                      </a:pPr>
                      <a:r>
                        <a:t/>
                      </a:r>
                      <a:endParaRPr sz="600" u="none" cap="none" strike="sngStrike">
                        <a:solidFill>
                          <a:srgbClr val="444444"/>
                        </a:solidFill>
                        <a:highlight>
                          <a:srgbClr val="FFFF00"/>
                        </a:highlight>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90500">
                <a:tc>
                  <a:txBody>
                    <a:bodyPr/>
                    <a:lstStyle/>
                    <a:p>
                      <a:pPr indent="0" lvl="0" marL="50800" marR="0" rtl="0" algn="l">
                        <a:lnSpc>
                          <a:spcPct val="100000"/>
                        </a:lnSpc>
                        <a:spcBef>
                          <a:spcPts val="0"/>
                        </a:spcBef>
                        <a:spcAft>
                          <a:spcPts val="0"/>
                        </a:spcAft>
                        <a:buClr>
                          <a:srgbClr val="000000"/>
                        </a:buClr>
                        <a:buSzPts val="600"/>
                        <a:buFont typeface="Arial"/>
                        <a:buNone/>
                      </a:pPr>
                      <a:r>
                        <a:rPr lang="en-US" sz="700" u="none" cap="none" strike="noStrike">
                          <a:solidFill>
                            <a:srgbClr val="444444"/>
                          </a:solidFill>
                          <a:latin typeface="Arial"/>
                          <a:ea typeface="Arial"/>
                          <a:cs typeface="Arial"/>
                          <a:sym typeface="Arial"/>
                        </a:rPr>
                        <a:t>Unit 304</a:t>
                      </a:r>
                      <a:endParaRPr sz="7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700" u="none" cap="none" strike="noStrike">
                          <a:solidFill>
                            <a:srgbClr val="444444"/>
                          </a:solidFill>
                          <a:latin typeface="Arial"/>
                          <a:ea typeface="Arial"/>
                          <a:cs typeface="Arial"/>
                          <a:sym typeface="Arial"/>
                        </a:rPr>
                        <a:t>20,168 SF</a:t>
                      </a:r>
                      <a:endParaRPr sz="7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204470" rtl="0" algn="l">
                        <a:lnSpc>
                          <a:spcPct val="116666"/>
                        </a:lnSpc>
                        <a:spcBef>
                          <a:spcPts val="0"/>
                        </a:spcBef>
                        <a:spcAft>
                          <a:spcPts val="0"/>
                        </a:spcAft>
                        <a:buClr>
                          <a:schemeClr val="dk1"/>
                        </a:buClr>
                        <a:buSzPts val="1100"/>
                        <a:buFont typeface="Arial"/>
                        <a:buNone/>
                      </a:pPr>
                      <a:r>
                        <a:rPr lang="en-US" sz="700" u="none" cap="none" strike="noStrike">
                          <a:solidFill>
                            <a:srgbClr val="444444"/>
                          </a:solidFill>
                          <a:highlight>
                            <a:schemeClr val="lt1"/>
                          </a:highlight>
                          <a:latin typeface="Arial"/>
                          <a:ea typeface="Arial"/>
                          <a:cs typeface="Arial"/>
                          <a:sym typeface="Arial"/>
                        </a:rPr>
                        <a:t>Available</a:t>
                      </a:r>
                      <a:r>
                        <a:rPr lang="en-US" sz="700">
                          <a:solidFill>
                            <a:srgbClr val="444444"/>
                          </a:solidFill>
                          <a:highlight>
                            <a:schemeClr val="lt1"/>
                          </a:highlight>
                          <a:latin typeface="Arial"/>
                          <a:ea typeface="Arial"/>
                          <a:cs typeface="Arial"/>
                          <a:sym typeface="Arial"/>
                        </a:rPr>
                        <a:t> Immediately - Includes 500 SF of office space</a:t>
                      </a:r>
                      <a:endParaRPr sz="700" u="none" cap="none" strike="noStrike">
                        <a:solidFill>
                          <a:srgbClr val="444444"/>
                        </a:solidFill>
                        <a:highlight>
                          <a:schemeClr val="lt1"/>
                        </a:highlight>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90500">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04470" rtl="0" algn="l">
                        <a:lnSpc>
                          <a:spcPct val="116666"/>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75250">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72" name="Google Shape;72;g271b85c4be4_0_151"/>
          <p:cNvSpPr txBox="1"/>
          <p:nvPr/>
        </p:nvSpPr>
        <p:spPr>
          <a:xfrm>
            <a:off x="2738492" y="1576546"/>
            <a:ext cx="1636500" cy="75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19100 AIRPORT 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BEN LUTES, RYAN KERR &amp;    BRYN CARTWRIGHT</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000000"/>
              </a:solidFill>
              <a:latin typeface="Arial"/>
              <a:ea typeface="Arial"/>
              <a:cs typeface="Arial"/>
              <a:sym typeface="Arial"/>
            </a:endParaRPr>
          </a:p>
        </p:txBody>
      </p:sp>
      <p:sp>
        <p:nvSpPr>
          <p:cNvPr id="73" name="Google Shape;73;g271b85c4be4_0_151"/>
          <p:cNvSpPr txBox="1"/>
          <p:nvPr/>
        </p:nvSpPr>
        <p:spPr>
          <a:xfrm>
            <a:off x="2691275" y="895850"/>
            <a:ext cx="11391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PITT MEADOWS, BC</a:t>
            </a:r>
            <a:endParaRPr b="1" i="0" sz="700" u="none" cap="none" strike="noStrike">
              <a:solidFill>
                <a:schemeClr val="lt1"/>
              </a:solidFill>
              <a:latin typeface="Arial"/>
              <a:ea typeface="Arial"/>
              <a:cs typeface="Arial"/>
              <a:sym typeface="Arial"/>
            </a:endParaRPr>
          </a:p>
        </p:txBody>
      </p:sp>
      <p:pic>
        <p:nvPicPr>
          <p:cNvPr id="74" name="Google Shape;74;g271b85c4be4_0_151">
            <a:hlinkClick r:id="rId5"/>
          </p:cNvPr>
          <p:cNvPicPr preferRelativeResize="0"/>
          <p:nvPr/>
        </p:nvPicPr>
        <p:blipFill rotWithShape="1">
          <a:blip r:embed="rId6">
            <a:alphaModFix/>
          </a:blip>
          <a:srcRect b="0" l="0" r="0" t="0"/>
          <a:stretch/>
        </p:blipFill>
        <p:spPr>
          <a:xfrm>
            <a:off x="6180430" y="895851"/>
            <a:ext cx="1042545" cy="200100"/>
          </a:xfrm>
          <a:prstGeom prst="rect">
            <a:avLst/>
          </a:prstGeom>
          <a:noFill/>
          <a:ln>
            <a:noFill/>
          </a:ln>
        </p:spPr>
      </p:pic>
      <p:sp>
        <p:nvSpPr>
          <p:cNvPr id="75" name="Google Shape;75;g271b85c4be4_0_151"/>
          <p:cNvSpPr txBox="1"/>
          <p:nvPr/>
        </p:nvSpPr>
        <p:spPr>
          <a:xfrm>
            <a:off x="5102825" y="1576550"/>
            <a:ext cx="2088000" cy="840300"/>
          </a:xfrm>
          <a:prstGeom prst="rect">
            <a:avLst/>
          </a:prstGeom>
          <a:noFill/>
          <a:ln>
            <a:noFill/>
          </a:ln>
        </p:spPr>
        <p:txBody>
          <a:bodyPr anchorCtr="0" anchor="t" bIns="0" lIns="0" spcFirstLastPara="1" rIns="0" wrap="square" tIns="46975">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26’ &amp; 32’ clear ceiling height</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equipment (hydraulic levelers, bumpers, and concrete apron)</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and grade loading per bay</a:t>
            </a:r>
            <a:endParaRPr b="0" i="0" sz="700" u="none" cap="none" strike="noStrike">
              <a:solidFill>
                <a:srgbClr val="000000"/>
              </a:solidFill>
              <a:latin typeface="Arial"/>
              <a:ea typeface="Arial"/>
              <a:cs typeface="Arial"/>
              <a:sym typeface="Arial"/>
            </a:endParaRPr>
          </a:p>
        </p:txBody>
      </p:sp>
      <p:sp>
        <p:nvSpPr>
          <p:cNvPr id="76" name="Google Shape;76;g271b85c4be4_0_151"/>
          <p:cNvSpPr txBox="1"/>
          <p:nvPr/>
        </p:nvSpPr>
        <p:spPr>
          <a:xfrm>
            <a:off x="2667212" y="3482196"/>
            <a:ext cx="5375400" cy="510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Golden Ears Business Park I</a:t>
            </a:r>
            <a:endParaRPr b="0" i="0" sz="1500" u="none" cap="none" strike="noStrike">
              <a:solidFill>
                <a:srgbClr val="0C213E"/>
              </a:solidFill>
              <a:latin typeface="Montserrat SemiBold"/>
              <a:ea typeface="Montserrat SemiBold"/>
              <a:cs typeface="Montserrat SemiBold"/>
              <a:sym typeface="Montserrat SemiBold"/>
            </a:endParaRPr>
          </a:p>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B</a:t>
            </a:r>
            <a:r>
              <a:rPr lang="en-US" sz="1500">
                <a:solidFill>
                  <a:srgbClr val="0C213E"/>
                </a:solidFill>
                <a:latin typeface="Montserrat SemiBold"/>
                <a:ea typeface="Montserrat SemiBold"/>
                <a:cs typeface="Montserrat SemiBold"/>
                <a:sym typeface="Montserrat SemiBold"/>
              </a:rPr>
              <a:t>uilding</a:t>
            </a:r>
            <a:r>
              <a:rPr b="0" i="0" lang="en-US" sz="1500" u="none" cap="none" strike="noStrike">
                <a:solidFill>
                  <a:srgbClr val="0C213E"/>
                </a:solidFill>
                <a:latin typeface="Montserrat SemiBold"/>
                <a:ea typeface="Montserrat SemiBold"/>
                <a:cs typeface="Montserrat SemiBold"/>
                <a:sym typeface="Montserrat SemiBold"/>
              </a:rPr>
              <a:t> 200</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77" name="Google Shape;77;g271b85c4be4_0_151"/>
          <p:cNvSpPr txBox="1"/>
          <p:nvPr/>
        </p:nvSpPr>
        <p:spPr>
          <a:xfrm>
            <a:off x="2691307" y="4871198"/>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sp>
        <p:nvSpPr>
          <p:cNvPr id="78" name="Google Shape;78;g271b85c4be4_0_151"/>
          <p:cNvSpPr txBox="1"/>
          <p:nvPr/>
        </p:nvSpPr>
        <p:spPr>
          <a:xfrm>
            <a:off x="2691287" y="4047344"/>
            <a:ext cx="1636500" cy="75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19100 AIRPORT 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BEN LUTES, RYAN KERR &amp;    BRYN CARTWRIGHT</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000000"/>
              </a:solidFill>
              <a:latin typeface="Arial"/>
              <a:ea typeface="Arial"/>
              <a:cs typeface="Arial"/>
              <a:sym typeface="Arial"/>
            </a:endParaRPr>
          </a:p>
        </p:txBody>
      </p:sp>
      <p:pic>
        <p:nvPicPr>
          <p:cNvPr id="79" name="Google Shape;79;g271b85c4be4_0_151">
            <a:hlinkClick r:id="rId7"/>
          </p:cNvPr>
          <p:cNvPicPr preferRelativeResize="0"/>
          <p:nvPr/>
        </p:nvPicPr>
        <p:blipFill rotWithShape="1">
          <a:blip r:embed="rId6">
            <a:alphaModFix/>
          </a:blip>
          <a:srcRect b="0" l="0" r="0" t="0"/>
          <a:stretch/>
        </p:blipFill>
        <p:spPr>
          <a:xfrm>
            <a:off x="6180425" y="3284321"/>
            <a:ext cx="1042545" cy="200100"/>
          </a:xfrm>
          <a:prstGeom prst="rect">
            <a:avLst/>
          </a:prstGeom>
          <a:noFill/>
          <a:ln>
            <a:noFill/>
          </a:ln>
        </p:spPr>
      </p:pic>
      <p:pic>
        <p:nvPicPr>
          <p:cNvPr id="80" name="Google Shape;80;g271b85c4be4_0_151"/>
          <p:cNvPicPr preferRelativeResize="0"/>
          <p:nvPr/>
        </p:nvPicPr>
        <p:blipFill rotWithShape="1">
          <a:blip r:embed="rId8">
            <a:alphaModFix/>
          </a:blip>
          <a:srcRect b="0" l="0" r="0" t="0"/>
          <a:stretch/>
        </p:blipFill>
        <p:spPr>
          <a:xfrm>
            <a:off x="421533" y="3284324"/>
            <a:ext cx="2048256" cy="2054091"/>
          </a:xfrm>
          <a:prstGeom prst="rect">
            <a:avLst/>
          </a:prstGeom>
          <a:noFill/>
          <a:ln>
            <a:noFill/>
          </a:ln>
        </p:spPr>
      </p:pic>
      <p:graphicFrame>
        <p:nvGraphicFramePr>
          <p:cNvPr id="81" name="Google Shape;81;g271b85c4be4_0_151"/>
          <p:cNvGraphicFramePr/>
          <p:nvPr/>
        </p:nvGraphicFramePr>
        <p:xfrm>
          <a:off x="2691286" y="5058133"/>
          <a:ext cx="3000000" cy="3000000"/>
        </p:xfrm>
        <a:graphic>
          <a:graphicData uri="http://schemas.openxmlformats.org/drawingml/2006/table">
            <a:tbl>
              <a:tblPr bandRow="1" firstRow="1">
                <a:noFill/>
                <a:tableStyleId>{67A349B6-F556-4AF7-854B-8C50C4E1AC70}</a:tableStyleId>
              </a:tblPr>
              <a:tblGrid>
                <a:gridCol w="691775"/>
                <a:gridCol w="611525"/>
                <a:gridCol w="1082625"/>
              </a:tblGrid>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20</a:t>
                      </a:r>
                      <a:r>
                        <a:rPr lang="en-US" sz="600">
                          <a:solidFill>
                            <a:srgbClr val="444444"/>
                          </a:solidFill>
                          <a:latin typeface="Arial"/>
                          <a:ea typeface="Arial"/>
                          <a:cs typeface="Arial"/>
                          <a:sym typeface="Arial"/>
                        </a:rPr>
                        <a:t>5</a:t>
                      </a:r>
                      <a:r>
                        <a:rPr lang="en-US" sz="600" u="none" cap="none" strike="noStrike">
                          <a:solidFill>
                            <a:srgbClr val="444444"/>
                          </a:solidFill>
                          <a:latin typeface="Arial"/>
                          <a:ea typeface="Arial"/>
                          <a:cs typeface="Arial"/>
                          <a:sym typeface="Arial"/>
                        </a:rPr>
                        <a:t>*</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a:t>
                      </a:r>
                      <a:r>
                        <a:rPr lang="en-US" sz="600">
                          <a:solidFill>
                            <a:srgbClr val="444444"/>
                          </a:solidFill>
                          <a:highlight>
                            <a:schemeClr val="lt1"/>
                          </a:highlight>
                          <a:latin typeface="Arial"/>
                          <a:ea typeface="Arial"/>
                          <a:cs typeface="Arial"/>
                          <a:sym typeface="Arial"/>
                        </a:rPr>
                        <a:t>600</a:t>
                      </a:r>
                      <a:r>
                        <a:rPr lang="en-US" sz="600" u="none" cap="none" strike="noStrike">
                          <a:solidFill>
                            <a:srgbClr val="444444"/>
                          </a:solidFill>
                          <a:highlight>
                            <a:schemeClr val="lt1"/>
                          </a:highlight>
                          <a:latin typeface="Arial"/>
                          <a:ea typeface="Arial"/>
                          <a:cs typeface="Arial"/>
                          <a:sym typeface="Arial"/>
                        </a:rPr>
                        <a:t> SF</a:t>
                      </a:r>
                      <a:endParaRPr sz="600" u="none" cap="none" strike="noStrike">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Available Immediately</a:t>
                      </a:r>
                      <a:endParaRPr sz="6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a:t>
                      </a:r>
                      <a:r>
                        <a:rPr lang="en-US" sz="600">
                          <a:solidFill>
                            <a:srgbClr val="444444"/>
                          </a:solidFill>
                          <a:latin typeface="Arial"/>
                          <a:ea typeface="Arial"/>
                          <a:cs typeface="Arial"/>
                          <a:sym typeface="Arial"/>
                        </a:rPr>
                        <a:t>14</a:t>
                      </a:r>
                      <a:r>
                        <a:rPr lang="en-US" sz="600" u="none" cap="none" strike="noStrike">
                          <a:solidFill>
                            <a:srgbClr val="444444"/>
                          </a:solidFill>
                          <a:latin typeface="Arial"/>
                          <a:ea typeface="Arial"/>
                          <a:cs typeface="Arial"/>
                          <a:sym typeface="Arial"/>
                        </a:rPr>
                        <a:t>*</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4,550 SF</a:t>
                      </a:r>
                      <a:endParaRPr sz="600" u="none" cap="none" strike="noStrike">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Leased</a:t>
                      </a:r>
                      <a:endParaRPr sz="6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215*</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 550 SF</a:t>
                      </a:r>
                      <a:endParaRPr sz="600" u="none" cap="none" strike="noStrike">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Leased</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216*</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 550 SF</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Leased</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217*</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 600 SF</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Leased</a:t>
                      </a:r>
                      <a:endParaRPr sz="6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218*</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 600 SF</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Available Immediately</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875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219*</a:t>
                      </a:r>
                      <a:endParaRPr sz="600" u="none" cap="none" strike="noStrike">
                        <a:solidFill>
                          <a:srgbClr val="444444"/>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600">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lang="en-US" sz="600">
                          <a:solidFill>
                            <a:srgbClr val="444444"/>
                          </a:solidFill>
                          <a:latin typeface="Arial"/>
                          <a:ea typeface="Arial"/>
                          <a:cs typeface="Arial"/>
                          <a:sym typeface="Arial"/>
                        </a:rPr>
                        <a:t>          </a:t>
                      </a:r>
                      <a:endParaRPr sz="600">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7, 040 SF</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Available Immediately</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6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graphicFrame>
        <p:nvGraphicFramePr>
          <p:cNvPr id="82" name="Google Shape;82;g271b85c4be4_0_151"/>
          <p:cNvGraphicFramePr/>
          <p:nvPr/>
        </p:nvGraphicFramePr>
        <p:xfrm>
          <a:off x="5163861" y="5116883"/>
          <a:ext cx="3000000" cy="3000000"/>
        </p:xfrm>
        <a:graphic>
          <a:graphicData uri="http://schemas.openxmlformats.org/drawingml/2006/table">
            <a:tbl>
              <a:tblPr bandRow="1" firstRow="1">
                <a:noFill/>
                <a:tableStyleId>{67A349B6-F556-4AF7-854B-8C50C4E1AC70}</a:tableStyleId>
              </a:tblPr>
              <a:tblGrid>
                <a:gridCol w="691775"/>
                <a:gridCol w="616350"/>
                <a:gridCol w="1077800"/>
              </a:tblGrid>
              <a:tr h="100000">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latin typeface="Arial"/>
                          <a:ea typeface="Arial"/>
                          <a:cs typeface="Arial"/>
                          <a:sym typeface="Arial"/>
                        </a:rPr>
                        <a:t>Unit 220*</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7, 040 SF</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Available Immediately</a:t>
                      </a:r>
                      <a:endParaRPr sz="600" u="none" cap="none" strike="noStrike">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83" name="Google Shape;83;g271b85c4be4_0_151"/>
          <p:cNvSpPr txBox="1"/>
          <p:nvPr/>
        </p:nvSpPr>
        <p:spPr>
          <a:xfrm>
            <a:off x="2790033" y="6042820"/>
            <a:ext cx="2050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t/>
            </a:r>
            <a:endParaRPr i="1" sz="600">
              <a:solidFill>
                <a:srgbClr val="444444"/>
              </a:solidFill>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444444"/>
                </a:solidFill>
                <a:latin typeface="Arial"/>
                <a:ea typeface="Arial"/>
                <a:cs typeface="Arial"/>
                <a:sym typeface="Arial"/>
              </a:rPr>
              <a:t>* units can be combined</a:t>
            </a:r>
            <a:endParaRPr b="0" i="1" sz="600" u="none" cap="none" strike="noStrike">
              <a:solidFill>
                <a:srgbClr val="444444"/>
              </a:solidFill>
              <a:latin typeface="Arial"/>
              <a:ea typeface="Arial"/>
              <a:cs typeface="Arial"/>
              <a:sym typeface="Arial"/>
            </a:endParaRPr>
          </a:p>
        </p:txBody>
      </p:sp>
      <p:sp>
        <p:nvSpPr>
          <p:cNvPr id="84" name="Google Shape;84;g271b85c4be4_0_151"/>
          <p:cNvSpPr txBox="1"/>
          <p:nvPr/>
        </p:nvSpPr>
        <p:spPr>
          <a:xfrm>
            <a:off x="5055620" y="4047345"/>
            <a:ext cx="2088000" cy="948000"/>
          </a:xfrm>
          <a:prstGeom prst="rect">
            <a:avLst/>
          </a:prstGeom>
          <a:noFill/>
          <a:ln>
            <a:noFill/>
          </a:ln>
        </p:spPr>
        <p:txBody>
          <a:bodyPr anchorCtr="0" anchor="t" bIns="0" lIns="0" spcFirstLastPara="1" rIns="0" wrap="square" tIns="46975">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26’ &amp; 32’ clear ceiling height</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equipment (hydraulic levelers, bumpers, and concrete apron)</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highlight>
                  <a:schemeClr val="lt1"/>
                </a:highlight>
                <a:latin typeface="Arial"/>
                <a:ea typeface="Arial"/>
                <a:cs typeface="Arial"/>
                <a:sym typeface="Arial"/>
              </a:rPr>
              <a:t>Dock and grade loading per bay</a:t>
            </a:r>
            <a:endParaRPr b="0" i="0" sz="700" u="none" cap="none" strike="noStrike">
              <a:solidFill>
                <a:srgbClr val="444444"/>
              </a:solidFill>
              <a:highlight>
                <a:schemeClr val="lt1"/>
              </a:highlight>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Char char="●"/>
            </a:pPr>
            <a:r>
              <a:rPr lang="en-US" sz="700">
                <a:solidFill>
                  <a:srgbClr val="444444"/>
                </a:solidFill>
                <a:highlight>
                  <a:schemeClr val="lt1"/>
                </a:highlight>
              </a:rPr>
              <a:t>Custom office build out available</a:t>
            </a:r>
            <a:endParaRPr sz="700">
              <a:solidFill>
                <a:srgbClr val="444444"/>
              </a:solidFill>
              <a:highlight>
                <a:schemeClr val="lt1"/>
              </a:highlight>
            </a:endParaRPr>
          </a:p>
        </p:txBody>
      </p:sp>
      <p:cxnSp>
        <p:nvCxnSpPr>
          <p:cNvPr id="85" name="Google Shape;85;g271b85c4be4_0_151"/>
          <p:cNvCxnSpPr/>
          <p:nvPr/>
        </p:nvCxnSpPr>
        <p:spPr>
          <a:xfrm>
            <a:off x="399025" y="3037535"/>
            <a:ext cx="6832800" cy="0"/>
          </a:xfrm>
          <a:prstGeom prst="straightConnector1">
            <a:avLst/>
          </a:prstGeom>
          <a:noFill/>
          <a:ln cap="flat" cmpd="sng" w="9525">
            <a:solidFill>
              <a:schemeClr val="dk2"/>
            </a:solidFill>
            <a:prstDash val="solid"/>
            <a:round/>
            <a:headEnd len="sm" w="sm" type="none"/>
            <a:tailEnd len="sm" w="sm" type="none"/>
          </a:ln>
        </p:spPr>
      </p:cxnSp>
      <p:sp>
        <p:nvSpPr>
          <p:cNvPr id="86" name="Google Shape;86;g271b85c4be4_0_151"/>
          <p:cNvSpPr txBox="1"/>
          <p:nvPr/>
        </p:nvSpPr>
        <p:spPr>
          <a:xfrm>
            <a:off x="2667204" y="7011710"/>
            <a:ext cx="53754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Golden Ears Business Park I</a:t>
            </a:r>
            <a:r>
              <a:rPr lang="en-US" sz="1500">
                <a:solidFill>
                  <a:srgbClr val="0C213E"/>
                </a:solidFill>
                <a:latin typeface="Montserrat SemiBold"/>
                <a:ea typeface="Montserrat SemiBold"/>
                <a:cs typeface="Montserrat SemiBold"/>
                <a:sym typeface="Montserrat SemiBold"/>
              </a:rPr>
              <a:t>I</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87" name="Google Shape;87;g271b85c4be4_0_151"/>
          <p:cNvSpPr txBox="1"/>
          <p:nvPr/>
        </p:nvSpPr>
        <p:spPr>
          <a:xfrm>
            <a:off x="2683349" y="8322050"/>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sp>
        <p:nvSpPr>
          <p:cNvPr id="88" name="Google Shape;88;g271b85c4be4_0_151"/>
          <p:cNvSpPr txBox="1"/>
          <p:nvPr/>
        </p:nvSpPr>
        <p:spPr>
          <a:xfrm>
            <a:off x="2667204" y="7293946"/>
            <a:ext cx="1636500" cy="75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lang="en-US" sz="700">
                <a:solidFill>
                  <a:srgbClr val="444444"/>
                </a:solidFill>
              </a:rPr>
              <a:t>19055 </a:t>
            </a:r>
            <a:r>
              <a:rPr b="0" i="0" lang="en-US" sz="700" u="none" cap="none" strike="noStrike">
                <a:solidFill>
                  <a:srgbClr val="444444"/>
                </a:solidFill>
                <a:latin typeface="Arial"/>
                <a:ea typeface="Arial"/>
                <a:cs typeface="Arial"/>
                <a:sym typeface="Arial"/>
              </a:rPr>
              <a:t>AIRPORT 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BEN LUTES, RYAN KERR &amp;    BRYN CARTWRIGHT</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000000"/>
              </a:solidFill>
              <a:latin typeface="Arial"/>
              <a:ea typeface="Arial"/>
              <a:cs typeface="Arial"/>
              <a:sym typeface="Arial"/>
            </a:endParaRPr>
          </a:p>
        </p:txBody>
      </p:sp>
      <p:pic>
        <p:nvPicPr>
          <p:cNvPr id="89" name="Google Shape;89;g271b85c4be4_0_151">
            <a:hlinkClick r:id="rId9"/>
          </p:cNvPr>
          <p:cNvPicPr preferRelativeResize="0"/>
          <p:nvPr/>
        </p:nvPicPr>
        <p:blipFill rotWithShape="1">
          <a:blip r:embed="rId6">
            <a:alphaModFix/>
          </a:blip>
          <a:srcRect b="0" l="0" r="0" t="0"/>
          <a:stretch/>
        </p:blipFill>
        <p:spPr>
          <a:xfrm>
            <a:off x="6125267" y="6772948"/>
            <a:ext cx="1042545" cy="200100"/>
          </a:xfrm>
          <a:prstGeom prst="rect">
            <a:avLst/>
          </a:prstGeom>
          <a:noFill/>
          <a:ln>
            <a:noFill/>
          </a:ln>
        </p:spPr>
      </p:pic>
      <p:sp>
        <p:nvSpPr>
          <p:cNvPr id="90" name="Google Shape;90;g271b85c4be4_0_151"/>
          <p:cNvSpPr txBox="1"/>
          <p:nvPr/>
        </p:nvSpPr>
        <p:spPr>
          <a:xfrm>
            <a:off x="5047662" y="7498197"/>
            <a:ext cx="2088000" cy="948000"/>
          </a:xfrm>
          <a:prstGeom prst="rect">
            <a:avLst/>
          </a:prstGeom>
          <a:noFill/>
          <a:ln>
            <a:noFill/>
          </a:ln>
        </p:spPr>
        <p:txBody>
          <a:bodyPr anchorCtr="0" anchor="t" bIns="0" lIns="0" spcFirstLastPara="1" rIns="0" wrap="square" tIns="46975">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lang="en-US" sz="700">
                <a:solidFill>
                  <a:srgbClr val="444444"/>
                </a:solidFill>
              </a:rPr>
              <a:t>3</a:t>
            </a:r>
            <a:r>
              <a:rPr b="0" i="0" lang="en-US" sz="700" u="none" cap="none" strike="noStrike">
                <a:solidFill>
                  <a:srgbClr val="444444"/>
                </a:solidFill>
                <a:latin typeface="Arial"/>
                <a:ea typeface="Arial"/>
                <a:cs typeface="Arial"/>
                <a:sym typeface="Arial"/>
              </a:rPr>
              <a:t>2’ clear ceiling height</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equipment (hydraulic levelers, bumpers, and concrete apron)</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and grade loading per bay</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Char char="●"/>
            </a:pPr>
            <a:r>
              <a:rPr lang="en-US" sz="700">
                <a:solidFill>
                  <a:srgbClr val="444444"/>
                </a:solidFill>
                <a:highlight>
                  <a:schemeClr val="lt1"/>
                </a:highlight>
              </a:rPr>
              <a:t>Modern office</a:t>
            </a:r>
            <a:endParaRPr sz="700">
              <a:solidFill>
                <a:srgbClr val="444444"/>
              </a:solidFill>
              <a:highlight>
                <a:schemeClr val="lt1"/>
              </a:highlight>
            </a:endParaRPr>
          </a:p>
        </p:txBody>
      </p:sp>
      <p:cxnSp>
        <p:nvCxnSpPr>
          <p:cNvPr id="91" name="Google Shape;91;g271b85c4be4_0_151"/>
          <p:cNvCxnSpPr/>
          <p:nvPr/>
        </p:nvCxnSpPr>
        <p:spPr>
          <a:xfrm>
            <a:off x="469788" y="6561780"/>
            <a:ext cx="6832800" cy="0"/>
          </a:xfrm>
          <a:prstGeom prst="straightConnector1">
            <a:avLst/>
          </a:prstGeom>
          <a:noFill/>
          <a:ln cap="flat" cmpd="sng" w="9525">
            <a:solidFill>
              <a:schemeClr val="dk2"/>
            </a:solidFill>
            <a:prstDash val="solid"/>
            <a:round/>
            <a:headEnd len="sm" w="sm" type="none"/>
            <a:tailEnd len="sm" w="sm" type="none"/>
          </a:ln>
        </p:spPr>
      </p:cxnSp>
      <p:graphicFrame>
        <p:nvGraphicFramePr>
          <p:cNvPr id="92" name="Google Shape;92;g271b85c4be4_0_151"/>
          <p:cNvGraphicFramePr/>
          <p:nvPr/>
        </p:nvGraphicFramePr>
        <p:xfrm>
          <a:off x="2649542" y="8471888"/>
          <a:ext cx="3000000" cy="3000000"/>
        </p:xfrm>
        <a:graphic>
          <a:graphicData uri="http://schemas.openxmlformats.org/drawingml/2006/table">
            <a:tbl>
              <a:tblPr bandRow="1" firstRow="1">
                <a:noFill/>
                <a:tableStyleId>{67A349B6-F556-4AF7-854B-8C50C4E1AC70}</a:tableStyleId>
              </a:tblPr>
              <a:tblGrid>
                <a:gridCol w="788850"/>
                <a:gridCol w="733375"/>
                <a:gridCol w="1582250"/>
              </a:tblGrid>
              <a:tr h="646400">
                <a:tc>
                  <a:txBody>
                    <a:bodyPr/>
                    <a:lstStyle/>
                    <a:p>
                      <a:pPr indent="0" lvl="0" marL="50800" marR="0" rtl="0" algn="l">
                        <a:lnSpc>
                          <a:spcPct val="100000"/>
                        </a:lnSpc>
                        <a:spcBef>
                          <a:spcPts val="0"/>
                        </a:spcBef>
                        <a:spcAft>
                          <a:spcPts val="0"/>
                        </a:spcAft>
                        <a:buClr>
                          <a:srgbClr val="000000"/>
                        </a:buClr>
                        <a:buSzPts val="600"/>
                        <a:buFont typeface="Arial"/>
                        <a:buNone/>
                      </a:pPr>
                      <a:r>
                        <a:rPr lang="en-US" sz="700" u="none" cap="none" strike="noStrike">
                          <a:solidFill>
                            <a:srgbClr val="444444"/>
                          </a:solidFill>
                          <a:highlight>
                            <a:schemeClr val="lt1"/>
                          </a:highlight>
                          <a:latin typeface="Arial"/>
                          <a:ea typeface="Arial"/>
                          <a:cs typeface="Arial"/>
                          <a:sym typeface="Arial"/>
                        </a:rPr>
                        <a:t>Unit </a:t>
                      </a:r>
                      <a:r>
                        <a:rPr lang="en-US" sz="700">
                          <a:solidFill>
                            <a:srgbClr val="444444"/>
                          </a:solidFill>
                          <a:highlight>
                            <a:schemeClr val="lt1"/>
                          </a:highlight>
                          <a:latin typeface="Arial"/>
                          <a:ea typeface="Arial"/>
                          <a:cs typeface="Arial"/>
                          <a:sym typeface="Arial"/>
                        </a:rPr>
                        <a:t>606-609</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Unit 801-806</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Unit 109</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Unit 103</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Unit 104/105  </a:t>
                      </a:r>
                      <a:endParaRPr sz="7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75,156</a:t>
                      </a:r>
                      <a:r>
                        <a:rPr lang="en-US" sz="700" u="none" cap="none" strike="noStrike">
                          <a:solidFill>
                            <a:srgbClr val="444444"/>
                          </a:solidFill>
                          <a:highlight>
                            <a:schemeClr val="lt1"/>
                          </a:highlight>
                          <a:latin typeface="Arial"/>
                          <a:ea typeface="Arial"/>
                          <a:cs typeface="Arial"/>
                          <a:sym typeface="Arial"/>
                        </a:rPr>
                        <a:t> SF</a:t>
                      </a:r>
                      <a:endParaRPr sz="700" u="none" cap="none" strike="noStrike">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119,306 SF</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   4,178 SF</a:t>
                      </a:r>
                      <a:endParaRPr sz="7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   4,178 SF</a:t>
                      </a:r>
                      <a:endParaRPr sz="7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   8,396 SF</a:t>
                      </a:r>
                      <a:endParaRPr sz="7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Available Immediately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u="none" cap="none" strike="noStrike">
                          <a:solidFill>
                            <a:srgbClr val="444444"/>
                          </a:solidFill>
                          <a:highlight>
                            <a:schemeClr val="lt1"/>
                          </a:highlight>
                          <a:latin typeface="Arial"/>
                          <a:ea typeface="Arial"/>
                          <a:cs typeface="Arial"/>
                          <a:sym typeface="Arial"/>
                        </a:rPr>
                        <a:t> </a:t>
                      </a:r>
                      <a:r>
                        <a:rPr lang="en-US" sz="700">
                          <a:solidFill>
                            <a:srgbClr val="444444"/>
                          </a:solidFill>
                          <a:highlight>
                            <a:schemeClr val="lt1"/>
                          </a:highlight>
                          <a:latin typeface="Arial"/>
                          <a:ea typeface="Arial"/>
                          <a:cs typeface="Arial"/>
                          <a:sym typeface="Arial"/>
                        </a:rPr>
                        <a:t>Available June 1, 2026</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Available October 1, 2026</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Available October 1, 2026</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0"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02125">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04470" rtl="0" algn="l">
                        <a:lnSpc>
                          <a:spcPct val="116666"/>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93950">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93" name="Google Shape;93;g271b85c4be4_0_151"/>
          <p:cNvPicPr preferRelativeResize="0"/>
          <p:nvPr/>
        </p:nvPicPr>
        <p:blipFill>
          <a:blip r:embed="rId10">
            <a:alphaModFix/>
          </a:blip>
          <a:stretch>
            <a:fillRect/>
          </a:stretch>
        </p:blipFill>
        <p:spPr>
          <a:xfrm>
            <a:off x="341950" y="6763912"/>
            <a:ext cx="2207427" cy="1653000"/>
          </a:xfrm>
          <a:prstGeom prst="rect">
            <a:avLst/>
          </a:prstGeom>
          <a:noFill/>
          <a:ln>
            <a:noFill/>
          </a:ln>
        </p:spPr>
      </p:pic>
      <p:sp>
        <p:nvSpPr>
          <p:cNvPr id="94" name="Google Shape;94;g271b85c4be4_0_151"/>
          <p:cNvSpPr txBox="1"/>
          <p:nvPr/>
        </p:nvSpPr>
        <p:spPr>
          <a:xfrm>
            <a:off x="2720525" y="3284325"/>
            <a:ext cx="11391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PITT MEADOWS, BC</a:t>
            </a:r>
            <a:endParaRPr b="1" i="0" sz="700" u="none" cap="none" strike="noStrike">
              <a:solidFill>
                <a:schemeClr val="lt1"/>
              </a:solidFill>
              <a:latin typeface="Arial"/>
              <a:ea typeface="Arial"/>
              <a:cs typeface="Arial"/>
              <a:sym typeface="Arial"/>
            </a:endParaRPr>
          </a:p>
        </p:txBody>
      </p:sp>
      <p:sp>
        <p:nvSpPr>
          <p:cNvPr id="95" name="Google Shape;95;g271b85c4be4_0_151"/>
          <p:cNvSpPr txBox="1"/>
          <p:nvPr/>
        </p:nvSpPr>
        <p:spPr>
          <a:xfrm>
            <a:off x="2691275" y="6772950"/>
            <a:ext cx="11391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PITT MEADOWS, BC</a:t>
            </a:r>
            <a:endParaRPr b="1" i="0" sz="700" u="none" cap="none" strike="noStrike">
              <a:solidFill>
                <a:schemeClr val="lt1"/>
              </a:solidFill>
              <a:latin typeface="Arial"/>
              <a:ea typeface="Arial"/>
              <a:cs typeface="Arial"/>
              <a:sym typeface="Arial"/>
            </a:endParaRPr>
          </a:p>
        </p:txBody>
      </p:sp>
      <p:sp>
        <p:nvSpPr>
          <p:cNvPr id="96" name="Google Shape;96;g271b85c4be4_0_151"/>
          <p:cNvSpPr txBox="1"/>
          <p:nvPr/>
        </p:nvSpPr>
        <p:spPr>
          <a:xfrm>
            <a:off x="2691266" y="9509400"/>
            <a:ext cx="11391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i="1" lang="en-US" sz="700">
                <a:solidFill>
                  <a:srgbClr val="444444"/>
                </a:solidFill>
                <a:highlight>
                  <a:schemeClr val="lt1"/>
                </a:highlight>
              </a:rPr>
              <a:t>*Units can be combined</a:t>
            </a:r>
            <a:endParaRPr i="1" sz="700" u="none" cap="none" strike="noStrike">
              <a:solidFill>
                <a:srgbClr val="444444"/>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3b4a1e5994_0_59"/>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02" name="Google Shape;102;g33b4a1e5994_0_59"/>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3b4a1e5994_0_59"/>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104" name="Google Shape;104;g33b4a1e5994_0_59"/>
          <p:cNvSpPr txBox="1"/>
          <p:nvPr/>
        </p:nvSpPr>
        <p:spPr>
          <a:xfrm>
            <a:off x="2649437" y="6028507"/>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5150 S</a:t>
            </a:r>
            <a:r>
              <a:rPr lang="en-US" sz="1500">
                <a:solidFill>
                  <a:srgbClr val="0C213E"/>
                </a:solidFill>
                <a:latin typeface="Montserrat SemiBold"/>
                <a:ea typeface="Montserrat SemiBold"/>
                <a:cs typeface="Montserrat SemiBold"/>
                <a:sym typeface="Montserrat SemiBold"/>
              </a:rPr>
              <a:t>till Creek</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05" name="Google Shape;105;g33b4a1e5994_0_59"/>
          <p:cNvSpPr txBox="1"/>
          <p:nvPr/>
        </p:nvSpPr>
        <p:spPr>
          <a:xfrm>
            <a:off x="2636550" y="5793127"/>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sp>
        <p:nvSpPr>
          <p:cNvPr id="106" name="Google Shape;106;g33b4a1e5994_0_59"/>
          <p:cNvSpPr txBox="1"/>
          <p:nvPr/>
        </p:nvSpPr>
        <p:spPr>
          <a:xfrm>
            <a:off x="5254900" y="6546339"/>
            <a:ext cx="2317800" cy="413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Grade loading</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Trans </a:t>
            </a:r>
            <a:r>
              <a:rPr b="0" i="0" lang="en-US" sz="700" u="none" cap="none" strike="noStrike">
                <a:solidFill>
                  <a:srgbClr val="444444"/>
                </a:solidFill>
                <a:latin typeface="Arial"/>
                <a:ea typeface="Arial"/>
                <a:cs typeface="Arial"/>
                <a:sym typeface="Arial"/>
              </a:rPr>
              <a:t>Canada Hig</a:t>
            </a:r>
            <a:r>
              <a:rPr b="0" i="0" lang="en-US" sz="700" u="none" cap="none" strike="noStrike">
                <a:solidFill>
                  <a:srgbClr val="444444"/>
                </a:solidFill>
                <a:latin typeface="Arial"/>
                <a:ea typeface="Arial"/>
                <a:cs typeface="Arial"/>
                <a:sym typeface="Arial"/>
              </a:rPr>
              <a:t>hway</a:t>
            </a:r>
            <a:endParaRPr b="0" i="0" sz="700" u="none" cap="none" strike="noStrike">
              <a:solidFill>
                <a:srgbClr val="444444"/>
              </a:solidFill>
              <a:latin typeface="Arial"/>
              <a:ea typeface="Arial"/>
              <a:cs typeface="Arial"/>
              <a:sym typeface="Arial"/>
            </a:endParaRPr>
          </a:p>
        </p:txBody>
      </p:sp>
      <p:sp>
        <p:nvSpPr>
          <p:cNvPr id="107" name="Google Shape;107;g33b4a1e5994_0_59"/>
          <p:cNvSpPr txBox="1"/>
          <p:nvPr/>
        </p:nvSpPr>
        <p:spPr>
          <a:xfrm>
            <a:off x="2654530" y="6307377"/>
            <a:ext cx="2317800" cy="813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7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5150 Still Creek</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STEVEN &amp; BRADEN HALL</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DAVIES HALL</a:t>
            </a:r>
            <a:r>
              <a:rPr lang="en-US" sz="700">
                <a:solidFill>
                  <a:srgbClr val="444444"/>
                </a:solidFill>
              </a:rPr>
              <a:t> - </a:t>
            </a:r>
            <a:r>
              <a:rPr b="0" i="0" lang="en-US" sz="700" u="none" cap="none" strike="noStrike">
                <a:solidFill>
                  <a:srgbClr val="444444"/>
                </a:solidFill>
                <a:latin typeface="Arial"/>
                <a:ea typeface="Arial"/>
                <a:cs typeface="Arial"/>
                <a:sym typeface="Arial"/>
              </a:rPr>
              <a:t>RE/MAX</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604.718.7300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434"/>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p:txBody>
      </p:sp>
      <p:pic>
        <p:nvPicPr>
          <p:cNvPr id="108" name="Google Shape;108;g33b4a1e5994_0_59">
            <a:hlinkClick r:id="rId4"/>
          </p:cNvPr>
          <p:cNvPicPr preferRelativeResize="0"/>
          <p:nvPr/>
        </p:nvPicPr>
        <p:blipFill rotWithShape="1">
          <a:blip r:embed="rId5">
            <a:alphaModFix/>
          </a:blip>
          <a:srcRect b="0" l="0" r="0" t="0"/>
          <a:stretch/>
        </p:blipFill>
        <p:spPr>
          <a:xfrm>
            <a:off x="6126080" y="5775627"/>
            <a:ext cx="1042545" cy="200100"/>
          </a:xfrm>
          <a:prstGeom prst="rect">
            <a:avLst/>
          </a:prstGeom>
          <a:noFill/>
          <a:ln>
            <a:noFill/>
          </a:ln>
        </p:spPr>
      </p:pic>
      <p:graphicFrame>
        <p:nvGraphicFramePr>
          <p:cNvPr id="109" name="Google Shape;109;g33b4a1e5994_0_59"/>
          <p:cNvGraphicFramePr/>
          <p:nvPr/>
        </p:nvGraphicFramePr>
        <p:xfrm>
          <a:off x="2663538" y="6986095"/>
          <a:ext cx="3000000" cy="3000000"/>
        </p:xfrm>
        <a:graphic>
          <a:graphicData uri="http://schemas.openxmlformats.org/drawingml/2006/table">
            <a:tbl>
              <a:tblPr bandRow="1" firstRow="1">
                <a:noFill/>
                <a:tableStyleId>{67A349B6-F556-4AF7-854B-8C50C4E1AC70}</a:tableStyleId>
              </a:tblPr>
              <a:tblGrid>
                <a:gridCol w="1353200"/>
                <a:gridCol w="200000"/>
                <a:gridCol w="1784650"/>
              </a:tblGrid>
              <a:tr h="429525">
                <a:tc>
                  <a:txBody>
                    <a:bodyPr/>
                    <a:lstStyle/>
                    <a:p>
                      <a:pPr indent="0" lvl="0" marL="0" marR="0" rtl="0" algn="l">
                        <a:lnSpc>
                          <a:spcPct val="100000"/>
                        </a:lnSpc>
                        <a:spcBef>
                          <a:spcPts val="0"/>
                        </a:spcBef>
                        <a:spcAft>
                          <a:spcPts val="0"/>
                        </a:spcAft>
                        <a:buClr>
                          <a:schemeClr val="dk1"/>
                        </a:buClr>
                        <a:buSzPts val="1100"/>
                        <a:buFont typeface="Arial"/>
                        <a:buNone/>
                      </a:pPr>
                      <a:r>
                        <a:rPr lang="en-US" sz="600">
                          <a:solidFill>
                            <a:srgbClr val="444444"/>
                          </a:solidFill>
                          <a:latin typeface="Arial"/>
                          <a:ea typeface="Arial"/>
                          <a:cs typeface="Arial"/>
                          <a:sym typeface="Arial"/>
                        </a:rPr>
                        <a:t>           </a:t>
                      </a:r>
                      <a:endParaRPr sz="600">
                        <a:solidFill>
                          <a:srgbClr val="444444"/>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600">
                          <a:solidFill>
                            <a:srgbClr val="444444"/>
                          </a:solidFill>
                          <a:latin typeface="Arial"/>
                          <a:ea typeface="Arial"/>
                          <a:cs typeface="Arial"/>
                          <a:sym typeface="Arial"/>
                        </a:rPr>
                        <a:t>          </a:t>
                      </a:r>
                      <a:endParaRPr sz="600">
                        <a:solidFill>
                          <a:srgbClr val="444444"/>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latin typeface="Arial"/>
                          <a:ea typeface="Arial"/>
                          <a:cs typeface="Arial"/>
                          <a:sym typeface="Arial"/>
                        </a:rPr>
                        <a:t>5160 Still C</a:t>
                      </a:r>
                      <a:r>
                        <a:rPr lang="en-US" sz="600" u="none" cap="none" strike="noStrike">
                          <a:solidFill>
                            <a:srgbClr val="444444"/>
                          </a:solidFill>
                          <a:latin typeface="Arial"/>
                          <a:ea typeface="Arial"/>
                          <a:cs typeface="Arial"/>
                          <a:sym typeface="Arial"/>
                        </a:rPr>
                        <a:t>reek                 2,975 SF</a:t>
                      </a:r>
                      <a:endParaRPr sz="6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lang="en-US" sz="600">
                          <a:solidFill>
                            <a:srgbClr val="444444"/>
                          </a:solidFill>
                          <a:latin typeface="Arial"/>
                          <a:ea typeface="Arial"/>
                          <a:cs typeface="Arial"/>
                          <a:sym typeface="Arial"/>
                        </a:rPr>
                        <a:t>              </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highlight>
                          <a:schemeClr val="lt1"/>
                        </a:highlight>
                        <a:latin typeface="Arial"/>
                        <a:ea typeface="Arial"/>
                        <a:cs typeface="Arial"/>
                        <a:sym typeface="Arial"/>
                      </a:endParaRPr>
                    </a:p>
                    <a:p>
                      <a:pPr indent="0" lvl="0" marL="50165"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highlight>
                          <a:schemeClr val="lt1"/>
                        </a:highlight>
                        <a:latin typeface="Arial"/>
                        <a:ea typeface="Arial"/>
                        <a:cs typeface="Arial"/>
                        <a:sym typeface="Arial"/>
                      </a:endParaRPr>
                    </a:p>
                    <a:p>
                      <a:pPr indent="0" lvl="0" marL="50165"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Leased</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r h="287575">
                <a:tc>
                  <a:txBody>
                    <a:bodyPr/>
                    <a:lstStyle/>
                    <a:p>
                      <a:pPr indent="0" lvl="0" marL="0" marR="0" rtl="0" algn="l">
                        <a:lnSpc>
                          <a:spcPct val="100000"/>
                        </a:lnSpc>
                        <a:spcBef>
                          <a:spcPts val="0"/>
                        </a:spcBef>
                        <a:spcAft>
                          <a:spcPts val="0"/>
                        </a:spcAft>
                        <a:buNone/>
                      </a:pPr>
                      <a:r>
                        <a:t/>
                      </a:r>
                      <a:endParaRPr sz="600">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None/>
                      </a:pPr>
                      <a:r>
                        <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600" u="none" cap="none" strike="noStrike">
                        <a:solidFill>
                          <a:srgbClr val="444444"/>
                        </a:solidFill>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bl>
          </a:graphicData>
        </a:graphic>
      </p:graphicFrame>
      <p:pic>
        <p:nvPicPr>
          <p:cNvPr id="110" name="Google Shape;110;g33b4a1e5994_0_59"/>
          <p:cNvPicPr preferRelativeResize="0"/>
          <p:nvPr/>
        </p:nvPicPr>
        <p:blipFill rotWithShape="1">
          <a:blip r:embed="rId6">
            <a:alphaModFix/>
          </a:blip>
          <a:srcRect b="0" l="0" r="0" t="0"/>
          <a:stretch/>
        </p:blipFill>
        <p:spPr>
          <a:xfrm>
            <a:off x="321150" y="5775614"/>
            <a:ext cx="2050801" cy="1634977"/>
          </a:xfrm>
          <a:prstGeom prst="rect">
            <a:avLst/>
          </a:prstGeom>
          <a:noFill/>
          <a:ln>
            <a:noFill/>
          </a:ln>
        </p:spPr>
      </p:pic>
      <p:cxnSp>
        <p:nvCxnSpPr>
          <p:cNvPr id="111" name="Google Shape;111;g33b4a1e5994_0_59"/>
          <p:cNvCxnSpPr/>
          <p:nvPr/>
        </p:nvCxnSpPr>
        <p:spPr>
          <a:xfrm>
            <a:off x="321575" y="7545576"/>
            <a:ext cx="6832800" cy="0"/>
          </a:xfrm>
          <a:prstGeom prst="straightConnector1">
            <a:avLst/>
          </a:prstGeom>
          <a:noFill/>
          <a:ln cap="flat" cmpd="sng" w="9525">
            <a:solidFill>
              <a:schemeClr val="dk2"/>
            </a:solidFill>
            <a:prstDash val="solid"/>
            <a:round/>
            <a:headEnd len="sm" w="sm" type="none"/>
            <a:tailEnd len="sm" w="sm" type="none"/>
          </a:ln>
        </p:spPr>
      </p:cxnSp>
      <p:pic>
        <p:nvPicPr>
          <p:cNvPr id="112" name="Google Shape;112;g33b4a1e5994_0_59">
            <a:hlinkClick r:id="rId7"/>
          </p:cNvPr>
          <p:cNvPicPr preferRelativeResize="0"/>
          <p:nvPr/>
        </p:nvPicPr>
        <p:blipFill rotWithShape="1">
          <a:blip r:embed="rId5">
            <a:alphaModFix/>
          </a:blip>
          <a:srcRect b="0" l="0" r="0" t="0"/>
          <a:stretch/>
        </p:blipFill>
        <p:spPr>
          <a:xfrm>
            <a:off x="6072830" y="7673143"/>
            <a:ext cx="1042545" cy="200100"/>
          </a:xfrm>
          <a:prstGeom prst="rect">
            <a:avLst/>
          </a:prstGeom>
          <a:noFill/>
          <a:ln>
            <a:noFill/>
          </a:ln>
        </p:spPr>
      </p:pic>
      <p:sp>
        <p:nvSpPr>
          <p:cNvPr id="113" name="Google Shape;113;g33b4a1e5994_0_59"/>
          <p:cNvSpPr txBox="1"/>
          <p:nvPr/>
        </p:nvSpPr>
        <p:spPr>
          <a:xfrm>
            <a:off x="2573968" y="7999698"/>
            <a:ext cx="2622600" cy="2436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01F38"/>
                </a:solidFill>
                <a:highlight>
                  <a:schemeClr val="lt1"/>
                </a:highlight>
                <a:latin typeface="Montserrat SemiBold"/>
                <a:ea typeface="Montserrat SemiBold"/>
                <a:cs typeface="Montserrat SemiBold"/>
                <a:sym typeface="Montserrat SemiBold"/>
              </a:rPr>
              <a:t>4181-85 Dawson Street</a:t>
            </a:r>
            <a:endParaRPr b="0" i="0" sz="1500" u="none" cap="none" strike="noStrike">
              <a:solidFill>
                <a:srgbClr val="001F38"/>
              </a:solidFill>
              <a:highlight>
                <a:schemeClr val="lt1"/>
              </a:highlight>
              <a:latin typeface="Montserrat SemiBold"/>
              <a:ea typeface="Montserrat SemiBold"/>
              <a:cs typeface="Montserrat SemiBold"/>
              <a:sym typeface="Montserrat SemiBold"/>
            </a:endParaRPr>
          </a:p>
        </p:txBody>
      </p:sp>
      <p:sp>
        <p:nvSpPr>
          <p:cNvPr id="114" name="Google Shape;114;g33b4a1e5994_0_59"/>
          <p:cNvSpPr txBox="1"/>
          <p:nvPr/>
        </p:nvSpPr>
        <p:spPr>
          <a:xfrm>
            <a:off x="2547775" y="7728766"/>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pic>
        <p:nvPicPr>
          <p:cNvPr id="115" name="Google Shape;115;g33b4a1e5994_0_59"/>
          <p:cNvPicPr preferRelativeResize="0"/>
          <p:nvPr>
            <p:ph idx="2" type="pic"/>
          </p:nvPr>
        </p:nvPicPr>
        <p:blipFill rotWithShape="1">
          <a:blip r:embed="rId8">
            <a:alphaModFix/>
          </a:blip>
          <a:srcRect b="0" l="6844" r="6853" t="0"/>
          <a:stretch/>
        </p:blipFill>
        <p:spPr>
          <a:xfrm>
            <a:off x="320725" y="7646611"/>
            <a:ext cx="2050801" cy="1782186"/>
          </a:xfrm>
          <a:prstGeom prst="rect">
            <a:avLst/>
          </a:prstGeom>
          <a:noFill/>
          <a:ln cap="flat" cmpd="sng" w="9525">
            <a:solidFill>
              <a:schemeClr val="lt1"/>
            </a:solidFill>
            <a:prstDash val="solid"/>
            <a:round/>
            <a:headEnd len="sm" w="sm" type="none"/>
            <a:tailEnd len="sm" w="sm" type="none"/>
          </a:ln>
        </p:spPr>
      </p:pic>
      <p:sp>
        <p:nvSpPr>
          <p:cNvPr id="116" name="Google Shape;116;g33b4a1e5994_0_59"/>
          <p:cNvSpPr txBox="1"/>
          <p:nvPr/>
        </p:nvSpPr>
        <p:spPr>
          <a:xfrm>
            <a:off x="5293700" y="8475466"/>
            <a:ext cx="1713600" cy="66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highlight>
                  <a:schemeClr val="lt1"/>
                </a:highlight>
                <a:latin typeface="Arial"/>
                <a:ea typeface="Arial"/>
                <a:cs typeface="Arial"/>
                <a:sym typeface="Arial"/>
              </a:rPr>
              <a:t>BUILDING FEATURES:</a:t>
            </a:r>
            <a:endParaRPr b="0" i="0" sz="700" u="none" cap="none" strike="noStrike">
              <a:solidFill>
                <a:srgbClr val="000000"/>
              </a:solidFill>
              <a:highlight>
                <a:schemeClr val="lt1"/>
              </a:highlight>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highlight>
                  <a:schemeClr val="lt1"/>
                </a:highlight>
                <a:latin typeface="Arial"/>
                <a:ea typeface="Arial"/>
                <a:cs typeface="Arial"/>
                <a:sym typeface="Arial"/>
              </a:rPr>
              <a:t>Grade loading</a:t>
            </a:r>
            <a:endParaRPr b="0" i="0" sz="700" u="none" cap="none" strike="noStrike">
              <a:solidFill>
                <a:srgbClr val="444444"/>
              </a:solidFill>
              <a:highlight>
                <a:schemeClr val="lt1"/>
              </a:highlight>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highlight>
                  <a:schemeClr val="lt1"/>
                </a:highlight>
                <a:latin typeface="Arial"/>
                <a:ea typeface="Arial"/>
                <a:cs typeface="Arial"/>
                <a:sym typeface="Arial"/>
              </a:rPr>
              <a:t>Easy and quick access to the TransCanada Highway</a:t>
            </a:r>
            <a:endParaRPr b="0" i="0" sz="700" u="none" cap="none" strike="noStrike">
              <a:solidFill>
                <a:srgbClr val="444444"/>
              </a:solidFill>
              <a:highlight>
                <a:schemeClr val="lt1"/>
              </a:highlight>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highlight>
                  <a:schemeClr val="lt1"/>
                </a:highlight>
                <a:latin typeface="Arial"/>
                <a:ea typeface="Arial"/>
                <a:cs typeface="Arial"/>
                <a:sym typeface="Arial"/>
              </a:rPr>
              <a:t>Close proximity to SkyTrain</a:t>
            </a:r>
            <a:endParaRPr b="0" i="0" sz="700" u="none" cap="none" strike="noStrike">
              <a:solidFill>
                <a:srgbClr val="444444"/>
              </a:solidFill>
              <a:highlight>
                <a:schemeClr val="lt1"/>
              </a:highlight>
              <a:latin typeface="Arial"/>
              <a:ea typeface="Arial"/>
              <a:cs typeface="Arial"/>
              <a:sym typeface="Arial"/>
            </a:endParaRPr>
          </a:p>
        </p:txBody>
      </p:sp>
      <p:sp>
        <p:nvSpPr>
          <p:cNvPr id="117" name="Google Shape;117;g33b4a1e5994_0_59"/>
          <p:cNvSpPr txBox="1"/>
          <p:nvPr/>
        </p:nvSpPr>
        <p:spPr>
          <a:xfrm>
            <a:off x="2573951" y="8301125"/>
            <a:ext cx="2730900" cy="98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ADDRESS: </a:t>
            </a:r>
            <a:r>
              <a:rPr b="0" i="0" lang="en-US" sz="700" u="none" cap="none" strike="noStrike">
                <a:solidFill>
                  <a:srgbClr val="444444"/>
                </a:solidFill>
                <a:highlight>
                  <a:schemeClr val="lt1"/>
                </a:highlight>
                <a:latin typeface="Arial"/>
                <a:ea typeface="Arial"/>
                <a:cs typeface="Arial"/>
                <a:sym typeface="Arial"/>
              </a:rPr>
              <a:t>4185 Dawson Street</a:t>
            </a:r>
            <a:endParaRPr b="0" i="0" sz="700" u="none" cap="none" strike="noStrike">
              <a:solidFill>
                <a:schemeClr val="dk1"/>
              </a:solidFill>
              <a:highlight>
                <a:schemeClr val="lt1"/>
              </a:highlight>
              <a:latin typeface="Arial"/>
              <a:ea typeface="Arial"/>
              <a:cs typeface="Arial"/>
              <a:sym typeface="Arial"/>
            </a:endParaRPr>
          </a:p>
          <a:p>
            <a:pPr indent="-494665" lvl="0" marL="506730" marR="4826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CONTACT: </a:t>
            </a:r>
            <a:r>
              <a:rPr b="0" i="0" lang="en-US" sz="700" u="none" cap="none" strike="noStrike">
                <a:solidFill>
                  <a:srgbClr val="444444"/>
                </a:solidFill>
                <a:highlight>
                  <a:schemeClr val="lt1"/>
                </a:highlight>
                <a:latin typeface="Arial"/>
                <a:ea typeface="Arial"/>
                <a:cs typeface="Arial"/>
                <a:sym typeface="Arial"/>
              </a:rPr>
              <a:t>STEVEN HALL, PETER HALL, BRADEN HALL</a:t>
            </a:r>
            <a:endParaRPr b="0" i="0" sz="700" u="none" cap="none" strike="noStrike">
              <a:solidFill>
                <a:schemeClr val="dk1"/>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COMPANY: </a:t>
            </a:r>
            <a:r>
              <a:rPr b="0" i="0" lang="en-US" sz="700" u="none" cap="none" strike="noStrike">
                <a:solidFill>
                  <a:srgbClr val="444444"/>
                </a:solidFill>
                <a:highlight>
                  <a:schemeClr val="lt1"/>
                </a:highlight>
                <a:latin typeface="Arial"/>
                <a:ea typeface="Arial"/>
                <a:cs typeface="Arial"/>
                <a:sym typeface="Arial"/>
              </a:rPr>
              <a:t>DAVIES/HALL COMMERCIAL REALTY </a:t>
            </a:r>
            <a:endParaRPr b="0" i="0" sz="700" u="none" cap="none" strike="noStrike">
              <a:solidFill>
                <a:schemeClr val="dk1"/>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rgbClr val="000000"/>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PHONE:	</a:t>
            </a:r>
            <a:r>
              <a:rPr b="0" i="0" lang="en-US" sz="700" u="none" cap="none" strike="noStrike">
                <a:solidFill>
                  <a:srgbClr val="444444"/>
                </a:solidFill>
                <a:highlight>
                  <a:schemeClr val="lt1"/>
                </a:highlight>
                <a:latin typeface="Arial"/>
                <a:ea typeface="Arial"/>
                <a:cs typeface="Arial"/>
                <a:sym typeface="Arial"/>
              </a:rPr>
              <a:t>604.718.7300</a:t>
            </a:r>
            <a:endParaRPr b="0" i="0" sz="700" u="none" cap="none" strike="noStrike">
              <a:solidFill>
                <a:srgbClr val="444444"/>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AVAILABILITY:</a:t>
            </a:r>
            <a:endParaRPr b="1" i="0" sz="7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highlight>
                <a:schemeClr val="lt1"/>
              </a:highlight>
              <a:latin typeface="Arial"/>
              <a:ea typeface="Arial"/>
              <a:cs typeface="Arial"/>
              <a:sym typeface="Arial"/>
            </a:endParaRPr>
          </a:p>
        </p:txBody>
      </p:sp>
      <p:graphicFrame>
        <p:nvGraphicFramePr>
          <p:cNvPr id="118" name="Google Shape;118;g33b4a1e5994_0_59"/>
          <p:cNvGraphicFramePr/>
          <p:nvPr/>
        </p:nvGraphicFramePr>
        <p:xfrm>
          <a:off x="2573951" y="9189995"/>
          <a:ext cx="3000000" cy="3000000"/>
        </p:xfrm>
        <a:graphic>
          <a:graphicData uri="http://schemas.openxmlformats.org/drawingml/2006/table">
            <a:tbl>
              <a:tblPr bandRow="1" firstRow="1">
                <a:noFill/>
                <a:tableStyleId>{67A349B6-F556-4AF7-854B-8C50C4E1AC70}</a:tableStyleId>
              </a:tblPr>
              <a:tblGrid>
                <a:gridCol w="625400"/>
                <a:gridCol w="810650"/>
                <a:gridCol w="1698850"/>
              </a:tblGrid>
              <a:tr h="148675">
                <a:tc>
                  <a:txBody>
                    <a:bodyPr/>
                    <a:lstStyle/>
                    <a:p>
                      <a:pPr indent="0" lvl="0" marL="0" marR="0" rtl="0" algn="l">
                        <a:lnSpc>
                          <a:spcPct val="100000"/>
                        </a:lnSpc>
                        <a:spcBef>
                          <a:spcPts val="0"/>
                        </a:spcBef>
                        <a:spcAft>
                          <a:spcPts val="0"/>
                        </a:spcAft>
                        <a:buClr>
                          <a:schemeClr val="dk1"/>
                        </a:buClr>
                        <a:buSzPts val="1100"/>
                        <a:buFont typeface="Arial"/>
                        <a:buNone/>
                      </a:pPr>
                      <a:r>
                        <a:rPr lang="en-US" sz="600" u="none" cap="none" strike="noStrike">
                          <a:solidFill>
                            <a:srgbClr val="58595B"/>
                          </a:solidFill>
                          <a:highlight>
                            <a:schemeClr val="lt1"/>
                          </a:highlight>
                          <a:latin typeface="Arial"/>
                          <a:ea typeface="Arial"/>
                          <a:cs typeface="Arial"/>
                          <a:sym typeface="Arial"/>
                        </a:rPr>
                        <a:t>4181 DAWSON   </a:t>
                      </a:r>
                      <a:endParaRPr sz="6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chemeClr val="lt1"/>
                          </a:highlight>
                          <a:latin typeface="Arial"/>
                          <a:ea typeface="Arial"/>
                          <a:cs typeface="Arial"/>
                          <a:sym typeface="Arial"/>
                        </a:rPr>
                        <a:t>13,467 SF</a:t>
                      </a:r>
                      <a:endParaRPr sz="6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1016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chemeClr val="lt1"/>
                          </a:highlight>
                          <a:latin typeface="Arial"/>
                          <a:ea typeface="Arial"/>
                          <a:cs typeface="Arial"/>
                          <a:sym typeface="Arial"/>
                        </a:rPr>
                        <a:t>4183B DAWSON</a:t>
                      </a:r>
                      <a:endParaRPr sz="6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chemeClr val="lt1"/>
                          </a:highlight>
                          <a:latin typeface="Arial"/>
                          <a:ea typeface="Arial"/>
                          <a:cs typeface="Arial"/>
                          <a:sym typeface="Arial"/>
                        </a:rPr>
                        <a:t>1,172 SF</a:t>
                      </a:r>
                      <a:endParaRPr sz="6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rgbClr val="FFFFFF"/>
                          </a:highlight>
                          <a:latin typeface="Arial"/>
                          <a:ea typeface="Arial"/>
                          <a:cs typeface="Arial"/>
                          <a:sym typeface="Arial"/>
                        </a:rPr>
                        <a:t>Available Immediately</a:t>
                      </a:r>
                      <a:endParaRPr sz="600" u="none" cap="none" strike="noStrike">
                        <a:solidFill>
                          <a:srgbClr val="444444"/>
                        </a:solidFill>
                        <a:highlight>
                          <a:srgbClr val="FFFFFF"/>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cxnSp>
        <p:nvCxnSpPr>
          <p:cNvPr id="119" name="Google Shape;119;g33b4a1e5994_0_59"/>
          <p:cNvCxnSpPr/>
          <p:nvPr/>
        </p:nvCxnSpPr>
        <p:spPr>
          <a:xfrm>
            <a:off x="321577" y="5691176"/>
            <a:ext cx="6832800" cy="0"/>
          </a:xfrm>
          <a:prstGeom prst="straightConnector1">
            <a:avLst/>
          </a:prstGeom>
          <a:noFill/>
          <a:ln cap="flat" cmpd="sng" w="9525">
            <a:solidFill>
              <a:schemeClr val="dk2"/>
            </a:solidFill>
            <a:prstDash val="solid"/>
            <a:round/>
            <a:headEnd len="sm" w="sm" type="none"/>
            <a:tailEnd len="sm" w="sm" type="none"/>
          </a:ln>
        </p:spPr>
      </p:cxnSp>
      <p:sp>
        <p:nvSpPr>
          <p:cNvPr id="120" name="Google Shape;120;g33b4a1e5994_0_59"/>
          <p:cNvSpPr/>
          <p:nvPr/>
        </p:nvSpPr>
        <p:spPr>
          <a:xfrm>
            <a:off x="62975" y="728100"/>
            <a:ext cx="7673400" cy="490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1" name="Google Shape;121;g33b4a1e5994_0_59"/>
          <p:cNvSpPr txBox="1"/>
          <p:nvPr/>
        </p:nvSpPr>
        <p:spPr>
          <a:xfrm>
            <a:off x="2610742" y="1069072"/>
            <a:ext cx="5375400" cy="510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Golden Ears Business Park I</a:t>
            </a:r>
            <a:r>
              <a:rPr lang="en-US" sz="1500">
                <a:solidFill>
                  <a:srgbClr val="0C213E"/>
                </a:solidFill>
                <a:latin typeface="Montserrat SemiBold"/>
                <a:ea typeface="Montserrat SemiBold"/>
                <a:cs typeface="Montserrat SemiBold"/>
                <a:sym typeface="Montserrat SemiBold"/>
              </a:rPr>
              <a:t>II </a:t>
            </a:r>
            <a:endParaRPr sz="1500">
              <a:solidFill>
                <a:srgbClr val="0C213E"/>
              </a:solidFill>
              <a:latin typeface="Montserrat SemiBold"/>
              <a:ea typeface="Montserrat SemiBold"/>
              <a:cs typeface="Montserrat SemiBold"/>
              <a:sym typeface="Montserrat SemiBold"/>
            </a:endParaRPr>
          </a:p>
          <a:p>
            <a:pPr indent="0" lvl="0" marL="0" marR="0" rtl="0" algn="l">
              <a:lnSpc>
                <a:spcPct val="115625"/>
              </a:lnSpc>
              <a:spcBef>
                <a:spcPts val="0"/>
              </a:spcBef>
              <a:spcAft>
                <a:spcPts val="0"/>
              </a:spcAft>
              <a:buClr>
                <a:schemeClr val="dk1"/>
              </a:buClr>
              <a:buSzPts val="1100"/>
              <a:buFont typeface="Arial"/>
              <a:buNone/>
            </a:pPr>
            <a:r>
              <a:rPr lang="en-US" sz="1500">
                <a:solidFill>
                  <a:srgbClr val="0C213E"/>
                </a:solidFill>
                <a:latin typeface="Montserrat SemiBold"/>
                <a:ea typeface="Montserrat SemiBold"/>
                <a:cs typeface="Montserrat SemiBold"/>
                <a:sym typeface="Montserrat SemiBold"/>
              </a:rPr>
              <a:t>Building 200</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122" name="Google Shape;122;g33b4a1e5994_0_59"/>
          <p:cNvSpPr txBox="1"/>
          <p:nvPr/>
        </p:nvSpPr>
        <p:spPr>
          <a:xfrm>
            <a:off x="2639012" y="2461487"/>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sp>
        <p:nvSpPr>
          <p:cNvPr id="123" name="Google Shape;123;g33b4a1e5994_0_59"/>
          <p:cNvSpPr txBox="1"/>
          <p:nvPr/>
        </p:nvSpPr>
        <p:spPr>
          <a:xfrm>
            <a:off x="2610742" y="1641821"/>
            <a:ext cx="1636500" cy="75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lang="en-US" sz="700">
                <a:solidFill>
                  <a:srgbClr val="444444"/>
                </a:solidFill>
              </a:rPr>
              <a:t>19265 </a:t>
            </a:r>
            <a:r>
              <a:rPr b="0" i="0" lang="en-US" sz="700" u="none" cap="none" strike="noStrike">
                <a:solidFill>
                  <a:srgbClr val="444444"/>
                </a:solidFill>
                <a:latin typeface="Arial"/>
                <a:ea typeface="Arial"/>
                <a:cs typeface="Arial"/>
                <a:sym typeface="Arial"/>
              </a:rPr>
              <a:t>AIRPORT 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lang="en-US" sz="700">
                <a:solidFill>
                  <a:srgbClr val="444444"/>
                </a:solidFill>
              </a:rPr>
              <a:t>MIKE THOMPSON, BRUNO FIORVENTO, KEEGAN MATHESON</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lang="en-US" sz="700">
                <a:solidFill>
                  <a:srgbClr val="444444"/>
                </a:solidFill>
              </a:rPr>
              <a:t>JLL</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a:t>
            </a:r>
            <a:r>
              <a:rPr lang="en-US" sz="700">
                <a:solidFill>
                  <a:srgbClr val="444444"/>
                </a:solidFill>
              </a:rPr>
              <a:t>998.6001</a:t>
            </a:r>
            <a:endParaRPr b="0" i="0" sz="700" u="none" cap="none" strike="noStrike">
              <a:solidFill>
                <a:srgbClr val="000000"/>
              </a:solidFill>
              <a:latin typeface="Arial"/>
              <a:ea typeface="Arial"/>
              <a:cs typeface="Arial"/>
              <a:sym typeface="Arial"/>
            </a:endParaRPr>
          </a:p>
        </p:txBody>
      </p:sp>
      <p:pic>
        <p:nvPicPr>
          <p:cNvPr id="124" name="Google Shape;124;g33b4a1e5994_0_59">
            <a:hlinkClick r:id="rId9"/>
          </p:cNvPr>
          <p:cNvPicPr preferRelativeResize="0"/>
          <p:nvPr/>
        </p:nvPicPr>
        <p:blipFill rotWithShape="1">
          <a:blip r:embed="rId5">
            <a:alphaModFix/>
          </a:blip>
          <a:srcRect b="0" l="0" r="0" t="0"/>
          <a:stretch/>
        </p:blipFill>
        <p:spPr>
          <a:xfrm>
            <a:off x="6446730" y="868985"/>
            <a:ext cx="1042545" cy="200100"/>
          </a:xfrm>
          <a:prstGeom prst="rect">
            <a:avLst/>
          </a:prstGeom>
          <a:noFill/>
          <a:ln>
            <a:noFill/>
          </a:ln>
        </p:spPr>
      </p:pic>
      <p:sp>
        <p:nvSpPr>
          <p:cNvPr id="125" name="Google Shape;125;g33b4a1e5994_0_59"/>
          <p:cNvSpPr txBox="1"/>
          <p:nvPr/>
        </p:nvSpPr>
        <p:spPr>
          <a:xfrm>
            <a:off x="5003325" y="1637634"/>
            <a:ext cx="2088000" cy="840300"/>
          </a:xfrm>
          <a:prstGeom prst="rect">
            <a:avLst/>
          </a:prstGeom>
          <a:noFill/>
          <a:ln>
            <a:noFill/>
          </a:ln>
        </p:spPr>
        <p:txBody>
          <a:bodyPr anchorCtr="0" anchor="t" bIns="0" lIns="0" spcFirstLastPara="1" rIns="0" wrap="square" tIns="46975">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lang="en-US" sz="700">
                <a:solidFill>
                  <a:srgbClr val="444444"/>
                </a:solidFill>
              </a:rPr>
              <a:t>3</a:t>
            </a:r>
            <a:r>
              <a:rPr b="0" i="0" lang="en-US" sz="700" u="none" cap="none" strike="noStrike">
                <a:solidFill>
                  <a:srgbClr val="444444"/>
                </a:solidFill>
                <a:latin typeface="Arial"/>
                <a:ea typeface="Arial"/>
                <a:cs typeface="Arial"/>
                <a:sym typeface="Arial"/>
              </a:rPr>
              <a:t>2’ clear ceiling height</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equipment (hydraulic levelers, bumpers, and concrete apron)</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and grade loading per bay</a:t>
            </a:r>
            <a:endParaRPr b="0" i="0" sz="700" u="none" cap="none" strike="noStrike">
              <a:solidFill>
                <a:srgbClr val="000000"/>
              </a:solidFill>
              <a:latin typeface="Arial"/>
              <a:ea typeface="Arial"/>
              <a:cs typeface="Arial"/>
              <a:sym typeface="Arial"/>
            </a:endParaRPr>
          </a:p>
        </p:txBody>
      </p:sp>
      <p:graphicFrame>
        <p:nvGraphicFramePr>
          <p:cNvPr id="126" name="Google Shape;126;g33b4a1e5994_0_59"/>
          <p:cNvGraphicFramePr/>
          <p:nvPr/>
        </p:nvGraphicFramePr>
        <p:xfrm>
          <a:off x="2605205" y="2611326"/>
          <a:ext cx="3000000" cy="3000000"/>
        </p:xfrm>
        <a:graphic>
          <a:graphicData uri="http://schemas.openxmlformats.org/drawingml/2006/table">
            <a:tbl>
              <a:tblPr bandRow="1" firstRow="1">
                <a:noFill/>
                <a:tableStyleId>{67A349B6-F556-4AF7-854B-8C50C4E1AC70}</a:tableStyleId>
              </a:tblPr>
              <a:tblGrid>
                <a:gridCol w="810375"/>
                <a:gridCol w="753375"/>
                <a:gridCol w="1722525"/>
              </a:tblGrid>
              <a:tr h="157925">
                <a:tc>
                  <a:txBody>
                    <a:bodyPr/>
                    <a:lstStyle/>
                    <a:p>
                      <a:pPr indent="0" lvl="0" marL="50800" marR="0" rtl="0" algn="l">
                        <a:lnSpc>
                          <a:spcPct val="100000"/>
                        </a:lnSpc>
                        <a:spcBef>
                          <a:spcPts val="0"/>
                        </a:spcBef>
                        <a:spcAft>
                          <a:spcPts val="0"/>
                        </a:spcAft>
                        <a:buClr>
                          <a:srgbClr val="000000"/>
                        </a:buClr>
                        <a:buSzPts val="600"/>
                        <a:buFont typeface="Arial"/>
                        <a:buNone/>
                      </a:pPr>
                      <a:r>
                        <a:rPr lang="en-US" sz="700" u="none" cap="none" strike="noStrike">
                          <a:solidFill>
                            <a:srgbClr val="444444"/>
                          </a:solidFill>
                          <a:highlight>
                            <a:schemeClr val="lt1"/>
                          </a:highlight>
                          <a:latin typeface="Arial"/>
                          <a:ea typeface="Arial"/>
                          <a:cs typeface="Arial"/>
                          <a:sym typeface="Arial"/>
                        </a:rPr>
                        <a:t>Unit </a:t>
                      </a:r>
                      <a:r>
                        <a:rPr lang="en-US" sz="700">
                          <a:solidFill>
                            <a:srgbClr val="444444"/>
                          </a:solidFill>
                          <a:highlight>
                            <a:schemeClr val="lt1"/>
                          </a:highlight>
                          <a:latin typeface="Arial"/>
                          <a:ea typeface="Arial"/>
                          <a:cs typeface="Arial"/>
                          <a:sym typeface="Arial"/>
                        </a:rPr>
                        <a:t>207-208*</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Unit </a:t>
                      </a:r>
                      <a:r>
                        <a:rPr lang="en-US" sz="700">
                          <a:solidFill>
                            <a:srgbClr val="444444"/>
                          </a:solidFill>
                          <a:highlight>
                            <a:schemeClr val="lt1"/>
                          </a:highlight>
                          <a:latin typeface="Arial"/>
                          <a:ea typeface="Arial"/>
                          <a:cs typeface="Arial"/>
                          <a:sym typeface="Arial"/>
                        </a:rPr>
                        <a:t>209</a:t>
                      </a:r>
                      <a:endParaRPr sz="7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39,353</a:t>
                      </a:r>
                      <a:r>
                        <a:rPr lang="en-US" sz="700" u="none" cap="none" strike="noStrike">
                          <a:solidFill>
                            <a:srgbClr val="444444"/>
                          </a:solidFill>
                          <a:highlight>
                            <a:schemeClr val="lt1"/>
                          </a:highlight>
                          <a:latin typeface="Arial"/>
                          <a:ea typeface="Arial"/>
                          <a:cs typeface="Arial"/>
                          <a:sym typeface="Arial"/>
                        </a:rPr>
                        <a:t> SF</a:t>
                      </a:r>
                      <a:endParaRPr sz="700" u="none" cap="none" strike="noStrike">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19,802 SF</a:t>
                      </a:r>
                      <a:endParaRPr sz="7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Available Immediately - Includes ~2000 SF of Office Space </a:t>
                      </a:r>
                      <a:r>
                        <a:rPr lang="en-US" sz="700">
                          <a:solidFill>
                            <a:srgbClr val="444444"/>
                          </a:solidFill>
                          <a:highlight>
                            <a:schemeClr val="lt1"/>
                          </a:highlight>
                          <a:latin typeface="Arial"/>
                          <a:ea typeface="Arial"/>
                          <a:cs typeface="Arial"/>
                          <a:sym typeface="Arial"/>
                        </a:rPr>
                        <a:t>with</a:t>
                      </a:r>
                      <a:r>
                        <a:rPr lang="en-US" sz="700">
                          <a:solidFill>
                            <a:srgbClr val="444444"/>
                          </a:solidFill>
                          <a:highlight>
                            <a:schemeClr val="lt1"/>
                          </a:highlight>
                          <a:latin typeface="Arial"/>
                          <a:ea typeface="Arial"/>
                          <a:cs typeface="Arial"/>
                          <a:sym typeface="Arial"/>
                        </a:rPr>
                        <a:t> HVAC</a:t>
                      </a:r>
                      <a:endParaRPr sz="700">
                        <a:solidFill>
                          <a:srgbClr val="444444"/>
                        </a:solidFill>
                        <a:highlight>
                          <a:schemeClr val="lt1"/>
                        </a:highlight>
                        <a:latin typeface="Arial"/>
                        <a:ea typeface="Arial"/>
                        <a:cs typeface="Arial"/>
                        <a:sym typeface="Arial"/>
                      </a:endParaRPr>
                    </a:p>
                    <a:p>
                      <a:pPr indent="0" lvl="0" marL="0"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 </a:t>
                      </a:r>
                      <a:r>
                        <a:rPr lang="en-US" sz="700" u="none" cap="none" strike="noStrike">
                          <a:solidFill>
                            <a:srgbClr val="444444"/>
                          </a:solidFill>
                          <a:highlight>
                            <a:schemeClr val="lt1"/>
                          </a:highlight>
                          <a:latin typeface="Arial"/>
                          <a:ea typeface="Arial"/>
                          <a:cs typeface="Arial"/>
                          <a:sym typeface="Arial"/>
                        </a:rPr>
                        <a:t> </a:t>
                      </a:r>
                      <a:endParaRPr sz="700" u="none" cap="none" strike="noStrike">
                        <a:solidFill>
                          <a:srgbClr val="444444"/>
                        </a:solidFill>
                        <a:highlight>
                          <a:schemeClr val="lt1"/>
                        </a:highlight>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43700">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04470" rtl="0" algn="l">
                        <a:lnSpc>
                          <a:spcPct val="116666"/>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41975">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127" name="Google Shape;127;g33b4a1e5994_0_59"/>
          <p:cNvSpPr txBox="1"/>
          <p:nvPr/>
        </p:nvSpPr>
        <p:spPr>
          <a:xfrm>
            <a:off x="2555425" y="806825"/>
            <a:ext cx="11391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PITT MEADOWS, BC</a:t>
            </a:r>
            <a:endParaRPr b="1" i="0" sz="700" u="none" cap="none" strike="noStrike">
              <a:solidFill>
                <a:schemeClr val="lt1"/>
              </a:solidFill>
              <a:latin typeface="Arial"/>
              <a:ea typeface="Arial"/>
              <a:cs typeface="Arial"/>
              <a:sym typeface="Arial"/>
            </a:endParaRPr>
          </a:p>
        </p:txBody>
      </p:sp>
      <p:pic>
        <p:nvPicPr>
          <p:cNvPr id="128" name="Google Shape;128;g33b4a1e5994_0_59"/>
          <p:cNvPicPr preferRelativeResize="0"/>
          <p:nvPr/>
        </p:nvPicPr>
        <p:blipFill>
          <a:blip r:embed="rId10">
            <a:alphaModFix/>
          </a:blip>
          <a:stretch>
            <a:fillRect/>
          </a:stretch>
        </p:blipFill>
        <p:spPr>
          <a:xfrm>
            <a:off x="320725" y="806827"/>
            <a:ext cx="2050801" cy="1489173"/>
          </a:xfrm>
          <a:prstGeom prst="rect">
            <a:avLst/>
          </a:prstGeom>
          <a:noFill/>
          <a:ln>
            <a:noFill/>
          </a:ln>
        </p:spPr>
      </p:pic>
      <p:sp>
        <p:nvSpPr>
          <p:cNvPr id="129" name="Google Shape;129;g33b4a1e5994_0_59"/>
          <p:cNvSpPr txBox="1"/>
          <p:nvPr/>
        </p:nvSpPr>
        <p:spPr>
          <a:xfrm>
            <a:off x="2781616" y="2888250"/>
            <a:ext cx="11391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i="1" lang="en-US" sz="700">
                <a:solidFill>
                  <a:srgbClr val="444444"/>
                </a:solidFill>
              </a:rPr>
              <a:t>*Units can be demised</a:t>
            </a:r>
            <a:endParaRPr i="1" sz="700" u="none" cap="none" strike="noStrike">
              <a:solidFill>
                <a:srgbClr val="444444"/>
              </a:solidFill>
            </a:endParaRPr>
          </a:p>
        </p:txBody>
      </p:sp>
      <p:sp>
        <p:nvSpPr>
          <p:cNvPr id="130" name="Google Shape;130;g33b4a1e5994_0_59"/>
          <p:cNvSpPr txBox="1"/>
          <p:nvPr/>
        </p:nvSpPr>
        <p:spPr>
          <a:xfrm>
            <a:off x="2617722" y="3424583"/>
            <a:ext cx="5375400" cy="510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chemeClr val="dk1"/>
              </a:buClr>
              <a:buSzPts val="1100"/>
              <a:buFont typeface="Arial"/>
              <a:buNone/>
            </a:pPr>
            <a:r>
              <a:rPr b="0" i="0" lang="en-US" sz="1500" u="none" cap="none" strike="noStrike">
                <a:solidFill>
                  <a:srgbClr val="0C213E"/>
                </a:solidFill>
                <a:latin typeface="Montserrat SemiBold"/>
                <a:ea typeface="Montserrat SemiBold"/>
                <a:cs typeface="Montserrat SemiBold"/>
                <a:sym typeface="Montserrat SemiBold"/>
              </a:rPr>
              <a:t>Golden Ears Business Park I</a:t>
            </a:r>
            <a:r>
              <a:rPr lang="en-US" sz="1500">
                <a:solidFill>
                  <a:srgbClr val="0C213E"/>
                </a:solidFill>
                <a:latin typeface="Montserrat SemiBold"/>
                <a:ea typeface="Montserrat SemiBold"/>
                <a:cs typeface="Montserrat SemiBold"/>
                <a:sym typeface="Montserrat SemiBold"/>
              </a:rPr>
              <a:t>II </a:t>
            </a:r>
            <a:endParaRPr sz="1500">
              <a:solidFill>
                <a:srgbClr val="0C213E"/>
              </a:solidFill>
              <a:latin typeface="Montserrat SemiBold"/>
              <a:ea typeface="Montserrat SemiBold"/>
              <a:cs typeface="Montserrat SemiBold"/>
              <a:sym typeface="Montserrat SemiBold"/>
            </a:endParaRPr>
          </a:p>
          <a:p>
            <a:pPr indent="0" lvl="0" marL="0" marR="0" rtl="0" algn="l">
              <a:lnSpc>
                <a:spcPct val="115625"/>
              </a:lnSpc>
              <a:spcBef>
                <a:spcPts val="0"/>
              </a:spcBef>
              <a:spcAft>
                <a:spcPts val="0"/>
              </a:spcAft>
              <a:buClr>
                <a:schemeClr val="dk1"/>
              </a:buClr>
              <a:buSzPts val="1100"/>
              <a:buFont typeface="Arial"/>
              <a:buNone/>
            </a:pPr>
            <a:r>
              <a:rPr lang="en-US" sz="1500">
                <a:solidFill>
                  <a:srgbClr val="0C213E"/>
                </a:solidFill>
                <a:latin typeface="Montserrat SemiBold"/>
                <a:ea typeface="Montserrat SemiBold"/>
                <a:cs typeface="Montserrat SemiBold"/>
                <a:sym typeface="Montserrat SemiBold"/>
              </a:rPr>
              <a:t>Building 300</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131" name="Google Shape;131;g33b4a1e5994_0_59"/>
          <p:cNvSpPr txBox="1"/>
          <p:nvPr/>
        </p:nvSpPr>
        <p:spPr>
          <a:xfrm>
            <a:off x="2645992" y="4816998"/>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sp>
        <p:nvSpPr>
          <p:cNvPr id="132" name="Google Shape;132;g33b4a1e5994_0_59"/>
          <p:cNvSpPr txBox="1"/>
          <p:nvPr/>
        </p:nvSpPr>
        <p:spPr>
          <a:xfrm>
            <a:off x="2617722" y="3997331"/>
            <a:ext cx="1636500" cy="75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lang="en-US" sz="700">
                <a:solidFill>
                  <a:srgbClr val="444444"/>
                </a:solidFill>
              </a:rPr>
              <a:t>19265 </a:t>
            </a:r>
            <a:r>
              <a:rPr b="0" i="0" lang="en-US" sz="700" u="none" cap="none" strike="noStrike">
                <a:solidFill>
                  <a:srgbClr val="444444"/>
                </a:solidFill>
                <a:latin typeface="Arial"/>
                <a:ea typeface="Arial"/>
                <a:cs typeface="Arial"/>
                <a:sym typeface="Arial"/>
              </a:rPr>
              <a:t>AIRPORT 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lang="en-US" sz="700">
                <a:solidFill>
                  <a:srgbClr val="444444"/>
                </a:solidFill>
              </a:rPr>
              <a:t>PETER HALL, STEVEN HALL &amp; BRADEN HALL</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lang="en-US" sz="700">
                <a:solidFill>
                  <a:srgbClr val="444444"/>
                </a:solidFill>
              </a:rPr>
              <a:t>DAVIES HALL - RE/MAX</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a:t>
            </a:r>
            <a:r>
              <a:rPr lang="en-US" sz="700">
                <a:solidFill>
                  <a:srgbClr val="444444"/>
                </a:solidFill>
              </a:rPr>
              <a:t>718.7300</a:t>
            </a:r>
            <a:endParaRPr b="0" i="0" sz="700" u="none" cap="none" strike="noStrike">
              <a:solidFill>
                <a:srgbClr val="000000"/>
              </a:solidFill>
              <a:latin typeface="Arial"/>
              <a:ea typeface="Arial"/>
              <a:cs typeface="Arial"/>
              <a:sym typeface="Arial"/>
            </a:endParaRPr>
          </a:p>
        </p:txBody>
      </p:sp>
      <p:pic>
        <p:nvPicPr>
          <p:cNvPr id="133" name="Google Shape;133;g33b4a1e5994_0_59">
            <a:hlinkClick r:id="rId11"/>
          </p:cNvPr>
          <p:cNvPicPr preferRelativeResize="0"/>
          <p:nvPr/>
        </p:nvPicPr>
        <p:blipFill rotWithShape="1">
          <a:blip r:embed="rId5">
            <a:alphaModFix/>
          </a:blip>
          <a:srcRect b="0" l="0" r="0" t="0"/>
          <a:stretch/>
        </p:blipFill>
        <p:spPr>
          <a:xfrm>
            <a:off x="6453710" y="3224496"/>
            <a:ext cx="1042545" cy="200100"/>
          </a:xfrm>
          <a:prstGeom prst="rect">
            <a:avLst/>
          </a:prstGeom>
          <a:noFill/>
          <a:ln>
            <a:noFill/>
          </a:ln>
        </p:spPr>
      </p:pic>
      <p:sp>
        <p:nvSpPr>
          <p:cNvPr id="134" name="Google Shape;134;g33b4a1e5994_0_59"/>
          <p:cNvSpPr txBox="1"/>
          <p:nvPr/>
        </p:nvSpPr>
        <p:spPr>
          <a:xfrm>
            <a:off x="5010305" y="3993145"/>
            <a:ext cx="2088000" cy="840300"/>
          </a:xfrm>
          <a:prstGeom prst="rect">
            <a:avLst/>
          </a:prstGeom>
          <a:noFill/>
          <a:ln>
            <a:noFill/>
          </a:ln>
        </p:spPr>
        <p:txBody>
          <a:bodyPr anchorCtr="0" anchor="t" bIns="0" lIns="0" spcFirstLastPara="1" rIns="0" wrap="square" tIns="46975">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lang="en-US" sz="700">
                <a:solidFill>
                  <a:srgbClr val="444444"/>
                </a:solidFill>
              </a:rPr>
              <a:t>3</a:t>
            </a:r>
            <a:r>
              <a:rPr b="0" i="0" lang="en-US" sz="700" u="none" cap="none" strike="noStrike">
                <a:solidFill>
                  <a:srgbClr val="444444"/>
                </a:solidFill>
                <a:latin typeface="Arial"/>
                <a:ea typeface="Arial"/>
                <a:cs typeface="Arial"/>
                <a:sym typeface="Arial"/>
              </a:rPr>
              <a:t>2’ clear ceiling height</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equipment (hydraulic levelers, bumpers, and concrete apron)</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and grade loading per bay</a:t>
            </a:r>
            <a:endParaRPr b="0" i="0" sz="700" u="none" cap="none" strike="noStrike">
              <a:solidFill>
                <a:srgbClr val="000000"/>
              </a:solidFill>
              <a:latin typeface="Arial"/>
              <a:ea typeface="Arial"/>
              <a:cs typeface="Arial"/>
              <a:sym typeface="Arial"/>
            </a:endParaRPr>
          </a:p>
        </p:txBody>
      </p:sp>
      <p:graphicFrame>
        <p:nvGraphicFramePr>
          <p:cNvPr id="135" name="Google Shape;135;g33b4a1e5994_0_59"/>
          <p:cNvGraphicFramePr/>
          <p:nvPr/>
        </p:nvGraphicFramePr>
        <p:xfrm>
          <a:off x="2612185" y="4966836"/>
          <a:ext cx="3000000" cy="3000000"/>
        </p:xfrm>
        <a:graphic>
          <a:graphicData uri="http://schemas.openxmlformats.org/drawingml/2006/table">
            <a:tbl>
              <a:tblPr bandRow="1" firstRow="1">
                <a:noFill/>
                <a:tableStyleId>{67A349B6-F556-4AF7-854B-8C50C4E1AC70}</a:tableStyleId>
              </a:tblPr>
              <a:tblGrid>
                <a:gridCol w="828800"/>
                <a:gridCol w="770550"/>
                <a:gridCol w="1662375"/>
              </a:tblGrid>
              <a:tr h="157925">
                <a:tc>
                  <a:txBody>
                    <a:bodyPr/>
                    <a:lstStyle/>
                    <a:p>
                      <a:pPr indent="0" lvl="0" marL="50800" marR="0" rtl="0" algn="l">
                        <a:lnSpc>
                          <a:spcPct val="100000"/>
                        </a:lnSpc>
                        <a:spcBef>
                          <a:spcPts val="0"/>
                        </a:spcBef>
                        <a:spcAft>
                          <a:spcPts val="0"/>
                        </a:spcAft>
                        <a:buClr>
                          <a:srgbClr val="000000"/>
                        </a:buClr>
                        <a:buSzPts val="600"/>
                        <a:buFont typeface="Arial"/>
                        <a:buNone/>
                      </a:pPr>
                      <a:r>
                        <a:rPr lang="en-US" sz="700" u="none" cap="none" strike="noStrike">
                          <a:solidFill>
                            <a:srgbClr val="444444"/>
                          </a:solidFill>
                          <a:latin typeface="Arial"/>
                          <a:ea typeface="Arial"/>
                          <a:cs typeface="Arial"/>
                          <a:sym typeface="Arial"/>
                        </a:rPr>
                        <a:t>Unit </a:t>
                      </a:r>
                      <a:r>
                        <a:rPr lang="en-US" sz="700">
                          <a:solidFill>
                            <a:srgbClr val="444444"/>
                          </a:solidFill>
                          <a:latin typeface="Arial"/>
                          <a:ea typeface="Arial"/>
                          <a:cs typeface="Arial"/>
                          <a:sym typeface="Arial"/>
                        </a:rPr>
                        <a:t>315</a:t>
                      </a:r>
                      <a:endParaRPr sz="700">
                        <a:solidFill>
                          <a:srgbClr val="444444"/>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latin typeface="Arial"/>
                          <a:ea typeface="Arial"/>
                          <a:cs typeface="Arial"/>
                          <a:sym typeface="Arial"/>
                        </a:rPr>
                        <a:t>Unit 316</a:t>
                      </a:r>
                      <a:endParaRPr sz="700">
                        <a:solidFill>
                          <a:srgbClr val="444444"/>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latin typeface="Arial"/>
                          <a:ea typeface="Arial"/>
                          <a:cs typeface="Arial"/>
                          <a:sym typeface="Arial"/>
                        </a:rPr>
                        <a:t>Unit 320*</a:t>
                      </a:r>
                      <a:endParaRPr sz="700">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4,923 SF</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5,168 SF</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t/>
                      </a:r>
                      <a:endParaRPr sz="7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600"/>
                        <a:buFont typeface="Arial"/>
                        <a:buNone/>
                      </a:pPr>
                      <a:r>
                        <a:rPr lang="en-US" sz="700">
                          <a:solidFill>
                            <a:srgbClr val="444444"/>
                          </a:solidFill>
                          <a:highlight>
                            <a:schemeClr val="lt1"/>
                          </a:highlight>
                          <a:latin typeface="Arial"/>
                          <a:ea typeface="Arial"/>
                          <a:cs typeface="Arial"/>
                          <a:sym typeface="Arial"/>
                        </a:rPr>
                        <a:t>5,164 SF</a:t>
                      </a:r>
                      <a:endParaRPr sz="700">
                        <a:solidFill>
                          <a:srgbClr val="444444"/>
                        </a:solidFill>
                        <a:highlight>
                          <a:schemeClr val="lt1"/>
                        </a:highlight>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Available Immediately - 650 SF of Ground floor Office with HVAC </a:t>
                      </a:r>
                      <a:endParaRPr sz="700">
                        <a:solidFill>
                          <a:srgbClr val="444444"/>
                        </a:solidFill>
                        <a:highlight>
                          <a:schemeClr val="lt1"/>
                        </a:highlight>
                        <a:latin typeface="Arial"/>
                        <a:ea typeface="Arial"/>
                        <a:cs typeface="Arial"/>
                        <a:sym typeface="Arial"/>
                      </a:endParaRPr>
                    </a:p>
                    <a:p>
                      <a:pPr indent="0" lvl="0" marL="0"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t/>
                      </a:r>
                      <a:endParaRPr sz="700">
                        <a:solidFill>
                          <a:srgbClr val="444444"/>
                        </a:solidFill>
                        <a:highlight>
                          <a:schemeClr val="lt1"/>
                        </a:highlight>
                        <a:latin typeface="Arial"/>
                        <a:ea typeface="Arial"/>
                        <a:cs typeface="Arial"/>
                        <a:sym typeface="Arial"/>
                      </a:endParaRPr>
                    </a:p>
                    <a:p>
                      <a:pPr indent="0" lvl="0" marL="50165" marR="204470" rtl="0" algn="l">
                        <a:lnSpc>
                          <a:spcPct val="10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 </a:t>
                      </a:r>
                      <a:r>
                        <a:rPr lang="en-US" sz="700" u="none" cap="none" strike="noStrike">
                          <a:solidFill>
                            <a:srgbClr val="444444"/>
                          </a:solidFill>
                          <a:highlight>
                            <a:schemeClr val="lt1"/>
                          </a:highlight>
                          <a:latin typeface="Arial"/>
                          <a:ea typeface="Arial"/>
                          <a:cs typeface="Arial"/>
                          <a:sym typeface="Arial"/>
                        </a:rPr>
                        <a:t> </a:t>
                      </a:r>
                      <a:endParaRPr sz="700" u="none" cap="none" strike="noStrike">
                        <a:solidFill>
                          <a:srgbClr val="444444"/>
                        </a:solidFill>
                        <a:highlight>
                          <a:schemeClr val="lt1"/>
                        </a:highlight>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43700">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04470" rtl="0" algn="l">
                        <a:lnSpc>
                          <a:spcPct val="116666"/>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68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41975">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00000"/>
                        </a:lnSpc>
                        <a:spcBef>
                          <a:spcPts val="0"/>
                        </a:spcBef>
                        <a:spcAft>
                          <a:spcPts val="0"/>
                        </a:spcAft>
                        <a:buClr>
                          <a:srgbClr val="000000"/>
                        </a:buClr>
                        <a:buSzPts val="600"/>
                        <a:buFont typeface="Arial"/>
                        <a:buNone/>
                      </a:pPr>
                      <a:r>
                        <a:t/>
                      </a:r>
                      <a:endParaRPr sz="600" u="none" cap="none" strike="noStrike">
                        <a:latin typeface="Arial"/>
                        <a:ea typeface="Arial"/>
                        <a:cs typeface="Arial"/>
                        <a:sym typeface="Arial"/>
                      </a:endParaRPr>
                    </a:p>
                  </a:txBody>
                  <a:tcPr marT="317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136" name="Google Shape;136;g33b4a1e5994_0_59"/>
          <p:cNvSpPr txBox="1"/>
          <p:nvPr/>
        </p:nvSpPr>
        <p:spPr>
          <a:xfrm>
            <a:off x="2562405" y="3162336"/>
            <a:ext cx="11391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PITT MEADOWS, BC</a:t>
            </a:r>
            <a:endParaRPr b="1" i="0" sz="700" u="none" cap="none" strike="noStrike">
              <a:solidFill>
                <a:schemeClr val="lt1"/>
              </a:solidFill>
              <a:latin typeface="Arial"/>
              <a:ea typeface="Arial"/>
              <a:cs typeface="Arial"/>
              <a:sym typeface="Arial"/>
            </a:endParaRPr>
          </a:p>
        </p:txBody>
      </p:sp>
      <p:cxnSp>
        <p:nvCxnSpPr>
          <p:cNvPr id="137" name="Google Shape;137;g33b4a1e5994_0_59"/>
          <p:cNvCxnSpPr/>
          <p:nvPr/>
        </p:nvCxnSpPr>
        <p:spPr>
          <a:xfrm>
            <a:off x="321577" y="3058826"/>
            <a:ext cx="6832800" cy="0"/>
          </a:xfrm>
          <a:prstGeom prst="straightConnector1">
            <a:avLst/>
          </a:prstGeom>
          <a:noFill/>
          <a:ln cap="flat" cmpd="sng" w="9525">
            <a:solidFill>
              <a:schemeClr val="dk2"/>
            </a:solidFill>
            <a:prstDash val="solid"/>
            <a:round/>
            <a:headEnd len="sm" w="sm" type="none"/>
            <a:tailEnd len="sm" w="sm" type="none"/>
          </a:ln>
        </p:spPr>
      </p:cxnSp>
      <p:pic>
        <p:nvPicPr>
          <p:cNvPr id="138" name="Google Shape;138;g33b4a1e5994_0_59"/>
          <p:cNvPicPr preferRelativeResize="0"/>
          <p:nvPr/>
        </p:nvPicPr>
        <p:blipFill rotWithShape="1">
          <a:blip r:embed="rId12">
            <a:alphaModFix/>
          </a:blip>
          <a:srcRect b="0" l="0" r="5935" t="8492"/>
          <a:stretch/>
        </p:blipFill>
        <p:spPr>
          <a:xfrm>
            <a:off x="328700" y="3162325"/>
            <a:ext cx="2035700" cy="157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5e1b121f7a_0_0"/>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44" name="Google Shape;144;g35e1b121f7a_0_0"/>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35e1b121f7a_0_0"/>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146" name="Google Shape;146;g35e1b121f7a_0_0"/>
          <p:cNvSpPr txBox="1"/>
          <p:nvPr/>
        </p:nvSpPr>
        <p:spPr>
          <a:xfrm>
            <a:off x="5485179" y="3515675"/>
            <a:ext cx="1731000" cy="597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36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 Dock and grade loading</a:t>
            </a:r>
            <a:endParaRPr b="0" i="0" sz="700" u="none" cap="none" strike="noStrike">
              <a:solidFill>
                <a:srgbClr val="000000"/>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 22’ clear ceilings</a:t>
            </a:r>
            <a:endParaRPr b="0" i="0" sz="700" u="none" cap="none" strike="noStrike">
              <a:solidFill>
                <a:srgbClr val="444444"/>
              </a:solidFill>
              <a:latin typeface="Arial"/>
              <a:ea typeface="Arial"/>
              <a:cs typeface="Arial"/>
              <a:sym typeface="Arial"/>
            </a:endParaRPr>
          </a:p>
          <a:p>
            <a:pPr indent="-273050" lvl="0" marL="457200" rtl="0" algn="l">
              <a:spcBef>
                <a:spcPts val="0"/>
              </a:spcBef>
              <a:spcAft>
                <a:spcPts val="0"/>
              </a:spcAft>
              <a:buClr>
                <a:srgbClr val="444444"/>
              </a:buClr>
              <a:buSzPts val="700"/>
              <a:buChar char="●"/>
            </a:pPr>
            <a:r>
              <a:rPr lang="en-US" sz="700">
                <a:solidFill>
                  <a:srgbClr val="444444"/>
                </a:solidFill>
                <a:highlight>
                  <a:schemeClr val="lt1"/>
                </a:highlight>
              </a:rPr>
              <a:t>Updated office with fresh carpet and paint</a:t>
            </a:r>
            <a:endParaRPr sz="700">
              <a:solidFill>
                <a:srgbClr val="444444"/>
              </a:solidFill>
              <a:highlight>
                <a:schemeClr val="lt1"/>
              </a:highlight>
            </a:endParaRPr>
          </a:p>
        </p:txBody>
      </p:sp>
      <p:sp>
        <p:nvSpPr>
          <p:cNvPr id="147" name="Google Shape;147;g35e1b121f7a_0_0"/>
          <p:cNvSpPr txBox="1"/>
          <p:nvPr/>
        </p:nvSpPr>
        <p:spPr>
          <a:xfrm>
            <a:off x="2884812" y="3515675"/>
            <a:ext cx="1744200" cy="826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91 GOLDEN DR</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BEN LUTES &amp; KYLE BLYTH</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graphicFrame>
        <p:nvGraphicFramePr>
          <p:cNvPr id="148" name="Google Shape;148;g35e1b121f7a_0_0"/>
          <p:cNvGraphicFramePr/>
          <p:nvPr/>
        </p:nvGraphicFramePr>
        <p:xfrm>
          <a:off x="2906312" y="4387478"/>
          <a:ext cx="3000000" cy="3000000"/>
        </p:xfrm>
        <a:graphic>
          <a:graphicData uri="http://schemas.openxmlformats.org/drawingml/2006/table">
            <a:tbl>
              <a:tblPr bandRow="1" firstRow="1">
                <a:noFill/>
                <a:tableStyleId>{67A349B6-F556-4AF7-854B-8C50C4E1AC70}</a:tableStyleId>
              </a:tblPr>
              <a:tblGrid>
                <a:gridCol w="452150"/>
                <a:gridCol w="613650"/>
                <a:gridCol w="1358750"/>
              </a:tblGrid>
              <a:tr h="165725">
                <a:tc>
                  <a:txBody>
                    <a:bodyPr/>
                    <a:lstStyle/>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Unit 24</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3,400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50000"/>
                        </a:lnSpc>
                        <a:spcBef>
                          <a:spcPts val="0"/>
                        </a:spcBef>
                        <a:spcAft>
                          <a:spcPts val="0"/>
                        </a:spcAft>
                        <a:buClr>
                          <a:srgbClr val="000000"/>
                        </a:buClr>
                        <a:buSzPts val="6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50000"/>
                        </a:lnSpc>
                        <a:spcBef>
                          <a:spcPts val="0"/>
                        </a:spcBef>
                        <a:spcAft>
                          <a:spcPts val="0"/>
                        </a:spcAft>
                        <a:buClr>
                          <a:srgbClr val="000000"/>
                        </a:buClr>
                        <a:buSzPts val="600"/>
                        <a:buFont typeface="Arial"/>
                        <a:buNone/>
                      </a:pPr>
                      <a:r>
                        <a:rPr lang="en-US" sz="600">
                          <a:solidFill>
                            <a:srgbClr val="444444"/>
                          </a:solidFill>
                          <a:highlight>
                            <a:schemeClr val="lt1"/>
                          </a:highlight>
                          <a:latin typeface="Arial"/>
                          <a:ea typeface="Arial"/>
                          <a:cs typeface="Arial"/>
                          <a:sym typeface="Arial"/>
                        </a:rPr>
                        <a:t>  </a:t>
                      </a:r>
                      <a:r>
                        <a:rPr lang="en-US" sz="600" u="none" cap="none" strike="noStrike">
                          <a:solidFill>
                            <a:srgbClr val="444444"/>
                          </a:solidFill>
                          <a:highlight>
                            <a:schemeClr val="lt1"/>
                          </a:highlight>
                          <a:latin typeface="Arial"/>
                          <a:ea typeface="Arial"/>
                          <a:cs typeface="Arial"/>
                          <a:sym typeface="Arial"/>
                        </a:rPr>
                        <a:t>Unit 2</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4,968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rtl="0" algn="l">
                        <a:lnSpc>
                          <a:spcPct val="150000"/>
                        </a:lnSpc>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288650">
                <a:tc>
                  <a:txBody>
                    <a:bodyPr/>
                    <a:lstStyle/>
                    <a:p>
                      <a:pPr indent="0" lvl="0" marL="0" marR="0" rtl="0" algn="l">
                        <a:lnSpc>
                          <a:spcPct val="150000"/>
                        </a:lnSpc>
                        <a:spcBef>
                          <a:spcPts val="0"/>
                        </a:spcBef>
                        <a:spcAft>
                          <a:spcPts val="0"/>
                        </a:spcAft>
                        <a:buClr>
                          <a:srgbClr val="000000"/>
                        </a:buClr>
                        <a:buSzPts val="600"/>
                        <a:buFont typeface="Arial"/>
                        <a:buNone/>
                      </a:pPr>
                      <a:r>
                        <a:rPr lang="en-US" sz="600">
                          <a:solidFill>
                            <a:srgbClr val="444444"/>
                          </a:solidFill>
                          <a:highlight>
                            <a:schemeClr val="lt1"/>
                          </a:highlight>
                          <a:latin typeface="Arial"/>
                          <a:ea typeface="Arial"/>
                          <a:cs typeface="Arial"/>
                          <a:sym typeface="Arial"/>
                        </a:rPr>
                        <a:t>  </a:t>
                      </a:r>
                      <a:r>
                        <a:rPr lang="en-US" sz="600" u="none" cap="none" strike="noStrike">
                          <a:solidFill>
                            <a:srgbClr val="444444"/>
                          </a:solidFill>
                          <a:highlight>
                            <a:schemeClr val="lt1"/>
                          </a:highlight>
                          <a:latin typeface="Arial"/>
                          <a:ea typeface="Arial"/>
                          <a:cs typeface="Arial"/>
                          <a:sym typeface="Arial"/>
                        </a:rPr>
                        <a:t>Unit 7</a:t>
                      </a:r>
                      <a:endParaRPr sz="6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Unit 14</a:t>
                      </a:r>
                      <a:r>
                        <a:rPr lang="en-US" sz="600">
                          <a:solidFill>
                            <a:srgbClr val="444444"/>
                          </a:solidFill>
                          <a:highlight>
                            <a:schemeClr val="lt1"/>
                          </a:highlight>
                          <a:latin typeface="Arial"/>
                          <a:ea typeface="Arial"/>
                          <a:cs typeface="Arial"/>
                          <a:sym typeface="Arial"/>
                        </a:rPr>
                        <a:t>/15</a:t>
                      </a:r>
                      <a:endParaRPr sz="6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Unit 8 / 9 </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5,985 SF</a:t>
                      </a:r>
                      <a:endParaRPr sz="6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600"/>
                        <a:buFont typeface="Arial"/>
                        <a:buNone/>
                      </a:pPr>
                      <a:r>
                        <a:rPr lang="en-US" sz="600">
                          <a:solidFill>
                            <a:srgbClr val="444444"/>
                          </a:solidFill>
                          <a:highlight>
                            <a:schemeClr val="lt1"/>
                          </a:highlight>
                          <a:latin typeface="Arial"/>
                          <a:ea typeface="Arial"/>
                          <a:cs typeface="Arial"/>
                          <a:sym typeface="Arial"/>
                        </a:rPr>
                        <a:t>8,549 SF</a:t>
                      </a:r>
                      <a:endParaRPr sz="6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11,520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600"/>
                        <a:buFont typeface="Arial"/>
                        <a:buNone/>
                      </a:pPr>
                      <a:r>
                        <a:rPr lang="en-US" sz="600">
                          <a:solidFill>
                            <a:srgbClr val="444444"/>
                          </a:solidFill>
                          <a:highlight>
                            <a:schemeClr val="lt1"/>
                          </a:highlight>
                          <a:latin typeface="Arial"/>
                          <a:ea typeface="Arial"/>
                          <a:cs typeface="Arial"/>
                          <a:sym typeface="Arial"/>
                        </a:rPr>
                        <a:t>  </a:t>
                      </a:r>
                      <a:r>
                        <a:rPr lang="en-US" sz="600" u="none" cap="none" strike="noStrike">
                          <a:solidFill>
                            <a:srgbClr val="444444"/>
                          </a:solidFill>
                          <a:highlight>
                            <a:schemeClr val="lt1"/>
                          </a:highlight>
                          <a:latin typeface="Arial"/>
                          <a:ea typeface="Arial"/>
                          <a:cs typeface="Arial"/>
                          <a:sym typeface="Arial"/>
                        </a:rPr>
                        <a:t>Available </a:t>
                      </a:r>
                      <a:r>
                        <a:rPr lang="en-US" sz="600">
                          <a:solidFill>
                            <a:srgbClr val="444444"/>
                          </a:solidFill>
                          <a:highlight>
                            <a:schemeClr val="lt1"/>
                          </a:highlight>
                          <a:latin typeface="Arial"/>
                          <a:ea typeface="Arial"/>
                          <a:cs typeface="Arial"/>
                          <a:sym typeface="Arial"/>
                        </a:rPr>
                        <a:t>Immediately</a:t>
                      </a:r>
                      <a:endParaRPr sz="600" u="none" cap="none" strike="noStrike">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600"/>
                        <a:buFont typeface="Arial"/>
                        <a:buNone/>
                      </a:pPr>
                      <a:r>
                        <a:rPr lang="en-US" sz="600" u="none" cap="none" strike="noStrike">
                          <a:solidFill>
                            <a:srgbClr val="444444"/>
                          </a:solidFill>
                          <a:highlight>
                            <a:schemeClr val="lt1"/>
                          </a:highlight>
                          <a:latin typeface="Arial"/>
                          <a:ea typeface="Arial"/>
                          <a:cs typeface="Arial"/>
                          <a:sym typeface="Arial"/>
                        </a:rPr>
                        <a:t>Available </a:t>
                      </a:r>
                      <a:r>
                        <a:rPr lang="en-US" sz="600">
                          <a:solidFill>
                            <a:srgbClr val="444444"/>
                          </a:solidFill>
                          <a:highlight>
                            <a:schemeClr val="lt1"/>
                          </a:highlight>
                          <a:latin typeface="Arial"/>
                          <a:ea typeface="Arial"/>
                          <a:cs typeface="Arial"/>
                          <a:sym typeface="Arial"/>
                        </a:rPr>
                        <a:t>Immediately</a:t>
                      </a:r>
                      <a:endParaRPr sz="600" u="none" cap="none" strike="noStrike">
                        <a:solidFill>
                          <a:srgbClr val="444444"/>
                        </a:solidFill>
                        <a:highlight>
                          <a:schemeClr val="lt1"/>
                        </a:highlight>
                        <a:latin typeface="Arial"/>
                        <a:ea typeface="Arial"/>
                        <a:cs typeface="Arial"/>
                        <a:sym typeface="Arial"/>
                      </a:endParaRPr>
                    </a:p>
                    <a:p>
                      <a:pPr indent="0" lvl="0" marL="46355" rtl="0" algn="l">
                        <a:lnSpc>
                          <a:spcPct val="150000"/>
                        </a:lnSpc>
                        <a:spcBef>
                          <a:spcPts val="0"/>
                        </a:spcBef>
                        <a:spcAft>
                          <a:spcPts val="0"/>
                        </a:spcAft>
                        <a:buClr>
                          <a:schemeClr val="dk1"/>
                        </a:buClr>
                        <a:buSzPts val="6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271775">
                <a:tc>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444444"/>
                        </a:solidFill>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149" name="Google Shape;149;g35e1b121f7a_0_0"/>
          <p:cNvPicPr preferRelativeResize="0"/>
          <p:nvPr>
            <p:ph idx="2" type="pic"/>
          </p:nvPr>
        </p:nvPicPr>
        <p:blipFill rotWithShape="1">
          <a:blip r:embed="rId4">
            <a:alphaModFix/>
          </a:blip>
          <a:srcRect b="0" l="8657" r="8649" t="0"/>
          <a:stretch/>
        </p:blipFill>
        <p:spPr>
          <a:xfrm>
            <a:off x="538250" y="2935651"/>
            <a:ext cx="2187423" cy="1763123"/>
          </a:xfrm>
          <a:prstGeom prst="rect">
            <a:avLst/>
          </a:prstGeom>
          <a:noFill/>
          <a:ln cap="flat" cmpd="sng" w="9525">
            <a:solidFill>
              <a:schemeClr val="lt1"/>
            </a:solidFill>
            <a:prstDash val="solid"/>
            <a:round/>
            <a:headEnd len="sm" w="sm" type="none"/>
            <a:tailEnd len="sm" w="sm" type="none"/>
          </a:ln>
        </p:spPr>
      </p:pic>
      <p:cxnSp>
        <p:nvCxnSpPr>
          <p:cNvPr id="150" name="Google Shape;150;g35e1b121f7a_0_0"/>
          <p:cNvCxnSpPr/>
          <p:nvPr/>
        </p:nvCxnSpPr>
        <p:spPr>
          <a:xfrm>
            <a:off x="469788" y="5305910"/>
            <a:ext cx="6832800" cy="0"/>
          </a:xfrm>
          <a:prstGeom prst="straightConnector1">
            <a:avLst/>
          </a:prstGeom>
          <a:noFill/>
          <a:ln cap="flat" cmpd="sng" w="9525">
            <a:solidFill>
              <a:schemeClr val="dk2"/>
            </a:solidFill>
            <a:prstDash val="solid"/>
            <a:round/>
            <a:headEnd len="sm" w="sm" type="none"/>
            <a:tailEnd len="sm" w="sm" type="none"/>
          </a:ln>
        </p:spPr>
      </p:cxnSp>
      <p:sp>
        <p:nvSpPr>
          <p:cNvPr id="151" name="Google Shape;151;g35e1b121f7a_0_0"/>
          <p:cNvSpPr txBox="1"/>
          <p:nvPr/>
        </p:nvSpPr>
        <p:spPr>
          <a:xfrm>
            <a:off x="2884812" y="2951031"/>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COQUITLAM, BC</a:t>
            </a:r>
            <a:endParaRPr b="1" i="0" sz="700" u="none" cap="none" strike="noStrike">
              <a:solidFill>
                <a:schemeClr val="lt1"/>
              </a:solidFill>
              <a:latin typeface="Arial"/>
              <a:ea typeface="Arial"/>
              <a:cs typeface="Arial"/>
              <a:sym typeface="Arial"/>
            </a:endParaRPr>
          </a:p>
        </p:txBody>
      </p:sp>
      <p:sp>
        <p:nvSpPr>
          <p:cNvPr id="152" name="Google Shape;152;g35e1b121f7a_0_0"/>
          <p:cNvSpPr txBox="1"/>
          <p:nvPr/>
        </p:nvSpPr>
        <p:spPr>
          <a:xfrm>
            <a:off x="2884812" y="3183858"/>
            <a:ext cx="3220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91 Golden Drive</a:t>
            </a:r>
            <a:endParaRPr b="0" i="0" sz="1500" u="none" cap="none" strike="noStrike">
              <a:solidFill>
                <a:srgbClr val="000000"/>
              </a:solidFill>
              <a:latin typeface="Montserrat SemiBold"/>
              <a:ea typeface="Montserrat SemiBold"/>
              <a:cs typeface="Montserrat SemiBold"/>
              <a:sym typeface="Montserrat SemiBold"/>
            </a:endParaRPr>
          </a:p>
        </p:txBody>
      </p:sp>
      <p:pic>
        <p:nvPicPr>
          <p:cNvPr id="153" name="Google Shape;153;g35e1b121f7a_0_0">
            <a:hlinkClick r:id="rId5"/>
          </p:cNvPr>
          <p:cNvPicPr preferRelativeResize="0"/>
          <p:nvPr/>
        </p:nvPicPr>
        <p:blipFill rotWithShape="1">
          <a:blip r:embed="rId6">
            <a:alphaModFix/>
          </a:blip>
          <a:srcRect b="0" l="0" r="0" t="0"/>
          <a:stretch/>
        </p:blipFill>
        <p:spPr>
          <a:xfrm>
            <a:off x="6232505" y="2951032"/>
            <a:ext cx="1042545" cy="200100"/>
          </a:xfrm>
          <a:prstGeom prst="rect">
            <a:avLst/>
          </a:prstGeom>
          <a:noFill/>
          <a:ln>
            <a:noFill/>
          </a:ln>
        </p:spPr>
      </p:pic>
      <p:sp>
        <p:nvSpPr>
          <p:cNvPr id="154" name="Google Shape;154;g35e1b121f7a_0_0"/>
          <p:cNvSpPr txBox="1"/>
          <p:nvPr/>
        </p:nvSpPr>
        <p:spPr>
          <a:xfrm>
            <a:off x="2960087" y="5745624"/>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1525 B</a:t>
            </a:r>
            <a:r>
              <a:rPr lang="en-US" sz="1500">
                <a:solidFill>
                  <a:srgbClr val="0C213E"/>
                </a:solidFill>
                <a:latin typeface="Montserrat SemiBold"/>
                <a:ea typeface="Montserrat SemiBold"/>
                <a:cs typeface="Montserrat SemiBold"/>
                <a:sym typeface="Montserrat SemiBold"/>
              </a:rPr>
              <a:t>roadway</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55" name="Google Shape;155;g35e1b121f7a_0_0"/>
          <p:cNvSpPr txBox="1"/>
          <p:nvPr/>
        </p:nvSpPr>
        <p:spPr>
          <a:xfrm>
            <a:off x="2956876" y="5453457"/>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COQUITLAM, BC</a:t>
            </a:r>
            <a:endParaRPr b="1" i="0" sz="700" u="none" cap="none" strike="noStrike">
              <a:solidFill>
                <a:schemeClr val="lt1"/>
              </a:solidFill>
              <a:latin typeface="Arial"/>
              <a:ea typeface="Arial"/>
              <a:cs typeface="Arial"/>
              <a:sym typeface="Arial"/>
            </a:endParaRPr>
          </a:p>
        </p:txBody>
      </p:sp>
      <p:sp>
        <p:nvSpPr>
          <p:cNvPr id="156" name="Google Shape;156;g35e1b121f7a_0_0"/>
          <p:cNvSpPr txBox="1"/>
          <p:nvPr/>
        </p:nvSpPr>
        <p:spPr>
          <a:xfrm>
            <a:off x="5789067" y="6068756"/>
            <a:ext cx="15666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or grade loading</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Mary Hill Bypass</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highlight>
                  <a:schemeClr val="lt1"/>
                </a:highlight>
                <a:latin typeface="Arial"/>
                <a:ea typeface="Arial"/>
                <a:cs typeface="Arial"/>
                <a:sym typeface="Arial"/>
              </a:rPr>
              <a:t>24’ clear ceiling heights</a:t>
            </a:r>
            <a:endParaRPr b="0" i="0" sz="700" u="none" cap="none" strike="noStrike">
              <a:solidFill>
                <a:srgbClr val="444444"/>
              </a:solidFill>
              <a:highlight>
                <a:schemeClr val="lt1"/>
              </a:highlight>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Char char="●"/>
            </a:pPr>
            <a:r>
              <a:rPr lang="en-US" sz="700">
                <a:solidFill>
                  <a:srgbClr val="444444"/>
                </a:solidFill>
                <a:highlight>
                  <a:schemeClr val="lt1"/>
                </a:highlight>
              </a:rPr>
              <a:t>Dock and grade per unit</a:t>
            </a:r>
            <a:endParaRPr sz="700">
              <a:solidFill>
                <a:srgbClr val="444444"/>
              </a:solidFill>
              <a:highlight>
                <a:schemeClr val="lt1"/>
              </a:highlight>
            </a:endParaRPr>
          </a:p>
        </p:txBody>
      </p:sp>
      <p:sp>
        <p:nvSpPr>
          <p:cNvPr id="157" name="Google Shape;157;g35e1b121f7a_0_0"/>
          <p:cNvSpPr txBox="1"/>
          <p:nvPr/>
        </p:nvSpPr>
        <p:spPr>
          <a:xfrm>
            <a:off x="2960081" y="6026882"/>
            <a:ext cx="2317800" cy="813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7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1525 BROADWAY</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STEVEN &amp; BRADEN HALL</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DAVIES HALL REMAX</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604.718.7300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434"/>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p:txBody>
      </p:sp>
      <p:pic>
        <p:nvPicPr>
          <p:cNvPr id="158" name="Google Shape;158;g35e1b121f7a_0_0">
            <a:hlinkClick r:id="rId7"/>
          </p:cNvPr>
          <p:cNvPicPr preferRelativeResize="0"/>
          <p:nvPr/>
        </p:nvPicPr>
        <p:blipFill rotWithShape="1">
          <a:blip r:embed="rId6">
            <a:alphaModFix/>
          </a:blip>
          <a:srcRect b="0" l="0" r="0" t="0"/>
          <a:stretch/>
        </p:blipFill>
        <p:spPr>
          <a:xfrm>
            <a:off x="6333893" y="5553169"/>
            <a:ext cx="1042545" cy="200100"/>
          </a:xfrm>
          <a:prstGeom prst="rect">
            <a:avLst/>
          </a:prstGeom>
          <a:noFill/>
          <a:ln>
            <a:noFill/>
          </a:ln>
        </p:spPr>
      </p:pic>
      <p:graphicFrame>
        <p:nvGraphicFramePr>
          <p:cNvPr id="159" name="Google Shape;159;g35e1b121f7a_0_0"/>
          <p:cNvGraphicFramePr/>
          <p:nvPr/>
        </p:nvGraphicFramePr>
        <p:xfrm>
          <a:off x="2924149" y="6773529"/>
          <a:ext cx="3000000" cy="3000000"/>
        </p:xfrm>
        <a:graphic>
          <a:graphicData uri="http://schemas.openxmlformats.org/drawingml/2006/table">
            <a:tbl>
              <a:tblPr bandRow="1" firstRow="1">
                <a:noFill/>
                <a:tableStyleId>{67A349B6-F556-4AF7-854B-8C50C4E1AC70}</a:tableStyleId>
              </a:tblPr>
              <a:tblGrid>
                <a:gridCol w="669575"/>
                <a:gridCol w="533250"/>
                <a:gridCol w="1481250"/>
              </a:tblGrid>
              <a:tr h="160825">
                <a:tc>
                  <a:txBody>
                    <a:bodyPr/>
                    <a:lstStyle/>
                    <a:p>
                      <a:pPr indent="0" lvl="0" marL="50800" marR="0" rtl="0" algn="l">
                        <a:lnSpc>
                          <a:spcPct val="10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44100">
                <a:tc>
                  <a:txBody>
                    <a:bodyPr/>
                    <a:lstStyle/>
                    <a:p>
                      <a:pPr indent="0" lvl="0" marL="50800"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latin typeface="Arial"/>
                          <a:ea typeface="Arial"/>
                          <a:cs typeface="Arial"/>
                          <a:sym typeface="Arial"/>
                        </a:rPr>
                        <a:t>Unit 124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highlight>
                            <a:schemeClr val="lt1"/>
                          </a:highlight>
                          <a:latin typeface="Arial"/>
                          <a:ea typeface="Arial"/>
                          <a:cs typeface="Arial"/>
                          <a:sym typeface="Arial"/>
                        </a:rPr>
                        <a:t>4,300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Available Immediately</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44100">
                <a:tc>
                  <a:txBody>
                    <a:bodyPr/>
                    <a:lstStyle/>
                    <a:p>
                      <a:pPr indent="0" lvl="0" marL="50800"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highlight>
                            <a:schemeClr val="lt1"/>
                          </a:highlight>
                          <a:latin typeface="Arial"/>
                          <a:ea typeface="Arial"/>
                          <a:cs typeface="Arial"/>
                          <a:sym typeface="Arial"/>
                        </a:rPr>
                        <a:t>Unit 1</a:t>
                      </a:r>
                      <a:r>
                        <a:rPr lang="en-US" sz="600">
                          <a:solidFill>
                            <a:srgbClr val="444444"/>
                          </a:solidFill>
                          <a:highlight>
                            <a:schemeClr val="lt1"/>
                          </a:highlight>
                          <a:latin typeface="Arial"/>
                          <a:ea typeface="Arial"/>
                          <a:cs typeface="Arial"/>
                          <a:sym typeface="Arial"/>
                        </a:rPr>
                        <a:t>12</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highlight>
                            <a:schemeClr val="lt1"/>
                          </a:highlight>
                          <a:latin typeface="Arial"/>
                          <a:ea typeface="Arial"/>
                          <a:cs typeface="Arial"/>
                          <a:sym typeface="Arial"/>
                        </a:rPr>
                        <a:t>4,</a:t>
                      </a:r>
                      <a:r>
                        <a:rPr lang="en-US" sz="600">
                          <a:solidFill>
                            <a:srgbClr val="444444"/>
                          </a:solidFill>
                          <a:highlight>
                            <a:schemeClr val="lt1"/>
                          </a:highlight>
                          <a:latin typeface="Arial"/>
                          <a:ea typeface="Arial"/>
                          <a:cs typeface="Arial"/>
                          <a:sym typeface="Arial"/>
                        </a:rPr>
                        <a:t>301 </a:t>
                      </a:r>
                      <a:r>
                        <a:rPr lang="en-US" sz="600" u="none" cap="none" strike="noStrike">
                          <a:solidFill>
                            <a:srgbClr val="444444"/>
                          </a:solidFill>
                          <a:highlight>
                            <a:schemeClr val="lt1"/>
                          </a:highlight>
                          <a:latin typeface="Arial"/>
                          <a:ea typeface="Arial"/>
                          <a:cs typeface="Arial"/>
                          <a:sym typeface="Arial"/>
                        </a:rPr>
                        <a:t>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solidFill>
                          <a:srgbClr val="444444"/>
                        </a:solidFill>
                        <a:highlight>
                          <a:schemeClr val="lt1"/>
                        </a:highlight>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44100">
                <a:tc>
                  <a:txBody>
                    <a:bodyPr/>
                    <a:lstStyle/>
                    <a:p>
                      <a:pPr indent="0" lvl="0" marL="50800"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highlight>
                            <a:schemeClr val="lt1"/>
                          </a:highlight>
                          <a:latin typeface="Arial"/>
                          <a:ea typeface="Arial"/>
                          <a:cs typeface="Arial"/>
                          <a:sym typeface="Arial"/>
                        </a:rPr>
                        <a:t>Unit 105</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chemeClr val="dk1"/>
                        </a:buClr>
                        <a:buSzPts val="1100"/>
                        <a:buFont typeface="Arial"/>
                        <a:buNone/>
                      </a:pPr>
                      <a:r>
                        <a:rPr lang="en-US" sz="600" u="none" cap="none" strike="noStrike">
                          <a:solidFill>
                            <a:srgbClr val="444444"/>
                          </a:solidFill>
                          <a:highlight>
                            <a:schemeClr val="lt1"/>
                          </a:highlight>
                          <a:latin typeface="Arial"/>
                          <a:ea typeface="Arial"/>
                          <a:cs typeface="Arial"/>
                          <a:sym typeface="Arial"/>
                        </a:rPr>
                        <a:t>4,665 SF</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rtl="0" algn="l">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Under contract</a:t>
                      </a:r>
                      <a:endParaRPr sz="600">
                        <a:solidFill>
                          <a:srgbClr val="444444"/>
                        </a:solidFill>
                        <a:highlight>
                          <a:schemeClr val="lt1"/>
                        </a:highlight>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44100">
                <a:tc>
                  <a:txBody>
                    <a:bodyPr/>
                    <a:lstStyle/>
                    <a:p>
                      <a:pPr indent="0" lvl="0" marL="0" marR="0" rtl="0" algn="l">
                        <a:lnSpc>
                          <a:spcPct val="15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  Unit 120/121</a:t>
                      </a:r>
                      <a:endParaRPr sz="600">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5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8,444 SF</a:t>
                      </a:r>
                      <a:endParaRPr sz="600">
                        <a:solidFill>
                          <a:srgbClr val="444444"/>
                        </a:solidFill>
                        <a:highlight>
                          <a:schemeClr val="lt1"/>
                        </a:highlight>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Available Immediately - Includes ~ 1,400 SF of Office Space </a:t>
                      </a:r>
                      <a:endParaRPr sz="600">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chemeClr val="dk1"/>
                        </a:buClr>
                        <a:buSzPts val="1100"/>
                        <a:buFont typeface="Arial"/>
                        <a:buNone/>
                      </a:pPr>
                      <a:r>
                        <a:t/>
                      </a:r>
                      <a:endParaRPr sz="600">
                        <a:solidFill>
                          <a:srgbClr val="444444"/>
                        </a:solidFill>
                        <a:highlight>
                          <a:schemeClr val="lt1"/>
                        </a:highlight>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48450">
                <a:tc>
                  <a:txBody>
                    <a:bodyPr/>
                    <a:lstStyle/>
                    <a:p>
                      <a:pPr indent="0" lvl="0" marL="50800"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1525">
                <a:tc>
                  <a:txBody>
                    <a:bodyPr/>
                    <a:lstStyle/>
                    <a:p>
                      <a:pPr indent="0" lvl="0" marL="50800" marR="0" rtl="0" algn="l">
                        <a:lnSpc>
                          <a:spcPct val="10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t/>
                      </a:r>
                      <a:endParaRPr sz="600" u="none" cap="none" strike="noStrike">
                        <a:solidFill>
                          <a:srgbClr val="444444"/>
                        </a:solidFill>
                        <a:highlight>
                          <a:srgbClr val="FFFF00"/>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160" name="Google Shape;160;g35e1b121f7a_0_0" title="a7fb66e9-8977-4f97-bb9f-ae57012aebf5.jpg"/>
          <p:cNvPicPr preferRelativeResize="0"/>
          <p:nvPr/>
        </p:nvPicPr>
        <p:blipFill rotWithShape="1">
          <a:blip r:embed="rId8">
            <a:alphaModFix/>
          </a:blip>
          <a:srcRect b="0" l="0" r="0" t="0"/>
          <a:stretch/>
        </p:blipFill>
        <p:spPr>
          <a:xfrm>
            <a:off x="537436" y="5453457"/>
            <a:ext cx="2188248" cy="1638451"/>
          </a:xfrm>
          <a:prstGeom prst="rect">
            <a:avLst/>
          </a:prstGeom>
          <a:noFill/>
          <a:ln cap="flat" cmpd="sng" w="9525">
            <a:solidFill>
              <a:schemeClr val="lt1"/>
            </a:solidFill>
            <a:prstDash val="solid"/>
            <a:round/>
            <a:headEnd len="sm" w="sm" type="none"/>
            <a:tailEnd len="sm" w="sm" type="none"/>
          </a:ln>
        </p:spPr>
      </p:pic>
      <p:sp>
        <p:nvSpPr>
          <p:cNvPr id="161" name="Google Shape;161;g35e1b121f7a_0_0"/>
          <p:cNvSpPr txBox="1"/>
          <p:nvPr/>
        </p:nvSpPr>
        <p:spPr>
          <a:xfrm>
            <a:off x="2959674" y="7980224"/>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1533 B</a:t>
            </a:r>
            <a:r>
              <a:rPr lang="en-US" sz="1500">
                <a:solidFill>
                  <a:srgbClr val="0C213E"/>
                </a:solidFill>
                <a:latin typeface="Montserrat SemiBold"/>
                <a:ea typeface="Montserrat SemiBold"/>
                <a:cs typeface="Montserrat SemiBold"/>
                <a:sym typeface="Montserrat SemiBold"/>
              </a:rPr>
              <a:t>roadway</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62" name="Google Shape;162;g35e1b121f7a_0_0"/>
          <p:cNvSpPr txBox="1"/>
          <p:nvPr/>
        </p:nvSpPr>
        <p:spPr>
          <a:xfrm>
            <a:off x="2956463" y="7688057"/>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COQUITLAM, BC</a:t>
            </a:r>
            <a:endParaRPr b="1" i="0" sz="700" u="none" cap="none" strike="noStrike">
              <a:solidFill>
                <a:schemeClr val="lt1"/>
              </a:solidFill>
              <a:latin typeface="Arial"/>
              <a:ea typeface="Arial"/>
              <a:cs typeface="Arial"/>
              <a:sym typeface="Arial"/>
            </a:endParaRPr>
          </a:p>
        </p:txBody>
      </p:sp>
      <p:sp>
        <p:nvSpPr>
          <p:cNvPr id="163" name="Google Shape;163;g35e1b121f7a_0_0"/>
          <p:cNvSpPr txBox="1"/>
          <p:nvPr/>
        </p:nvSpPr>
        <p:spPr>
          <a:xfrm>
            <a:off x="5788654" y="8303356"/>
            <a:ext cx="1566600" cy="66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or grade loading</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Mary Hill Bypass</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24’ clear ceiling heights</a:t>
            </a:r>
            <a:endParaRPr b="0" i="0" sz="700" u="none" cap="none" strike="noStrike">
              <a:solidFill>
                <a:srgbClr val="444444"/>
              </a:solidFill>
              <a:latin typeface="Arial"/>
              <a:ea typeface="Arial"/>
              <a:cs typeface="Arial"/>
              <a:sym typeface="Arial"/>
            </a:endParaRPr>
          </a:p>
        </p:txBody>
      </p:sp>
      <p:sp>
        <p:nvSpPr>
          <p:cNvPr id="164" name="Google Shape;164;g35e1b121f7a_0_0"/>
          <p:cNvSpPr txBox="1"/>
          <p:nvPr/>
        </p:nvSpPr>
        <p:spPr>
          <a:xfrm>
            <a:off x="2959668" y="8261482"/>
            <a:ext cx="2317800" cy="813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7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15</a:t>
            </a:r>
            <a:r>
              <a:rPr lang="en-US" sz="700">
                <a:solidFill>
                  <a:srgbClr val="444444"/>
                </a:solidFill>
              </a:rPr>
              <a:t>33</a:t>
            </a:r>
            <a:r>
              <a:rPr b="0" i="0" lang="en-US" sz="700" u="none" cap="none" strike="noStrike">
                <a:solidFill>
                  <a:srgbClr val="444444"/>
                </a:solidFill>
                <a:latin typeface="Arial"/>
                <a:ea typeface="Arial"/>
                <a:cs typeface="Arial"/>
                <a:sym typeface="Arial"/>
              </a:rPr>
              <a:t> BROADWAY</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STEVEN &amp; BRADEN HALL</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DAVIES HALL REMAX</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604.718.7300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434"/>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p:txBody>
      </p:sp>
      <p:pic>
        <p:nvPicPr>
          <p:cNvPr id="165" name="Google Shape;165;g35e1b121f7a_0_0">
            <a:hlinkClick r:id="rId9"/>
          </p:cNvPr>
          <p:cNvPicPr preferRelativeResize="0"/>
          <p:nvPr/>
        </p:nvPicPr>
        <p:blipFill rotWithShape="1">
          <a:blip r:embed="rId6">
            <a:alphaModFix/>
          </a:blip>
          <a:srcRect b="0" l="0" r="0" t="0"/>
          <a:stretch/>
        </p:blipFill>
        <p:spPr>
          <a:xfrm>
            <a:off x="6333505" y="7780119"/>
            <a:ext cx="1042545" cy="200100"/>
          </a:xfrm>
          <a:prstGeom prst="rect">
            <a:avLst/>
          </a:prstGeom>
          <a:noFill/>
          <a:ln>
            <a:noFill/>
          </a:ln>
        </p:spPr>
      </p:pic>
      <p:graphicFrame>
        <p:nvGraphicFramePr>
          <p:cNvPr id="166" name="Google Shape;166;g35e1b121f7a_0_0"/>
          <p:cNvGraphicFramePr/>
          <p:nvPr/>
        </p:nvGraphicFramePr>
        <p:xfrm>
          <a:off x="2929949" y="9112157"/>
          <a:ext cx="3000000" cy="3000000"/>
        </p:xfrm>
        <a:graphic>
          <a:graphicData uri="http://schemas.openxmlformats.org/drawingml/2006/table">
            <a:tbl>
              <a:tblPr bandRow="1" firstRow="1">
                <a:noFill/>
                <a:tableStyleId>{67A349B6-F556-4AF7-854B-8C50C4E1AC70}</a:tableStyleId>
              </a:tblPr>
              <a:tblGrid>
                <a:gridCol w="648975"/>
                <a:gridCol w="638800"/>
                <a:gridCol w="1313825"/>
              </a:tblGrid>
              <a:tr h="160825">
                <a:tc>
                  <a:txBody>
                    <a:bodyPr/>
                    <a:lstStyle/>
                    <a:p>
                      <a:pPr indent="0" lvl="0" marL="50800" marR="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Unit 110</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4,271 SF</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Available Immediately</a:t>
                      </a:r>
                      <a:endParaRPr sz="600" u="none" cap="none" strike="noStrike">
                        <a:solidFill>
                          <a:srgbClr val="444444"/>
                        </a:solidFill>
                        <a:latin typeface="Arial"/>
                        <a:ea typeface="Arial"/>
                        <a:cs typeface="Arial"/>
                        <a:sym typeface="Arial"/>
                      </a:endParaRPr>
                    </a:p>
                  </a:txBody>
                  <a:tcPr marT="22850" marB="0" marR="0" marL="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1525">
                <a:tc>
                  <a:txBody>
                    <a:bodyPr/>
                    <a:lstStyle/>
                    <a:p>
                      <a:pPr indent="0" lvl="0" marL="5080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Unit 117-119</a:t>
                      </a:r>
                      <a:endParaRPr sz="6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Unit 120</a:t>
                      </a:r>
                      <a:endParaRPr sz="600">
                        <a:solidFill>
                          <a:srgbClr val="444444"/>
                        </a:solidFill>
                        <a:highlight>
                          <a:schemeClr val="lt1"/>
                        </a:highlight>
                        <a:latin typeface="Arial"/>
                        <a:ea typeface="Arial"/>
                        <a:cs typeface="Arial"/>
                        <a:sym typeface="Arial"/>
                      </a:endParaRPr>
                    </a:p>
                    <a:p>
                      <a:pPr indent="0" lvl="0" marL="5080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12,425 SF</a:t>
                      </a:r>
                      <a:endParaRPr sz="600">
                        <a:solidFill>
                          <a:srgbClr val="444444"/>
                        </a:solidFill>
                        <a:highlight>
                          <a:schemeClr val="lt1"/>
                        </a:highlight>
                        <a:latin typeface="Arial"/>
                        <a:ea typeface="Arial"/>
                        <a:cs typeface="Arial"/>
                        <a:sym typeface="Arial"/>
                      </a:endParaRPr>
                    </a:p>
                    <a:p>
                      <a:pPr indent="0" lvl="0" marL="50165"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50165"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4,222 SF</a:t>
                      </a:r>
                      <a:endParaRPr sz="6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Under contract</a:t>
                      </a:r>
                      <a:endParaRPr sz="600">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chemeClr val="dk1"/>
                        </a:buClr>
                        <a:buSzPts val="1100"/>
                        <a:buFont typeface="Arial"/>
                        <a:buNone/>
                      </a:pPr>
                      <a:r>
                        <a:t/>
                      </a:r>
                      <a:endParaRPr sz="600">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chemeClr val="dk1"/>
                        </a:buClr>
                        <a:buSzPts val="1100"/>
                        <a:buFont typeface="Arial"/>
                        <a:buNone/>
                      </a:pPr>
                      <a:r>
                        <a:rPr lang="en-US" sz="600">
                          <a:solidFill>
                            <a:srgbClr val="444444"/>
                          </a:solidFill>
                          <a:highlight>
                            <a:schemeClr val="lt1"/>
                          </a:highlight>
                          <a:latin typeface="Arial"/>
                          <a:ea typeface="Arial"/>
                          <a:cs typeface="Arial"/>
                          <a:sym typeface="Arial"/>
                        </a:rPr>
                        <a:t>Available September 1, 2026</a:t>
                      </a:r>
                      <a:endParaRPr sz="600">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cxnSp>
        <p:nvCxnSpPr>
          <p:cNvPr id="167" name="Google Shape;167;g35e1b121f7a_0_0"/>
          <p:cNvCxnSpPr/>
          <p:nvPr/>
        </p:nvCxnSpPr>
        <p:spPr>
          <a:xfrm>
            <a:off x="469788" y="7600382"/>
            <a:ext cx="6832800" cy="0"/>
          </a:xfrm>
          <a:prstGeom prst="straightConnector1">
            <a:avLst/>
          </a:prstGeom>
          <a:noFill/>
          <a:ln cap="flat" cmpd="sng" w="9525">
            <a:solidFill>
              <a:schemeClr val="dk2"/>
            </a:solidFill>
            <a:prstDash val="solid"/>
            <a:round/>
            <a:headEnd len="sm" w="sm" type="none"/>
            <a:tailEnd len="sm" w="sm" type="none"/>
          </a:ln>
        </p:spPr>
      </p:cxnSp>
      <p:pic>
        <p:nvPicPr>
          <p:cNvPr id="168" name="Google Shape;168;g35e1b121f7a_0_0" title="Photo_47.jpg"/>
          <p:cNvPicPr preferRelativeResize="0"/>
          <p:nvPr/>
        </p:nvPicPr>
        <p:blipFill rotWithShape="1">
          <a:blip r:embed="rId10">
            <a:alphaModFix/>
          </a:blip>
          <a:srcRect b="0" l="0" r="0" t="0"/>
          <a:stretch/>
        </p:blipFill>
        <p:spPr>
          <a:xfrm>
            <a:off x="537414" y="7688069"/>
            <a:ext cx="2187448" cy="1638450"/>
          </a:xfrm>
          <a:prstGeom prst="rect">
            <a:avLst/>
          </a:prstGeom>
          <a:noFill/>
          <a:ln>
            <a:noFill/>
          </a:ln>
        </p:spPr>
      </p:pic>
      <p:sp>
        <p:nvSpPr>
          <p:cNvPr id="169" name="Google Shape;169;g35e1b121f7a_0_0"/>
          <p:cNvSpPr txBox="1"/>
          <p:nvPr/>
        </p:nvSpPr>
        <p:spPr>
          <a:xfrm>
            <a:off x="2870148" y="1276682"/>
            <a:ext cx="3220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81 Golden Drive</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70" name="Google Shape;170;g35e1b121f7a_0_0"/>
          <p:cNvSpPr txBox="1"/>
          <p:nvPr/>
        </p:nvSpPr>
        <p:spPr>
          <a:xfrm>
            <a:off x="2870148" y="1064481"/>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COQUITLAM, BC</a:t>
            </a:r>
            <a:endParaRPr b="1" i="0" sz="700" u="none" cap="none" strike="noStrike">
              <a:solidFill>
                <a:schemeClr val="lt1"/>
              </a:solidFill>
              <a:latin typeface="Arial"/>
              <a:ea typeface="Arial"/>
              <a:cs typeface="Arial"/>
              <a:sym typeface="Arial"/>
            </a:endParaRPr>
          </a:p>
        </p:txBody>
      </p:sp>
      <p:pic>
        <p:nvPicPr>
          <p:cNvPr id="171" name="Google Shape;171;g35e1b121f7a_0_0"/>
          <p:cNvPicPr preferRelativeResize="0"/>
          <p:nvPr>
            <p:ph idx="3" type="pic"/>
          </p:nvPr>
        </p:nvPicPr>
        <p:blipFill rotWithShape="1">
          <a:blip r:embed="rId11">
            <a:alphaModFix/>
          </a:blip>
          <a:srcRect b="0" l="8658" r="8650" t="0"/>
          <a:stretch/>
        </p:blipFill>
        <p:spPr>
          <a:xfrm>
            <a:off x="536750" y="960701"/>
            <a:ext cx="2112799" cy="1702974"/>
          </a:xfrm>
          <a:prstGeom prst="rect">
            <a:avLst/>
          </a:prstGeom>
          <a:noFill/>
          <a:ln cap="flat" cmpd="sng" w="9525">
            <a:solidFill>
              <a:schemeClr val="lt1"/>
            </a:solidFill>
            <a:prstDash val="solid"/>
            <a:round/>
            <a:headEnd len="sm" w="sm" type="none"/>
            <a:tailEnd len="sm" w="sm" type="none"/>
          </a:ln>
        </p:spPr>
      </p:pic>
      <p:sp>
        <p:nvSpPr>
          <p:cNvPr id="172" name="Google Shape;172;g35e1b121f7a_0_0"/>
          <p:cNvSpPr txBox="1"/>
          <p:nvPr/>
        </p:nvSpPr>
        <p:spPr>
          <a:xfrm>
            <a:off x="5470515" y="1604449"/>
            <a:ext cx="17226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1" i="0" sz="700" u="none" cap="none" strike="noStrike">
              <a:solidFill>
                <a:srgbClr val="58595B"/>
              </a:solidFill>
              <a:latin typeface="Arial"/>
              <a:ea typeface="Arial"/>
              <a:cs typeface="Arial"/>
              <a:sym typeface="Arial"/>
            </a:endParaRPr>
          </a:p>
          <a:p>
            <a:pPr indent="-273050" lvl="0" marL="4572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 Dock and grade loading</a:t>
            </a:r>
            <a:endParaRPr b="0" i="0" sz="700" u="none" cap="none" strike="noStrike">
              <a:solidFill>
                <a:srgbClr val="444444"/>
              </a:solidFill>
              <a:latin typeface="Arial"/>
              <a:ea typeface="Arial"/>
              <a:cs typeface="Arial"/>
              <a:sym typeface="Arial"/>
            </a:endParaRPr>
          </a:p>
          <a:p>
            <a:pPr indent="-273050" lvl="0" marL="457200" marR="0" rtl="0" algn="l">
              <a:lnSpc>
                <a:spcPct val="100000"/>
              </a:lnSpc>
              <a:spcBef>
                <a:spcPts val="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 22’ clear ceilings</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None/>
            </a:pPr>
            <a:r>
              <a:t/>
            </a:r>
            <a:endParaRPr sz="700">
              <a:solidFill>
                <a:srgbClr val="444444"/>
              </a:solidFill>
              <a:highlight>
                <a:srgbClr val="FFFF00"/>
              </a:highlight>
            </a:endParaRPr>
          </a:p>
          <a:p>
            <a:pPr indent="0" lvl="0" marL="12700" marR="0" rtl="0" algn="l">
              <a:lnSpc>
                <a:spcPct val="100000"/>
              </a:lnSpc>
              <a:spcBef>
                <a:spcPts val="300"/>
              </a:spcBef>
              <a:spcAft>
                <a:spcPts val="300"/>
              </a:spcAft>
              <a:buClr>
                <a:srgbClr val="000000"/>
              </a:buClr>
              <a:buSzPts val="700"/>
              <a:buFont typeface="Arial"/>
              <a:buNone/>
            </a:pPr>
            <a:r>
              <a:t/>
            </a:r>
            <a:endParaRPr b="1" i="0" sz="700" u="none" cap="none" strike="noStrike">
              <a:solidFill>
                <a:srgbClr val="58595B"/>
              </a:solidFill>
              <a:latin typeface="Arial"/>
              <a:ea typeface="Arial"/>
              <a:cs typeface="Arial"/>
              <a:sym typeface="Arial"/>
            </a:endParaRPr>
          </a:p>
        </p:txBody>
      </p:sp>
      <p:sp>
        <p:nvSpPr>
          <p:cNvPr id="173" name="Google Shape;173;g35e1b121f7a_0_0"/>
          <p:cNvSpPr txBox="1"/>
          <p:nvPr/>
        </p:nvSpPr>
        <p:spPr>
          <a:xfrm>
            <a:off x="2870148" y="1586196"/>
            <a:ext cx="1744200" cy="826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81 GOLDEN DR</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BEN LUTES &amp; KYLE BLYTH</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AVAILABILITY:</a:t>
            </a:r>
            <a:endParaRPr b="0" i="0" sz="700" u="none" cap="none" strike="noStrike">
              <a:solidFill>
                <a:srgbClr val="444444"/>
              </a:solidFill>
              <a:latin typeface="Arial"/>
              <a:ea typeface="Arial"/>
              <a:cs typeface="Arial"/>
              <a:sym typeface="Arial"/>
            </a:endParaRPr>
          </a:p>
        </p:txBody>
      </p:sp>
      <p:graphicFrame>
        <p:nvGraphicFramePr>
          <p:cNvPr id="174" name="Google Shape;174;g35e1b121f7a_0_0"/>
          <p:cNvGraphicFramePr/>
          <p:nvPr/>
        </p:nvGraphicFramePr>
        <p:xfrm>
          <a:off x="2853330" y="2258210"/>
          <a:ext cx="3000000" cy="3000000"/>
        </p:xfrm>
        <a:graphic>
          <a:graphicData uri="http://schemas.openxmlformats.org/drawingml/2006/table">
            <a:tbl>
              <a:tblPr bandRow="1" firstRow="1">
                <a:noFill/>
                <a:tableStyleId>{67A349B6-F556-4AF7-854B-8C50C4E1AC70}</a:tableStyleId>
              </a:tblPr>
              <a:tblGrid>
                <a:gridCol w="852300"/>
                <a:gridCol w="527675"/>
                <a:gridCol w="1567075"/>
              </a:tblGrid>
              <a:tr h="240475">
                <a:tc>
                  <a:txBody>
                    <a:bodyPr/>
                    <a:lstStyle/>
                    <a:p>
                      <a:pPr indent="0" lvl="0" marL="50800" marR="0" rtl="0" algn="l">
                        <a:lnSpc>
                          <a:spcPct val="15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Unit 107A</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50800" marR="0" rtl="0" algn="l">
                        <a:lnSpc>
                          <a:spcPct val="15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4,766 SF</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50800" marR="0" rtl="0" algn="l">
                        <a:lnSpc>
                          <a:spcPct val="150000"/>
                        </a:lnSpc>
                        <a:spcBef>
                          <a:spcPts val="0"/>
                        </a:spcBef>
                        <a:spcAft>
                          <a:spcPts val="0"/>
                        </a:spcAft>
                        <a:buClr>
                          <a:srgbClr val="000000"/>
                        </a:buClr>
                        <a:buSzPts val="700"/>
                        <a:buFont typeface="Arial"/>
                        <a:buNone/>
                      </a:pPr>
                      <a:r>
                        <a:t/>
                      </a:r>
                      <a:endParaRPr sz="6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Under contract</a:t>
                      </a:r>
                      <a:endParaRPr sz="600" u="none" cap="none" strike="noStrike">
                        <a:solidFill>
                          <a:srgbClr val="444444"/>
                        </a:solidFill>
                        <a:highlight>
                          <a:schemeClr val="lt1"/>
                        </a:highlight>
                        <a:latin typeface="Arial"/>
                        <a:ea typeface="Arial"/>
                        <a:cs typeface="Arial"/>
                        <a:sym typeface="Arial"/>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32800">
                <a:tc>
                  <a:txBody>
                    <a:bodyPr/>
                    <a:lstStyle/>
                    <a:p>
                      <a:pPr indent="0" lvl="0" marL="50800" marR="0" rtl="0" algn="l">
                        <a:lnSpc>
                          <a:spcPct val="15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26675" marB="0" marR="0" marL="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pic>
        <p:nvPicPr>
          <p:cNvPr id="175" name="Google Shape;175;g35e1b121f7a_0_0">
            <a:hlinkClick r:id="rId12"/>
          </p:cNvPr>
          <p:cNvPicPr preferRelativeResize="0"/>
          <p:nvPr/>
        </p:nvPicPr>
        <p:blipFill rotWithShape="1">
          <a:blip r:embed="rId6">
            <a:alphaModFix/>
          </a:blip>
          <a:srcRect b="0" l="0" r="0" t="0"/>
          <a:stretch/>
        </p:blipFill>
        <p:spPr>
          <a:xfrm>
            <a:off x="6327841" y="1064487"/>
            <a:ext cx="1042545" cy="200100"/>
          </a:xfrm>
          <a:prstGeom prst="rect">
            <a:avLst/>
          </a:prstGeom>
          <a:noFill/>
          <a:ln>
            <a:noFill/>
          </a:ln>
        </p:spPr>
      </p:pic>
      <p:cxnSp>
        <p:nvCxnSpPr>
          <p:cNvPr id="176" name="Google Shape;176;g35e1b121f7a_0_0"/>
          <p:cNvCxnSpPr/>
          <p:nvPr/>
        </p:nvCxnSpPr>
        <p:spPr>
          <a:xfrm>
            <a:off x="522438" y="2833490"/>
            <a:ext cx="68328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889a2d0fa9_0_0"/>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82" name="Google Shape;182;g3889a2d0fa9_0_0"/>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3889a2d0fa9_0_0"/>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184" name="Google Shape;184;g3889a2d0fa9_0_0"/>
          <p:cNvSpPr txBox="1"/>
          <p:nvPr/>
        </p:nvSpPr>
        <p:spPr>
          <a:xfrm>
            <a:off x="2711012" y="1441643"/>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1776 B</a:t>
            </a:r>
            <a:r>
              <a:rPr lang="en-US" sz="1500">
                <a:solidFill>
                  <a:srgbClr val="0C213E"/>
                </a:solidFill>
                <a:latin typeface="Montserrat SemiBold"/>
                <a:ea typeface="Montserrat SemiBold"/>
                <a:cs typeface="Montserrat SemiBold"/>
                <a:sym typeface="Montserrat SemiBold"/>
              </a:rPr>
              <a:t>roadway</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85" name="Google Shape;185;g3889a2d0fa9_0_0"/>
          <p:cNvSpPr txBox="1"/>
          <p:nvPr/>
        </p:nvSpPr>
        <p:spPr>
          <a:xfrm>
            <a:off x="2711000" y="1185050"/>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COQUITLAM, BC</a:t>
            </a:r>
            <a:endParaRPr b="1" i="0" sz="700" u="none" cap="none" strike="noStrike">
              <a:solidFill>
                <a:schemeClr val="lt1"/>
              </a:solidFill>
              <a:latin typeface="Arial"/>
              <a:ea typeface="Arial"/>
              <a:cs typeface="Arial"/>
              <a:sym typeface="Arial"/>
            </a:endParaRPr>
          </a:p>
        </p:txBody>
      </p:sp>
      <p:sp>
        <p:nvSpPr>
          <p:cNvPr id="186" name="Google Shape;186;g3889a2d0fa9_0_0"/>
          <p:cNvSpPr txBox="1"/>
          <p:nvPr/>
        </p:nvSpPr>
        <p:spPr>
          <a:xfrm>
            <a:off x="5587316" y="1800349"/>
            <a:ext cx="1566600" cy="66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or grade loading</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Mary Hill Bypass</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22’ clear ceiling heights</a:t>
            </a:r>
            <a:endParaRPr b="0" i="0" sz="700" u="none" cap="none" strike="noStrike">
              <a:solidFill>
                <a:srgbClr val="444444"/>
              </a:solidFill>
              <a:latin typeface="Arial"/>
              <a:ea typeface="Arial"/>
              <a:cs typeface="Arial"/>
              <a:sym typeface="Arial"/>
            </a:endParaRPr>
          </a:p>
        </p:txBody>
      </p:sp>
      <p:sp>
        <p:nvSpPr>
          <p:cNvPr id="187" name="Google Shape;187;g3889a2d0fa9_0_0"/>
          <p:cNvSpPr txBox="1"/>
          <p:nvPr/>
        </p:nvSpPr>
        <p:spPr>
          <a:xfrm>
            <a:off x="2714205" y="1741725"/>
            <a:ext cx="2317800" cy="813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7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1776 BROADWAY</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STEVEN &amp; BRADEN HALL</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DAVIES HALL REMAX</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604.718.7300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434"/>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p:txBody>
      </p:sp>
      <p:pic>
        <p:nvPicPr>
          <p:cNvPr id="188" name="Google Shape;188;g3889a2d0fa9_0_0">
            <a:hlinkClick r:id="rId4"/>
          </p:cNvPr>
          <p:cNvPicPr preferRelativeResize="0"/>
          <p:nvPr/>
        </p:nvPicPr>
        <p:blipFill rotWithShape="1">
          <a:blip r:embed="rId5">
            <a:alphaModFix/>
          </a:blip>
          <a:srcRect b="0" l="0" r="0" t="0"/>
          <a:stretch/>
        </p:blipFill>
        <p:spPr>
          <a:xfrm>
            <a:off x="6134817" y="1284763"/>
            <a:ext cx="1042545" cy="200100"/>
          </a:xfrm>
          <a:prstGeom prst="rect">
            <a:avLst/>
          </a:prstGeom>
          <a:noFill/>
          <a:ln>
            <a:noFill/>
          </a:ln>
        </p:spPr>
      </p:pic>
      <p:graphicFrame>
        <p:nvGraphicFramePr>
          <p:cNvPr id="189" name="Google Shape;189;g3889a2d0fa9_0_0"/>
          <p:cNvGraphicFramePr/>
          <p:nvPr/>
        </p:nvGraphicFramePr>
        <p:xfrm>
          <a:off x="2745840" y="2588365"/>
          <a:ext cx="3000000" cy="3000000"/>
        </p:xfrm>
        <a:graphic>
          <a:graphicData uri="http://schemas.openxmlformats.org/drawingml/2006/table">
            <a:tbl>
              <a:tblPr bandRow="1" firstRow="1">
                <a:noFill/>
                <a:tableStyleId>{67A349B6-F556-4AF7-854B-8C50C4E1AC70}</a:tableStyleId>
              </a:tblPr>
              <a:tblGrid>
                <a:gridCol w="648975"/>
                <a:gridCol w="638800"/>
                <a:gridCol w="1313825"/>
              </a:tblGrid>
              <a:tr h="126875">
                <a:tc>
                  <a:txBody>
                    <a:bodyPr/>
                    <a:lstStyle/>
                    <a:p>
                      <a:pPr indent="0" lvl="0" marL="50800"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Unit 114</a:t>
                      </a:r>
                      <a:endParaRPr sz="7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120</a:t>
                      </a:r>
                      <a:endParaRPr sz="700">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106-107</a:t>
                      </a:r>
                      <a:endParaRPr sz="700">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111-112</a:t>
                      </a:r>
                      <a:endParaRPr sz="700">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2,616 SF</a:t>
                      </a:r>
                      <a:endParaRPr sz="700" u="none" cap="none" strike="noStrike">
                        <a:solidFill>
                          <a:srgbClr val="444444"/>
                        </a:solidFill>
                        <a:highlight>
                          <a:schemeClr val="lt1"/>
                        </a:highlight>
                        <a:latin typeface="Arial"/>
                        <a:ea typeface="Arial"/>
                        <a:cs typeface="Arial"/>
                        <a:sym typeface="Arial"/>
                      </a:endParaRPr>
                    </a:p>
                    <a:p>
                      <a:pPr indent="0" lvl="0" marL="5016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2,589 SF</a:t>
                      </a:r>
                      <a:endParaRPr sz="700">
                        <a:solidFill>
                          <a:srgbClr val="444444"/>
                        </a:solidFill>
                        <a:highlight>
                          <a:schemeClr val="lt1"/>
                        </a:highlight>
                        <a:latin typeface="Arial"/>
                        <a:ea typeface="Arial"/>
                        <a:cs typeface="Arial"/>
                        <a:sym typeface="Arial"/>
                      </a:endParaRPr>
                    </a:p>
                    <a:p>
                      <a:pPr indent="0" lvl="0" marL="5016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5,276 SF</a:t>
                      </a:r>
                      <a:endParaRPr sz="700">
                        <a:solidFill>
                          <a:srgbClr val="444444"/>
                        </a:solidFill>
                        <a:highlight>
                          <a:schemeClr val="lt1"/>
                        </a:highlight>
                        <a:latin typeface="Arial"/>
                        <a:ea typeface="Arial"/>
                        <a:cs typeface="Arial"/>
                        <a:sym typeface="Arial"/>
                      </a:endParaRPr>
                    </a:p>
                    <a:p>
                      <a:pPr indent="0" lvl="0" marL="5016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5,178 SF</a:t>
                      </a:r>
                      <a:endParaRPr sz="700">
                        <a:solidFill>
                          <a:srgbClr val="444444"/>
                        </a:solidFill>
                        <a:highlight>
                          <a:schemeClr val="lt1"/>
                        </a:highlight>
                        <a:latin typeface="Arial"/>
                        <a:ea typeface="Arial"/>
                        <a:cs typeface="Arial"/>
                        <a:sym typeface="Arial"/>
                      </a:endParaRPr>
                    </a:p>
                    <a:p>
                      <a:pPr indent="0" lvl="0" marL="50165"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Immediately</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November 1, 2026</a:t>
                      </a:r>
                      <a:endParaRPr sz="700">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August 1, 2026</a:t>
                      </a:r>
                      <a:endParaRPr sz="700">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December 1, 2026</a:t>
                      </a:r>
                      <a:endParaRPr sz="700">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cxnSp>
        <p:nvCxnSpPr>
          <p:cNvPr id="190" name="Google Shape;190;g3889a2d0fa9_0_0"/>
          <p:cNvCxnSpPr/>
          <p:nvPr/>
        </p:nvCxnSpPr>
        <p:spPr>
          <a:xfrm>
            <a:off x="388688" y="968963"/>
            <a:ext cx="6832800" cy="0"/>
          </a:xfrm>
          <a:prstGeom prst="straightConnector1">
            <a:avLst/>
          </a:prstGeom>
          <a:noFill/>
          <a:ln cap="flat" cmpd="sng" w="9525">
            <a:solidFill>
              <a:schemeClr val="dk2"/>
            </a:solidFill>
            <a:prstDash val="solid"/>
            <a:round/>
            <a:headEnd len="sm" w="sm" type="none"/>
            <a:tailEnd len="sm" w="sm" type="none"/>
          </a:ln>
        </p:spPr>
      </p:cxnSp>
      <p:cxnSp>
        <p:nvCxnSpPr>
          <p:cNvPr id="191" name="Google Shape;191;g3889a2d0fa9_0_0"/>
          <p:cNvCxnSpPr/>
          <p:nvPr/>
        </p:nvCxnSpPr>
        <p:spPr>
          <a:xfrm>
            <a:off x="388688" y="3412065"/>
            <a:ext cx="6832800" cy="0"/>
          </a:xfrm>
          <a:prstGeom prst="straightConnector1">
            <a:avLst/>
          </a:prstGeom>
          <a:noFill/>
          <a:ln cap="flat" cmpd="sng" w="9525">
            <a:solidFill>
              <a:schemeClr val="dk2"/>
            </a:solidFill>
            <a:prstDash val="solid"/>
            <a:round/>
            <a:headEnd len="sm" w="sm" type="none"/>
            <a:tailEnd len="sm" w="sm" type="none"/>
          </a:ln>
        </p:spPr>
      </p:cxnSp>
      <p:sp>
        <p:nvSpPr>
          <p:cNvPr id="192" name="Google Shape;192;g3889a2d0fa9_0_0"/>
          <p:cNvSpPr txBox="1"/>
          <p:nvPr/>
        </p:nvSpPr>
        <p:spPr>
          <a:xfrm>
            <a:off x="2738862" y="3838170"/>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1772 B</a:t>
            </a:r>
            <a:r>
              <a:rPr lang="en-US" sz="1500">
                <a:solidFill>
                  <a:srgbClr val="0C213E"/>
                </a:solidFill>
                <a:latin typeface="Montserrat SemiBold"/>
                <a:ea typeface="Montserrat SemiBold"/>
                <a:cs typeface="Montserrat SemiBold"/>
                <a:sym typeface="Montserrat SemiBold"/>
              </a:rPr>
              <a:t>roadway</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3" name="Google Shape;193;g3889a2d0fa9_0_0"/>
          <p:cNvSpPr txBox="1"/>
          <p:nvPr/>
        </p:nvSpPr>
        <p:spPr>
          <a:xfrm>
            <a:off x="2735650" y="3546002"/>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COQUITLAM, BC</a:t>
            </a:r>
            <a:endParaRPr b="1" i="0" sz="700" u="none" cap="none" strike="noStrike">
              <a:solidFill>
                <a:schemeClr val="lt1"/>
              </a:solidFill>
              <a:latin typeface="Arial"/>
              <a:ea typeface="Arial"/>
              <a:cs typeface="Arial"/>
              <a:sym typeface="Arial"/>
            </a:endParaRPr>
          </a:p>
        </p:txBody>
      </p:sp>
      <p:sp>
        <p:nvSpPr>
          <p:cNvPr id="194" name="Google Shape;194;g3889a2d0fa9_0_0"/>
          <p:cNvSpPr txBox="1"/>
          <p:nvPr/>
        </p:nvSpPr>
        <p:spPr>
          <a:xfrm>
            <a:off x="5635416" y="4070201"/>
            <a:ext cx="1566600" cy="66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or grade loading</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Mary Hill Bypass</a:t>
            </a:r>
            <a:endParaRPr b="0" i="0" sz="700" u="none" cap="none" strike="noStrike">
              <a:solidFill>
                <a:srgbClr val="444444"/>
              </a:solidFill>
              <a:latin typeface="Arial"/>
              <a:ea typeface="Arial"/>
              <a:cs typeface="Arial"/>
              <a:sym typeface="Arial"/>
            </a:endParaRPr>
          </a:p>
          <a:p>
            <a:pPr indent="0" lvl="0" marL="457200" marR="0" rtl="0" algn="l">
              <a:lnSpc>
                <a:spcPct val="100000"/>
              </a:lnSpc>
              <a:spcBef>
                <a:spcPts val="300"/>
              </a:spcBef>
              <a:spcAft>
                <a:spcPts val="30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195" name="Google Shape;195;g3889a2d0fa9_0_0"/>
          <p:cNvSpPr txBox="1"/>
          <p:nvPr/>
        </p:nvSpPr>
        <p:spPr>
          <a:xfrm>
            <a:off x="2738855" y="4119427"/>
            <a:ext cx="2317800" cy="813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7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1772 BROADWAY</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STEVEN &amp; BRADEN HALL</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DAVIES HALL REMAX</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35"/>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604.718.7300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434"/>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p:txBody>
      </p:sp>
      <p:pic>
        <p:nvPicPr>
          <p:cNvPr id="196" name="Google Shape;196;g3889a2d0fa9_0_0">
            <a:hlinkClick r:id="rId6"/>
          </p:cNvPr>
          <p:cNvPicPr preferRelativeResize="0"/>
          <p:nvPr/>
        </p:nvPicPr>
        <p:blipFill rotWithShape="1">
          <a:blip r:embed="rId5">
            <a:alphaModFix/>
          </a:blip>
          <a:srcRect b="0" l="0" r="0" t="0"/>
          <a:stretch/>
        </p:blipFill>
        <p:spPr>
          <a:xfrm>
            <a:off x="6159467" y="3645715"/>
            <a:ext cx="1042545" cy="200100"/>
          </a:xfrm>
          <a:prstGeom prst="rect">
            <a:avLst/>
          </a:prstGeom>
          <a:noFill/>
          <a:ln>
            <a:noFill/>
          </a:ln>
        </p:spPr>
      </p:pic>
      <p:graphicFrame>
        <p:nvGraphicFramePr>
          <p:cNvPr id="197" name="Google Shape;197;g3889a2d0fa9_0_0"/>
          <p:cNvGraphicFramePr/>
          <p:nvPr/>
        </p:nvGraphicFramePr>
        <p:xfrm>
          <a:off x="2738840" y="4970077"/>
          <a:ext cx="3000000" cy="3000000"/>
        </p:xfrm>
        <a:graphic>
          <a:graphicData uri="http://schemas.openxmlformats.org/drawingml/2006/table">
            <a:tbl>
              <a:tblPr bandRow="1" firstRow="1">
                <a:noFill/>
                <a:tableStyleId>{67A349B6-F556-4AF7-854B-8C50C4E1AC70}</a:tableStyleId>
              </a:tblPr>
              <a:tblGrid>
                <a:gridCol w="756750"/>
                <a:gridCol w="744875"/>
                <a:gridCol w="1532025"/>
              </a:tblGrid>
              <a:tr h="126875">
                <a:tc>
                  <a:txBody>
                    <a:bodyPr/>
                    <a:lstStyle/>
                    <a:p>
                      <a:pPr indent="0" lvl="0" marL="50800"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Unit 121/122</a:t>
                      </a:r>
                      <a:endParaRPr sz="700" u="none" cap="none" strike="noStrike">
                        <a:solidFill>
                          <a:srgbClr val="444444"/>
                        </a:solidFill>
                        <a:highlight>
                          <a:schemeClr val="lt1"/>
                        </a:highlight>
                        <a:latin typeface="Arial"/>
                        <a:ea typeface="Arial"/>
                        <a:cs typeface="Arial"/>
                        <a:sym typeface="Arial"/>
                      </a:endParaRPr>
                    </a:p>
                    <a:p>
                      <a:pPr indent="0" lvl="0" marL="5080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120</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50165"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5,310 SF</a:t>
                      </a:r>
                      <a:endParaRPr sz="700" u="none" cap="none" strike="noStrike">
                        <a:solidFill>
                          <a:srgbClr val="444444"/>
                        </a:solidFill>
                        <a:highlight>
                          <a:schemeClr val="lt1"/>
                        </a:highlight>
                        <a:latin typeface="Arial"/>
                        <a:ea typeface="Arial"/>
                        <a:cs typeface="Arial"/>
                        <a:sym typeface="Arial"/>
                      </a:endParaRPr>
                    </a:p>
                    <a:p>
                      <a:pPr indent="0" lvl="0" marL="5016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2,589 SF</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Under Contract</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August 1, 2026</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cxnSp>
        <p:nvCxnSpPr>
          <p:cNvPr id="198" name="Google Shape;198;g3889a2d0fa9_0_0"/>
          <p:cNvCxnSpPr/>
          <p:nvPr/>
        </p:nvCxnSpPr>
        <p:spPr>
          <a:xfrm>
            <a:off x="369913" y="5305740"/>
            <a:ext cx="6832800" cy="0"/>
          </a:xfrm>
          <a:prstGeom prst="straightConnector1">
            <a:avLst/>
          </a:prstGeom>
          <a:noFill/>
          <a:ln cap="flat" cmpd="sng" w="9525">
            <a:solidFill>
              <a:schemeClr val="dk2"/>
            </a:solidFill>
            <a:prstDash val="solid"/>
            <a:round/>
            <a:headEnd len="sm" w="sm" type="none"/>
            <a:tailEnd len="sm" w="sm" type="none"/>
          </a:ln>
        </p:spPr>
      </p:cxnSp>
      <p:pic>
        <p:nvPicPr>
          <p:cNvPr id="199" name="Google Shape;199;g3889a2d0fa9_0_0"/>
          <p:cNvPicPr preferRelativeResize="0"/>
          <p:nvPr/>
        </p:nvPicPr>
        <p:blipFill rotWithShape="1">
          <a:blip r:embed="rId7">
            <a:alphaModFix/>
          </a:blip>
          <a:srcRect b="0" l="0" r="0" t="0"/>
          <a:stretch/>
        </p:blipFill>
        <p:spPr>
          <a:xfrm>
            <a:off x="369925" y="3704089"/>
            <a:ext cx="2088350" cy="1379538"/>
          </a:xfrm>
          <a:prstGeom prst="rect">
            <a:avLst/>
          </a:prstGeom>
          <a:noFill/>
          <a:ln>
            <a:noFill/>
          </a:ln>
        </p:spPr>
      </p:pic>
      <p:pic>
        <p:nvPicPr>
          <p:cNvPr id="200" name="Google Shape;200;g3889a2d0fa9_0_0" title="032.JPG"/>
          <p:cNvPicPr preferRelativeResize="0"/>
          <p:nvPr/>
        </p:nvPicPr>
        <p:blipFill rotWithShape="1">
          <a:blip r:embed="rId8">
            <a:alphaModFix/>
          </a:blip>
          <a:srcRect b="0" l="0" r="0" t="0"/>
          <a:stretch/>
        </p:blipFill>
        <p:spPr>
          <a:xfrm>
            <a:off x="369925" y="1284776"/>
            <a:ext cx="2088351" cy="1391894"/>
          </a:xfrm>
          <a:prstGeom prst="rect">
            <a:avLst/>
          </a:prstGeom>
          <a:noFill/>
          <a:ln>
            <a:noFill/>
          </a:ln>
        </p:spPr>
      </p:pic>
      <p:pic>
        <p:nvPicPr>
          <p:cNvPr id="201" name="Google Shape;201;g3889a2d0fa9_0_0"/>
          <p:cNvPicPr preferRelativeResize="0"/>
          <p:nvPr/>
        </p:nvPicPr>
        <p:blipFill rotWithShape="1">
          <a:blip r:embed="rId9">
            <a:alphaModFix/>
          </a:blip>
          <a:srcRect b="0" l="6843" r="6852" t="0"/>
          <a:stretch/>
        </p:blipFill>
        <p:spPr>
          <a:xfrm>
            <a:off x="380417" y="5508410"/>
            <a:ext cx="2057820" cy="1859965"/>
          </a:xfrm>
          <a:prstGeom prst="rect">
            <a:avLst/>
          </a:prstGeom>
          <a:noFill/>
          <a:ln cap="flat" cmpd="sng" w="9525">
            <a:solidFill>
              <a:schemeClr val="lt1"/>
            </a:solidFill>
            <a:prstDash val="solid"/>
            <a:round/>
            <a:headEnd len="sm" w="sm" type="none"/>
            <a:tailEnd len="sm" w="sm" type="none"/>
          </a:ln>
        </p:spPr>
      </p:pic>
      <p:sp>
        <p:nvSpPr>
          <p:cNvPr id="202" name="Google Shape;202;g3889a2d0fa9_0_0"/>
          <p:cNvSpPr txBox="1"/>
          <p:nvPr/>
        </p:nvSpPr>
        <p:spPr>
          <a:xfrm>
            <a:off x="2714262" y="5496129"/>
            <a:ext cx="12462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sp>
        <p:nvSpPr>
          <p:cNvPr id="203" name="Google Shape;203;g3889a2d0fa9_0_0"/>
          <p:cNvSpPr txBox="1"/>
          <p:nvPr/>
        </p:nvSpPr>
        <p:spPr>
          <a:xfrm>
            <a:off x="2724842" y="5766691"/>
            <a:ext cx="2622600" cy="5091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500" u="none" cap="none" strike="noStrike">
                <a:solidFill>
                  <a:srgbClr val="001F38"/>
                </a:solidFill>
                <a:latin typeface="Montserrat SemiBold"/>
                <a:ea typeface="Montserrat SemiBold"/>
                <a:cs typeface="Montserrat SemiBold"/>
                <a:sym typeface="Montserrat SemiBold"/>
              </a:rPr>
              <a:t>560 Raymur Avenue</a:t>
            </a:r>
            <a:endParaRPr b="0" i="0" sz="1500" u="none" cap="none" strike="noStrike">
              <a:solidFill>
                <a:srgbClr val="001F38"/>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t/>
            </a:r>
            <a:endParaRPr b="0" i="0" sz="1500" u="none" cap="none" strike="noStrike">
              <a:solidFill>
                <a:srgbClr val="001F38"/>
              </a:solidFill>
              <a:latin typeface="Montserrat SemiBold"/>
              <a:ea typeface="Montserrat SemiBold"/>
              <a:cs typeface="Montserrat SemiBold"/>
              <a:sym typeface="Montserrat SemiBold"/>
            </a:endParaRPr>
          </a:p>
        </p:txBody>
      </p:sp>
      <p:pic>
        <p:nvPicPr>
          <p:cNvPr id="204" name="Google Shape;204;g3889a2d0fa9_0_0"/>
          <p:cNvPicPr preferRelativeResize="0"/>
          <p:nvPr/>
        </p:nvPicPr>
        <p:blipFill rotWithShape="1">
          <a:blip r:embed="rId5">
            <a:alphaModFix/>
          </a:blip>
          <a:srcRect b="0" l="0" r="0" t="0"/>
          <a:stretch/>
        </p:blipFill>
        <p:spPr>
          <a:xfrm>
            <a:off x="6133265" y="5508410"/>
            <a:ext cx="1042545" cy="200100"/>
          </a:xfrm>
          <a:prstGeom prst="rect">
            <a:avLst/>
          </a:prstGeom>
          <a:noFill/>
          <a:ln>
            <a:noFill/>
          </a:ln>
        </p:spPr>
      </p:pic>
      <p:sp>
        <p:nvSpPr>
          <p:cNvPr id="205" name="Google Shape;205;g3889a2d0fa9_0_0"/>
          <p:cNvSpPr txBox="1"/>
          <p:nvPr/>
        </p:nvSpPr>
        <p:spPr>
          <a:xfrm>
            <a:off x="2641530" y="6061254"/>
            <a:ext cx="2699400" cy="98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ADDRESS: </a:t>
            </a:r>
            <a:r>
              <a:rPr b="0" i="0" lang="en-US" sz="700" u="none" cap="none" strike="noStrike">
                <a:solidFill>
                  <a:srgbClr val="444444"/>
                </a:solidFill>
                <a:highlight>
                  <a:schemeClr val="lt1"/>
                </a:highlight>
                <a:latin typeface="Arial"/>
                <a:ea typeface="Arial"/>
                <a:cs typeface="Arial"/>
                <a:sym typeface="Arial"/>
              </a:rPr>
              <a:t>560 RAYMUR AVENUE</a:t>
            </a:r>
            <a:endParaRPr b="0" i="0" sz="700" u="none" cap="none" strike="noStrike">
              <a:solidFill>
                <a:schemeClr val="dk1"/>
              </a:solidFill>
              <a:highlight>
                <a:schemeClr val="lt1"/>
              </a:highlight>
              <a:latin typeface="Arial"/>
              <a:ea typeface="Arial"/>
              <a:cs typeface="Arial"/>
              <a:sym typeface="Arial"/>
            </a:endParaRPr>
          </a:p>
          <a:p>
            <a:pPr indent="-494665" lvl="0" marL="506730" marR="48260" rtl="0" algn="l">
              <a:lnSpc>
                <a:spcPct val="100000"/>
              </a:lnSpc>
              <a:spcBef>
                <a:spcPts val="500"/>
              </a:spcBef>
              <a:spcAft>
                <a:spcPts val="0"/>
              </a:spcAft>
              <a:buNone/>
            </a:pPr>
            <a:r>
              <a:rPr b="1" i="0" lang="en-US" sz="700" u="none" cap="none" strike="noStrike">
                <a:solidFill>
                  <a:srgbClr val="444444"/>
                </a:solidFill>
                <a:highlight>
                  <a:schemeClr val="lt1"/>
                </a:highlight>
                <a:latin typeface="Arial"/>
                <a:ea typeface="Arial"/>
                <a:cs typeface="Arial"/>
                <a:sym typeface="Arial"/>
              </a:rPr>
              <a:t>CONTACT: </a:t>
            </a:r>
            <a:r>
              <a:rPr b="0" i="0" lang="en-US" sz="700" u="none" cap="none" strike="noStrike">
                <a:solidFill>
                  <a:srgbClr val="444444"/>
                </a:solidFill>
                <a:highlight>
                  <a:schemeClr val="lt1"/>
                </a:highlight>
                <a:latin typeface="Arial"/>
                <a:ea typeface="Arial"/>
                <a:cs typeface="Arial"/>
                <a:sym typeface="Arial"/>
              </a:rPr>
              <a:t>GRAHAM WILLIAMS</a:t>
            </a:r>
            <a:endParaRPr b="0" i="0" sz="700" u="none" cap="none" strike="noStrike">
              <a:solidFill>
                <a:srgbClr val="444444"/>
              </a:solidFill>
              <a:highlight>
                <a:srgbClr val="FFFFFF"/>
              </a:highlight>
              <a:latin typeface="Arial"/>
              <a:ea typeface="Arial"/>
              <a:cs typeface="Arial"/>
              <a:sym typeface="Arial"/>
            </a:endParaRPr>
          </a:p>
          <a:p>
            <a:pPr indent="0" lvl="0" marL="12700" marR="0" rtl="0" algn="l">
              <a:lnSpc>
                <a:spcPct val="100000"/>
              </a:lnSpc>
              <a:spcBef>
                <a:spcPts val="500"/>
              </a:spcBef>
              <a:spcAft>
                <a:spcPts val="0"/>
              </a:spcAft>
              <a:buNone/>
            </a:pPr>
            <a:r>
              <a:rPr b="1" i="0" lang="en-US" sz="700" u="none" cap="none" strike="noStrike">
                <a:solidFill>
                  <a:srgbClr val="444444"/>
                </a:solidFill>
                <a:highlight>
                  <a:schemeClr val="lt1"/>
                </a:highlight>
                <a:latin typeface="Arial"/>
                <a:ea typeface="Arial"/>
                <a:cs typeface="Arial"/>
                <a:sym typeface="Arial"/>
              </a:rPr>
              <a:t>COMPANY: </a:t>
            </a:r>
            <a:r>
              <a:rPr b="0" i="0" lang="en-US" sz="700" u="none" cap="none" strike="noStrike">
                <a:solidFill>
                  <a:srgbClr val="444444"/>
                </a:solidFill>
                <a:highlight>
                  <a:schemeClr val="lt1"/>
                </a:highlight>
                <a:latin typeface="Arial"/>
                <a:ea typeface="Arial"/>
                <a:cs typeface="Arial"/>
                <a:sym typeface="Arial"/>
              </a:rPr>
              <a:t>CUSHMAN &amp; WAKEFIELD </a:t>
            </a:r>
            <a:endParaRPr b="0" i="0" sz="700" u="none" cap="none" strike="noStrike">
              <a:solidFill>
                <a:schemeClr val="dk1"/>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None/>
            </a:pPr>
            <a:r>
              <a:rPr b="1" i="0" lang="en-US" sz="700" u="none" cap="none" strike="noStrike">
                <a:solidFill>
                  <a:srgbClr val="444444"/>
                </a:solidFill>
                <a:highlight>
                  <a:schemeClr val="lt1"/>
                </a:highlight>
                <a:latin typeface="Arial"/>
                <a:ea typeface="Arial"/>
                <a:cs typeface="Arial"/>
                <a:sym typeface="Arial"/>
              </a:rPr>
              <a:t>PHONE: </a:t>
            </a:r>
            <a:r>
              <a:rPr b="0" i="0" lang="en-US" sz="700" u="none" cap="none" strike="noStrike">
                <a:solidFill>
                  <a:srgbClr val="444444"/>
                </a:solidFill>
                <a:highlight>
                  <a:schemeClr val="lt1"/>
                </a:highlight>
                <a:latin typeface="Arial"/>
                <a:ea typeface="Arial"/>
                <a:cs typeface="Arial"/>
                <a:sym typeface="Arial"/>
              </a:rPr>
              <a:t>604.837.1819</a:t>
            </a:r>
            <a:r>
              <a:rPr b="1" i="0" lang="en-US" sz="700" u="none" cap="none" strike="noStrike">
                <a:solidFill>
                  <a:srgbClr val="444444"/>
                </a:solidFill>
                <a:highlight>
                  <a:schemeClr val="lt1"/>
                </a:highlight>
                <a:latin typeface="Arial"/>
                <a:ea typeface="Arial"/>
                <a:cs typeface="Arial"/>
                <a:sym typeface="Arial"/>
              </a:rPr>
              <a:t> </a:t>
            </a:r>
            <a:endParaRPr b="1" i="0" sz="700" u="none" cap="none" strike="noStrike">
              <a:solidFill>
                <a:srgbClr val="444444"/>
              </a:solidFill>
              <a:highlight>
                <a:srgbClr val="FFFFFF"/>
              </a:highlight>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AVAILABILITY:</a:t>
            </a:r>
            <a:endParaRPr b="1" i="0" sz="7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highlight>
                <a:schemeClr val="lt1"/>
              </a:highlight>
              <a:latin typeface="Arial"/>
              <a:ea typeface="Arial"/>
              <a:cs typeface="Arial"/>
              <a:sym typeface="Arial"/>
            </a:endParaRPr>
          </a:p>
        </p:txBody>
      </p:sp>
      <p:sp>
        <p:nvSpPr>
          <p:cNvPr id="206" name="Google Shape;206;g3889a2d0fa9_0_0"/>
          <p:cNvSpPr txBox="1"/>
          <p:nvPr/>
        </p:nvSpPr>
        <p:spPr>
          <a:xfrm>
            <a:off x="5511919" y="6128154"/>
            <a:ext cx="1713600" cy="805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highlight>
                  <a:schemeClr val="lt1"/>
                </a:highlight>
                <a:latin typeface="Arial"/>
                <a:ea typeface="Arial"/>
                <a:cs typeface="Arial"/>
                <a:sym typeface="Arial"/>
              </a:rPr>
              <a:t>BUILDING FEATURES:</a:t>
            </a:r>
            <a:endParaRPr b="1" i="0" sz="700" u="none" cap="none" strike="noStrike">
              <a:solidFill>
                <a:srgbClr val="58595B"/>
              </a:solidFill>
              <a:highlight>
                <a:schemeClr val="lt1"/>
              </a:highlight>
              <a:latin typeface="Arial"/>
              <a:ea typeface="Arial"/>
              <a:cs typeface="Arial"/>
              <a:sym typeface="Arial"/>
            </a:endParaRPr>
          </a:p>
          <a:p>
            <a:pPr indent="-273050" lvl="0" marL="457200" marR="0" rtl="0" algn="l">
              <a:lnSpc>
                <a:spcPct val="100000"/>
              </a:lnSpc>
              <a:spcBef>
                <a:spcPts val="30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18,735 SF fence and paved warehouse</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Single Tenant building</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19’9” ceiling heights </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2 grade loading docks</a:t>
            </a:r>
            <a:endParaRPr b="0" i="0" sz="700" u="none" cap="none" strike="noStrike">
              <a:solidFill>
                <a:srgbClr val="555555"/>
              </a:solidFill>
              <a:highlight>
                <a:srgbClr val="FFFFFF"/>
              </a:highlight>
              <a:latin typeface="Arial"/>
              <a:ea typeface="Arial"/>
              <a:cs typeface="Arial"/>
              <a:sym typeface="Arial"/>
            </a:endParaRPr>
          </a:p>
          <a:p>
            <a:pPr indent="0" lvl="0" marL="184150" marR="0" rtl="0" algn="l">
              <a:lnSpc>
                <a:spcPct val="100000"/>
              </a:lnSpc>
              <a:spcBef>
                <a:spcPts val="0"/>
              </a:spcBef>
              <a:spcAft>
                <a:spcPts val="0"/>
              </a:spcAft>
              <a:buNone/>
            </a:pPr>
            <a:r>
              <a:t/>
            </a:r>
            <a:endParaRPr b="0" i="0" sz="700" u="none" cap="none" strike="noStrike">
              <a:solidFill>
                <a:srgbClr val="444444"/>
              </a:solidFill>
              <a:highlight>
                <a:schemeClr val="lt1"/>
              </a:highlight>
              <a:latin typeface="Arial"/>
              <a:ea typeface="Arial"/>
              <a:cs typeface="Arial"/>
              <a:sym typeface="Arial"/>
            </a:endParaRPr>
          </a:p>
        </p:txBody>
      </p:sp>
      <p:graphicFrame>
        <p:nvGraphicFramePr>
          <p:cNvPr id="207" name="Google Shape;207;g3889a2d0fa9_0_0"/>
          <p:cNvGraphicFramePr/>
          <p:nvPr/>
        </p:nvGraphicFramePr>
        <p:xfrm>
          <a:off x="2641519" y="6953377"/>
          <a:ext cx="3000000" cy="3000000"/>
        </p:xfrm>
        <a:graphic>
          <a:graphicData uri="http://schemas.openxmlformats.org/drawingml/2006/table">
            <a:tbl>
              <a:tblPr bandRow="1" firstRow="1">
                <a:noFill/>
                <a:tableStyleId>{67A349B6-F556-4AF7-854B-8C50C4E1AC70}</a:tableStyleId>
              </a:tblPr>
              <a:tblGrid>
                <a:gridCol w="359750"/>
                <a:gridCol w="517475"/>
                <a:gridCol w="849400"/>
                <a:gridCol w="802025"/>
                <a:gridCol w="993200"/>
              </a:tblGrid>
              <a:tr h="188550">
                <a:tc gridSpan="2">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560 Raymur </a:t>
                      </a:r>
                      <a:endParaRPr i="1"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9B9DA0">
                          <a:alpha val="0"/>
                        </a:srgbClr>
                      </a:solidFill>
                      <a:prstDash val="solid"/>
                      <a:round/>
                      <a:headEnd len="sm" w="sm" type="none"/>
                      <a:tailEnd len="sm" w="sm" type="none"/>
                    </a:lnB>
                  </a:tcPr>
                </a:tc>
                <a:tc hMerge="1"/>
                <a:tc>
                  <a:txBody>
                    <a:bodyPr/>
                    <a:lstStyle/>
                    <a:p>
                      <a:pPr indent="0" lvl="0" marL="0" marR="1397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10,169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a:t>
                      </a:r>
                      <a:r>
                        <a:rPr lang="en-US" sz="700" u="none" cap="none" strike="noStrike">
                          <a:solidFill>
                            <a:srgbClr val="444444"/>
                          </a:solidFill>
                          <a:highlight>
                            <a:schemeClr val="lt1"/>
                          </a:highlight>
                          <a:latin typeface="Arial"/>
                          <a:ea typeface="Arial"/>
                          <a:cs typeface="Arial"/>
                          <a:sym typeface="Arial"/>
                        </a:rPr>
                        <a:t>e </a:t>
                      </a:r>
                      <a:r>
                        <a:rPr lang="en-US" sz="700">
                          <a:solidFill>
                            <a:srgbClr val="444444"/>
                          </a:solidFill>
                          <a:highlight>
                            <a:schemeClr val="lt1"/>
                          </a:highlight>
                          <a:latin typeface="Arial"/>
                          <a:ea typeface="Arial"/>
                          <a:cs typeface="Arial"/>
                          <a:sym typeface="Arial"/>
                        </a:rPr>
                        <a:t>Immediately</a:t>
                      </a:r>
                      <a:endParaRPr sz="700" u="none" cap="none" strike="noStrike">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hMerge="1"/>
              </a:tr>
              <a:tr h="175250">
                <a:tc gridSpan="2">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7ff7df971c_0_37"/>
          <p:cNvSpPr/>
          <p:nvPr/>
        </p:nvSpPr>
        <p:spPr>
          <a:xfrm>
            <a:off x="218125" y="3846150"/>
            <a:ext cx="7416300" cy="30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3" name="Google Shape;213;g27ff7df971c_0_37"/>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214" name="Google Shape;214;g27ff7df971c_0_37"/>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7ff7df971c_0_37"/>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216" name="Google Shape;216;g27ff7df971c_0_37"/>
          <p:cNvSpPr txBox="1"/>
          <p:nvPr/>
        </p:nvSpPr>
        <p:spPr>
          <a:xfrm>
            <a:off x="2731603" y="1055542"/>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18822 / 18860 24th Avenue</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217" name="Google Shape;217;g27ff7df971c_0_37"/>
          <p:cNvSpPr txBox="1"/>
          <p:nvPr/>
        </p:nvSpPr>
        <p:spPr>
          <a:xfrm>
            <a:off x="2732016" y="827285"/>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SURREY, BC</a:t>
            </a:r>
            <a:endParaRPr b="1" i="0" sz="700" u="none" cap="none" strike="noStrike">
              <a:solidFill>
                <a:schemeClr val="lt1"/>
              </a:solidFill>
              <a:latin typeface="Arial"/>
              <a:ea typeface="Arial"/>
              <a:cs typeface="Arial"/>
              <a:sym typeface="Arial"/>
            </a:endParaRPr>
          </a:p>
        </p:txBody>
      </p:sp>
      <p:pic>
        <p:nvPicPr>
          <p:cNvPr id="218" name="Google Shape;218;g27ff7df971c_0_37"/>
          <p:cNvPicPr preferRelativeResize="0"/>
          <p:nvPr>
            <p:ph idx="2" type="pic"/>
          </p:nvPr>
        </p:nvPicPr>
        <p:blipFill rotWithShape="1">
          <a:blip r:embed="rId4">
            <a:alphaModFix/>
          </a:blip>
          <a:srcRect b="0" l="8657" r="8649" t="0"/>
          <a:stretch/>
        </p:blipFill>
        <p:spPr>
          <a:xfrm>
            <a:off x="398216" y="848358"/>
            <a:ext cx="2050801" cy="1653001"/>
          </a:xfrm>
          <a:prstGeom prst="rect">
            <a:avLst/>
          </a:prstGeom>
          <a:noFill/>
          <a:ln cap="flat" cmpd="sng" w="9525">
            <a:solidFill>
              <a:schemeClr val="lt1"/>
            </a:solidFill>
            <a:prstDash val="solid"/>
            <a:round/>
            <a:headEnd len="sm" w="sm" type="none"/>
            <a:tailEnd len="sm" w="sm" type="none"/>
          </a:ln>
        </p:spPr>
      </p:pic>
      <p:sp>
        <p:nvSpPr>
          <p:cNvPr id="219" name="Google Shape;219;g27ff7df971c_0_37"/>
          <p:cNvSpPr txBox="1"/>
          <p:nvPr/>
        </p:nvSpPr>
        <p:spPr>
          <a:xfrm>
            <a:off x="5551416" y="1543983"/>
            <a:ext cx="1713600" cy="1721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100A, 3 phase electrical service per unit</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32’ clear ceiling height</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T5HO lighting on motion sensor</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ESFR Sprinkler system</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Dock and grade loading per bay with concrete apron</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Energy efficient, insulated tilt up panel construction</a:t>
            </a:r>
            <a:endParaRPr b="0" i="0" sz="700" u="none" cap="none" strike="noStrike">
              <a:solidFill>
                <a:schemeClr val="dk1"/>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Significant truck maneuverability</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Demise options available</a:t>
            </a:r>
            <a:endParaRPr b="0" i="0" sz="700" u="none" cap="none" strike="noStrike">
              <a:solidFill>
                <a:srgbClr val="444444"/>
              </a:solidFill>
              <a:latin typeface="Arial"/>
              <a:ea typeface="Arial"/>
              <a:cs typeface="Arial"/>
              <a:sym typeface="Arial"/>
            </a:endParaRPr>
          </a:p>
        </p:txBody>
      </p:sp>
      <p:sp>
        <p:nvSpPr>
          <p:cNvPr id="220" name="Google Shape;220;g27ff7df971c_0_37"/>
          <p:cNvSpPr txBox="1"/>
          <p:nvPr/>
        </p:nvSpPr>
        <p:spPr>
          <a:xfrm>
            <a:off x="2718991" y="1396341"/>
            <a:ext cx="2730900" cy="108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18822-60 24TH AVE</a:t>
            </a:r>
            <a:endParaRPr b="0" i="0" sz="700" u="none" cap="none" strike="noStrike">
              <a:solidFill>
                <a:schemeClr val="dk1"/>
              </a:solidFill>
              <a:latin typeface="Arial"/>
              <a:ea typeface="Arial"/>
              <a:cs typeface="Arial"/>
              <a:sym typeface="Arial"/>
            </a:endParaRPr>
          </a:p>
          <a:p>
            <a:pPr indent="-494665" lvl="0" marL="506730" marR="4826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JOE LEHMAN, GARTH WHITE &amp; MATTHEW SUNDERLAND</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r>
              <a:rPr b="1" i="0" lang="en-US" sz="700" u="none" cap="none" strike="noStrike">
                <a:solidFill>
                  <a:srgbClr val="444444"/>
                </a:solidFill>
                <a:latin typeface="Arial"/>
                <a:ea typeface="Arial"/>
                <a:cs typeface="Arial"/>
                <a:sym typeface="Arial"/>
              </a:rPr>
              <a:t>:</a:t>
            </a:r>
            <a:endParaRPr b="1" i="0" sz="700" u="none" cap="none" strike="noStrike">
              <a:solidFill>
                <a:srgbClr val="444444"/>
              </a:solidFill>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latin typeface="Arial"/>
              <a:ea typeface="Arial"/>
              <a:cs typeface="Arial"/>
              <a:sym typeface="Arial"/>
            </a:endParaRPr>
          </a:p>
        </p:txBody>
      </p:sp>
      <p:pic>
        <p:nvPicPr>
          <p:cNvPr id="221" name="Google Shape;221;g27ff7df971c_0_37">
            <a:hlinkClick r:id="rId5"/>
          </p:cNvPr>
          <p:cNvPicPr preferRelativeResize="0"/>
          <p:nvPr/>
        </p:nvPicPr>
        <p:blipFill rotWithShape="1">
          <a:blip r:embed="rId6">
            <a:alphaModFix/>
          </a:blip>
          <a:srcRect b="0" l="0" r="0" t="0"/>
          <a:stretch/>
        </p:blipFill>
        <p:spPr>
          <a:xfrm>
            <a:off x="5999808" y="827285"/>
            <a:ext cx="1042545" cy="200100"/>
          </a:xfrm>
          <a:prstGeom prst="rect">
            <a:avLst/>
          </a:prstGeom>
          <a:noFill/>
          <a:ln>
            <a:noFill/>
          </a:ln>
        </p:spPr>
      </p:pic>
      <p:graphicFrame>
        <p:nvGraphicFramePr>
          <p:cNvPr id="222" name="Google Shape;222;g27ff7df971c_0_37"/>
          <p:cNvGraphicFramePr/>
          <p:nvPr/>
        </p:nvGraphicFramePr>
        <p:xfrm>
          <a:off x="2712866" y="2520024"/>
          <a:ext cx="3000000" cy="3000000"/>
        </p:xfrm>
        <a:graphic>
          <a:graphicData uri="http://schemas.openxmlformats.org/drawingml/2006/table">
            <a:tbl>
              <a:tblPr bandRow="1" firstRow="1">
                <a:noFill/>
                <a:tableStyleId>{67A349B6-F556-4AF7-854B-8C50C4E1AC70}</a:tableStyleId>
              </a:tblPr>
              <a:tblGrid>
                <a:gridCol w="450225"/>
                <a:gridCol w="583575"/>
                <a:gridCol w="1223000"/>
              </a:tblGrid>
              <a:tr h="165725">
                <a:tc>
                  <a:txBody>
                    <a:bodyPr/>
                    <a:lstStyle/>
                    <a:p>
                      <a:pPr indent="0" lvl="0" marL="0" marR="1016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00000"/>
                        </a:lnSpc>
                        <a:spcBef>
                          <a:spcPts val="0"/>
                        </a:spcBef>
                        <a:spcAft>
                          <a:spcPts val="0"/>
                        </a:spcAft>
                        <a:buClr>
                          <a:srgbClr val="000000"/>
                        </a:buClr>
                        <a:buSzPts val="700"/>
                        <a:buFont typeface="Arial"/>
                        <a:buNone/>
                      </a:pPr>
                      <a:r>
                        <a:t/>
                      </a:r>
                      <a:endParaRPr sz="7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lnSpc>
                          <a:spcPct val="100000"/>
                        </a:lnSpc>
                        <a:spcBef>
                          <a:spcPts val="0"/>
                        </a:spcBef>
                        <a:spcAft>
                          <a:spcPts val="0"/>
                        </a:spcAft>
                        <a:buClr>
                          <a:srgbClr val="000000"/>
                        </a:buClr>
                        <a:buSzPts val="700"/>
                        <a:buFont typeface="Arial"/>
                        <a:buNone/>
                      </a:pPr>
                      <a:r>
                        <a:t/>
                      </a:r>
                      <a:endParaRPr sz="700" u="none" cap="none" strike="noStrike">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1016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00000"/>
                        </a:lnSpc>
                        <a:spcBef>
                          <a:spcPts val="0"/>
                        </a:spcBef>
                        <a:spcAft>
                          <a:spcPts val="0"/>
                        </a:spcAft>
                        <a:buClr>
                          <a:srgbClr val="000000"/>
                        </a:buClr>
                        <a:buSzPts val="700"/>
                        <a:buFont typeface="Arial"/>
                        <a:buNone/>
                      </a:pPr>
                      <a:r>
                        <a:t/>
                      </a:r>
                      <a:endParaRPr sz="7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spcBef>
                          <a:spcPts val="0"/>
                        </a:spcBef>
                        <a:spcAft>
                          <a:spcPts val="0"/>
                        </a:spcAft>
                        <a:buClr>
                          <a:schemeClr val="dk1"/>
                        </a:buClr>
                        <a:buSzPts val="700"/>
                        <a:buFont typeface="Arial"/>
                        <a:buNone/>
                      </a:pPr>
                      <a:r>
                        <a:t/>
                      </a:r>
                      <a:endParaRPr sz="700">
                        <a:solidFill>
                          <a:schemeClr val="dk1"/>
                        </a:solidFill>
                        <a:highlight>
                          <a:schemeClr val="lt1"/>
                        </a:highlight>
                        <a:latin typeface="Arial"/>
                        <a:ea typeface="Arial"/>
                        <a:cs typeface="Arial"/>
                        <a:sym typeface="Arial"/>
                      </a:endParaRPr>
                    </a:p>
                    <a:p>
                      <a:pPr indent="0" lvl="0" marL="0" marR="60325" rtl="0" algn="l">
                        <a:spcBef>
                          <a:spcPts val="0"/>
                        </a:spcBef>
                        <a:spcAft>
                          <a:spcPts val="0"/>
                        </a:spcAft>
                        <a:buClr>
                          <a:schemeClr val="dk1"/>
                        </a:buClr>
                        <a:buSzPts val="700"/>
                        <a:buFont typeface="Arial"/>
                        <a:buNone/>
                      </a:pPr>
                      <a:r>
                        <a:t/>
                      </a:r>
                      <a:endParaRPr sz="700">
                        <a:solidFill>
                          <a:srgbClr val="444444"/>
                        </a:solidFill>
                        <a:highlight>
                          <a:schemeClr val="lt1"/>
                        </a:highlight>
                        <a:latin typeface="Arial"/>
                        <a:ea typeface="Arial"/>
                        <a:cs typeface="Arial"/>
                        <a:sym typeface="Arial"/>
                      </a:endParaRPr>
                    </a:p>
                    <a:p>
                      <a:pPr indent="0" lvl="0" marL="0" marR="60325" rtl="0" algn="l">
                        <a:lnSpc>
                          <a:spcPct val="100000"/>
                        </a:lnSpc>
                        <a:spcBef>
                          <a:spcPts val="0"/>
                        </a:spcBef>
                        <a:spcAft>
                          <a:spcPts val="0"/>
                        </a:spcAft>
                        <a:buClr>
                          <a:srgbClr val="000000"/>
                        </a:buClr>
                        <a:buSzPts val="700"/>
                        <a:buFont typeface="Arial"/>
                        <a:buNone/>
                      </a:pPr>
                      <a:r>
                        <a:t/>
                      </a:r>
                      <a:endParaRPr sz="700">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graphicFrame>
        <p:nvGraphicFramePr>
          <p:cNvPr id="223" name="Google Shape;223;g27ff7df971c_0_37"/>
          <p:cNvGraphicFramePr/>
          <p:nvPr/>
        </p:nvGraphicFramePr>
        <p:xfrm>
          <a:off x="2649558" y="2571512"/>
          <a:ext cx="3000000" cy="3000000"/>
        </p:xfrm>
        <a:graphic>
          <a:graphicData uri="http://schemas.openxmlformats.org/drawingml/2006/table">
            <a:tbl>
              <a:tblPr bandRow="1" firstRow="1">
                <a:noFill/>
                <a:tableStyleId>{67A349B6-F556-4AF7-854B-8C50C4E1AC70}</a:tableStyleId>
              </a:tblPr>
              <a:tblGrid>
                <a:gridCol w="265750"/>
                <a:gridCol w="382850"/>
                <a:gridCol w="733950"/>
                <a:gridCol w="501000"/>
                <a:gridCol w="733675"/>
              </a:tblGrid>
              <a:tr h="380825">
                <a:tc gridSpan="2">
                  <a:txBody>
                    <a:bodyPr/>
                    <a:lstStyle/>
                    <a:p>
                      <a:pPr indent="0" lvl="0" marL="0"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Unit 1</a:t>
                      </a:r>
                      <a:r>
                        <a:rPr lang="en-US" sz="700">
                          <a:solidFill>
                            <a:srgbClr val="444444"/>
                          </a:solidFill>
                          <a:highlight>
                            <a:schemeClr val="lt1"/>
                          </a:highlight>
                          <a:latin typeface="Arial"/>
                          <a:ea typeface="Arial"/>
                          <a:cs typeface="Arial"/>
                          <a:sym typeface="Arial"/>
                        </a:rPr>
                        <a:t>11</a:t>
                      </a:r>
                      <a:endParaRPr sz="700">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116-118</a:t>
                      </a:r>
                      <a:endParaRPr sz="700">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Unit 119</a:t>
                      </a:r>
                      <a:endParaRPr sz="700">
                        <a:solidFill>
                          <a:srgbClr val="444444"/>
                        </a:solidFill>
                        <a:highlight>
                          <a:schemeClr val="lt1"/>
                        </a:highlight>
                        <a:latin typeface="Arial"/>
                        <a:ea typeface="Arial"/>
                        <a:cs typeface="Arial"/>
                        <a:sym typeface="Arial"/>
                      </a:endParaRPr>
                    </a:p>
                    <a:p>
                      <a:pPr indent="0" lvl="0" marL="0" rtl="0" algn="l">
                        <a:lnSpc>
                          <a:spcPct val="15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U</a:t>
                      </a:r>
                      <a:r>
                        <a:rPr lang="en-US" sz="700">
                          <a:solidFill>
                            <a:srgbClr val="444444"/>
                          </a:solidFill>
                          <a:highlight>
                            <a:schemeClr val="lt1"/>
                          </a:highlight>
                          <a:latin typeface="Arial"/>
                          <a:ea typeface="Arial"/>
                          <a:cs typeface="Arial"/>
                          <a:sym typeface="Arial"/>
                        </a:rPr>
                        <a:t>nit 102</a:t>
                      </a:r>
                      <a:endParaRPr sz="7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c>
                  <a:txBody>
                    <a:bodyPr/>
                    <a:lstStyle/>
                    <a:p>
                      <a:pPr indent="0" lvl="0" marL="0" marR="1397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5,553</a:t>
                      </a:r>
                      <a:r>
                        <a:rPr lang="en-US" sz="700" u="none" cap="none" strike="noStrike">
                          <a:solidFill>
                            <a:srgbClr val="444444"/>
                          </a:solidFill>
                          <a:highlight>
                            <a:schemeClr val="lt1"/>
                          </a:highlight>
                          <a:latin typeface="Arial"/>
                          <a:ea typeface="Arial"/>
                          <a:cs typeface="Arial"/>
                          <a:sym typeface="Arial"/>
                        </a:rPr>
                        <a:t> SF</a:t>
                      </a:r>
                      <a:endParaRPr sz="700">
                        <a:solidFill>
                          <a:srgbClr val="444444"/>
                        </a:solidFill>
                        <a:highlight>
                          <a:schemeClr val="lt1"/>
                        </a:highlight>
                        <a:latin typeface="Arial"/>
                        <a:ea typeface="Arial"/>
                        <a:cs typeface="Arial"/>
                        <a:sym typeface="Arial"/>
                      </a:endParaRPr>
                    </a:p>
                    <a:p>
                      <a:pPr indent="0" lvl="0" marL="0" marR="1397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15,048 SF</a:t>
                      </a:r>
                      <a:endParaRPr sz="700">
                        <a:solidFill>
                          <a:srgbClr val="444444"/>
                        </a:solidFill>
                        <a:highlight>
                          <a:schemeClr val="lt1"/>
                        </a:highlight>
                        <a:latin typeface="Arial"/>
                        <a:ea typeface="Arial"/>
                        <a:cs typeface="Arial"/>
                        <a:sym typeface="Arial"/>
                      </a:endParaRPr>
                    </a:p>
                    <a:p>
                      <a:pPr indent="0" lvl="0" marL="0" marR="1397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3,899 SF</a:t>
                      </a:r>
                      <a:endParaRPr sz="700">
                        <a:solidFill>
                          <a:srgbClr val="444444"/>
                        </a:solidFill>
                        <a:highlight>
                          <a:schemeClr val="lt1"/>
                        </a:highlight>
                        <a:latin typeface="Arial"/>
                        <a:ea typeface="Arial"/>
                        <a:cs typeface="Arial"/>
                        <a:sym typeface="Arial"/>
                      </a:endParaRPr>
                    </a:p>
                    <a:p>
                      <a:pPr indent="0" lvl="0" marL="0" marR="13970" rtl="0" algn="l">
                        <a:lnSpc>
                          <a:spcPct val="150000"/>
                        </a:lnSpc>
                        <a:spcBef>
                          <a:spcPts val="0"/>
                        </a:spcBef>
                        <a:spcAft>
                          <a:spcPts val="0"/>
                        </a:spcAft>
                        <a:buClr>
                          <a:schemeClr val="dk1"/>
                        </a:buClr>
                        <a:buSzPts val="1100"/>
                        <a:buFont typeface="Arial"/>
                        <a:buNone/>
                      </a:pPr>
                      <a:r>
                        <a:rPr lang="en-US" sz="700">
                          <a:solidFill>
                            <a:srgbClr val="444444"/>
                          </a:solidFill>
                          <a:highlight>
                            <a:schemeClr val="lt1"/>
                          </a:highlight>
                          <a:latin typeface="Arial"/>
                          <a:ea typeface="Arial"/>
                          <a:cs typeface="Arial"/>
                          <a:sym typeface="Arial"/>
                        </a:rPr>
                        <a:t>4,159 SF </a:t>
                      </a:r>
                      <a:endParaRPr sz="700">
                        <a:solidFill>
                          <a:srgbClr val="444444"/>
                        </a:solidFill>
                        <a:highlight>
                          <a:schemeClr val="lt1"/>
                        </a:highlight>
                        <a:latin typeface="Arial"/>
                        <a:ea typeface="Arial"/>
                        <a:cs typeface="Arial"/>
                        <a:sym typeface="Arial"/>
                      </a:endParaRPr>
                    </a:p>
                    <a:p>
                      <a:pPr indent="0" lvl="0" marL="0" marR="13970" rtl="0" algn="l">
                        <a:lnSpc>
                          <a:spcPct val="150000"/>
                        </a:lnSpc>
                        <a:spcBef>
                          <a:spcPts val="0"/>
                        </a:spcBef>
                        <a:spcAft>
                          <a:spcPts val="0"/>
                        </a:spcAft>
                        <a:buClr>
                          <a:srgbClr val="000000"/>
                        </a:buClr>
                        <a:buSzPts val="700"/>
                        <a:buFont typeface="Arial"/>
                        <a:buNone/>
                      </a:pPr>
                      <a:r>
                        <a:t/>
                      </a:r>
                      <a:endParaRPr sz="7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gridSpan="2">
                  <a:txBody>
                    <a:bodyPr/>
                    <a:lstStyle/>
                    <a:p>
                      <a:pPr indent="0" lvl="0" marL="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Leased</a:t>
                      </a:r>
                      <a:endParaRPr sz="700">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Leased</a:t>
                      </a:r>
                      <a:endParaRPr sz="700">
                        <a:solidFill>
                          <a:srgbClr val="444444"/>
                        </a:solidFill>
                        <a:highlight>
                          <a:schemeClr val="lt1"/>
                        </a:highlight>
                        <a:latin typeface="Arial"/>
                        <a:ea typeface="Arial"/>
                        <a:cs typeface="Arial"/>
                        <a:sym typeface="Arial"/>
                      </a:endParaRPr>
                    </a:p>
                    <a:p>
                      <a:pPr indent="0" lvl="0" marL="0" rtl="0" algn="l">
                        <a:lnSpc>
                          <a:spcPct val="150000"/>
                        </a:lnSpc>
                        <a:spcBef>
                          <a:spcPts val="0"/>
                        </a:spcBef>
                        <a:spcAft>
                          <a:spcPts val="0"/>
                        </a:spcAft>
                        <a:buClr>
                          <a:schemeClr val="dk1"/>
                        </a:buClr>
                        <a:buSzPts val="700"/>
                        <a:buFont typeface="Arial"/>
                        <a:buNone/>
                      </a:pPr>
                      <a:r>
                        <a:rPr lang="en-US" sz="700">
                          <a:solidFill>
                            <a:srgbClr val="444444"/>
                          </a:solidFill>
                          <a:highlight>
                            <a:schemeClr val="lt1"/>
                          </a:highlight>
                          <a:latin typeface="Arial"/>
                          <a:ea typeface="Arial"/>
                          <a:cs typeface="Arial"/>
                          <a:sym typeface="Arial"/>
                        </a:rPr>
                        <a:t>Available May 1, 2026</a:t>
                      </a:r>
                      <a:endParaRPr sz="700">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r>
              <a:tr h="369575">
                <a:tc gridSpan="2">
                  <a:txBody>
                    <a:bodyPr/>
                    <a:lstStyle/>
                    <a:p>
                      <a:pPr indent="0" lvl="0" marL="0" marR="0" rtl="0" algn="l">
                        <a:lnSpc>
                          <a:spcPct val="150000"/>
                        </a:lnSpc>
                        <a:spcBef>
                          <a:spcPts val="0"/>
                        </a:spcBef>
                        <a:spcAft>
                          <a:spcPts val="0"/>
                        </a:spcAft>
                        <a:buNone/>
                      </a:pPr>
                      <a:r>
                        <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9B9DA0">
                          <a:alpha val="0"/>
                        </a:srgbClr>
                      </a:solidFill>
                      <a:prstDash val="solid"/>
                      <a:round/>
                      <a:headEnd len="sm" w="sm" type="none"/>
                      <a:tailEnd len="sm" w="sm" type="none"/>
                    </a:lnB>
                  </a:tcPr>
                </a:tc>
                <a:tc hMerge="1"/>
                <a:tc>
                  <a:txBody>
                    <a:bodyPr/>
                    <a:lstStyle/>
                    <a:p>
                      <a:pPr indent="0" lvl="0" marL="0" marR="13970" rtl="0" algn="l">
                        <a:lnSpc>
                          <a:spcPct val="150000"/>
                        </a:lnSpc>
                        <a:spcBef>
                          <a:spcPts val="0"/>
                        </a:spcBef>
                        <a:spcAft>
                          <a:spcPts val="0"/>
                        </a:spcAft>
                        <a:buNone/>
                      </a:pPr>
                      <a:r>
                        <a:t/>
                      </a:r>
                      <a:endParaRPr sz="7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gridSpan="2">
                  <a:txBody>
                    <a:bodyPr/>
                    <a:lstStyle/>
                    <a:p>
                      <a:pPr indent="0" lvl="0" marL="0" rtl="0" algn="l">
                        <a:spcBef>
                          <a:spcPts val="0"/>
                        </a:spcBef>
                        <a:spcAft>
                          <a:spcPts val="0"/>
                        </a:spcAft>
                        <a:buNone/>
                      </a:pPr>
                      <a:r>
                        <a:t/>
                      </a:r>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hMerge="1"/>
              </a:tr>
            </a:tbl>
          </a:graphicData>
        </a:graphic>
      </p:graphicFrame>
      <p:sp>
        <p:nvSpPr>
          <p:cNvPr id="224" name="Google Shape;224;g27ff7df971c_0_37"/>
          <p:cNvSpPr txBox="1"/>
          <p:nvPr/>
        </p:nvSpPr>
        <p:spPr>
          <a:xfrm>
            <a:off x="2695516" y="2380963"/>
            <a:ext cx="3000000" cy="11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500"/>
              </a:spcAft>
              <a:buClr>
                <a:srgbClr val="000000"/>
              </a:buClr>
              <a:buSzPts val="700"/>
              <a:buFont typeface="Arial"/>
              <a:buNone/>
            </a:pPr>
            <a:r>
              <a:rPr b="0" i="1" lang="en-US" sz="700" u="none" cap="none" strike="noStrike">
                <a:solidFill>
                  <a:srgbClr val="58595B"/>
                </a:solidFill>
                <a:latin typeface="Arial"/>
                <a:ea typeface="Arial"/>
                <a:cs typeface="Arial"/>
                <a:sym typeface="Arial"/>
              </a:rPr>
              <a:t>18860 24TH AVE</a:t>
            </a:r>
            <a:endParaRPr b="0" i="0" sz="1400" u="none" cap="none" strike="noStrike">
              <a:solidFill>
                <a:srgbClr val="000000"/>
              </a:solidFill>
              <a:latin typeface="Arial"/>
              <a:ea typeface="Arial"/>
              <a:cs typeface="Arial"/>
              <a:sym typeface="Arial"/>
            </a:endParaRPr>
          </a:p>
        </p:txBody>
      </p:sp>
      <p:cxnSp>
        <p:nvCxnSpPr>
          <p:cNvPr id="225" name="Google Shape;225;g27ff7df971c_0_37"/>
          <p:cNvCxnSpPr/>
          <p:nvPr/>
        </p:nvCxnSpPr>
        <p:spPr>
          <a:xfrm>
            <a:off x="398216" y="3740915"/>
            <a:ext cx="6832800" cy="0"/>
          </a:xfrm>
          <a:prstGeom prst="straightConnector1">
            <a:avLst/>
          </a:prstGeom>
          <a:noFill/>
          <a:ln cap="flat" cmpd="sng" w="9525">
            <a:solidFill>
              <a:schemeClr val="dk2"/>
            </a:solidFill>
            <a:prstDash val="solid"/>
            <a:round/>
            <a:headEnd len="sm" w="sm" type="none"/>
            <a:tailEnd len="sm" w="sm" type="none"/>
          </a:ln>
        </p:spPr>
      </p:cxnSp>
      <p:sp>
        <p:nvSpPr>
          <p:cNvPr id="226" name="Google Shape;226;g27ff7df971c_0_37"/>
          <p:cNvSpPr txBox="1"/>
          <p:nvPr/>
        </p:nvSpPr>
        <p:spPr>
          <a:xfrm>
            <a:off x="2741253" y="4159942"/>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lang="en-US" sz="1500">
                <a:solidFill>
                  <a:srgbClr val="0C213E"/>
                </a:solidFill>
                <a:latin typeface="Montserrat SemiBold"/>
                <a:ea typeface="Montserrat SemiBold"/>
                <a:cs typeface="Montserrat SemiBold"/>
                <a:sym typeface="Montserrat SemiBold"/>
              </a:rPr>
              <a:t>19110 </a:t>
            </a:r>
            <a:r>
              <a:rPr b="0" i="0" lang="en-US" sz="1500" u="none" cap="none" strike="noStrike">
                <a:solidFill>
                  <a:srgbClr val="0C213E"/>
                </a:solidFill>
                <a:latin typeface="Montserrat SemiBold"/>
                <a:ea typeface="Montserrat SemiBold"/>
                <a:cs typeface="Montserrat SemiBold"/>
                <a:sym typeface="Montserrat SemiBold"/>
              </a:rPr>
              <a:t>/ 1</a:t>
            </a:r>
            <a:r>
              <a:rPr lang="en-US" sz="1500">
                <a:solidFill>
                  <a:srgbClr val="0C213E"/>
                </a:solidFill>
                <a:latin typeface="Montserrat SemiBold"/>
                <a:ea typeface="Montserrat SemiBold"/>
                <a:cs typeface="Montserrat SemiBold"/>
                <a:sym typeface="Montserrat SemiBold"/>
              </a:rPr>
              <a:t>9130 </a:t>
            </a:r>
            <a:r>
              <a:rPr b="0" i="0" lang="en-US" sz="1500" u="none" cap="none" strike="noStrike">
                <a:solidFill>
                  <a:srgbClr val="0C213E"/>
                </a:solidFill>
                <a:latin typeface="Montserrat SemiBold"/>
                <a:ea typeface="Montserrat SemiBold"/>
                <a:cs typeface="Montserrat SemiBold"/>
                <a:sym typeface="Montserrat SemiBold"/>
              </a:rPr>
              <a:t>24th Avenue</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227" name="Google Shape;227;g27ff7df971c_0_37"/>
          <p:cNvSpPr txBox="1"/>
          <p:nvPr/>
        </p:nvSpPr>
        <p:spPr>
          <a:xfrm>
            <a:off x="2741666" y="3931685"/>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SURREY, BC</a:t>
            </a:r>
            <a:endParaRPr b="1" i="0" sz="700" u="none" cap="none" strike="noStrike">
              <a:solidFill>
                <a:schemeClr val="lt1"/>
              </a:solidFill>
              <a:latin typeface="Arial"/>
              <a:ea typeface="Arial"/>
              <a:cs typeface="Arial"/>
              <a:sym typeface="Arial"/>
            </a:endParaRPr>
          </a:p>
        </p:txBody>
      </p:sp>
      <p:sp>
        <p:nvSpPr>
          <p:cNvPr id="228" name="Google Shape;228;g27ff7df971c_0_37"/>
          <p:cNvSpPr txBox="1"/>
          <p:nvPr/>
        </p:nvSpPr>
        <p:spPr>
          <a:xfrm>
            <a:off x="5561066" y="4648383"/>
            <a:ext cx="17136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lang="en-US" sz="700">
                <a:solidFill>
                  <a:srgbClr val="444444"/>
                </a:solidFill>
              </a:rPr>
              <a:t>Dock and grade loading to each unit</a:t>
            </a:r>
            <a:endParaRPr sz="700">
              <a:solidFill>
                <a:srgbClr val="444444"/>
              </a:solidFill>
            </a:endParaRPr>
          </a:p>
          <a:p>
            <a:pPr indent="-273050" lvl="0" marL="274320" marR="0" rtl="0" algn="l">
              <a:lnSpc>
                <a:spcPct val="100000"/>
              </a:lnSpc>
              <a:spcBef>
                <a:spcPts val="300"/>
              </a:spcBef>
              <a:spcAft>
                <a:spcPts val="0"/>
              </a:spcAft>
              <a:buClr>
                <a:srgbClr val="444444"/>
              </a:buClr>
              <a:buSzPts val="700"/>
              <a:buFont typeface="Arial"/>
              <a:buChar char="●"/>
            </a:pPr>
            <a:r>
              <a:rPr lang="en-US" sz="700">
                <a:solidFill>
                  <a:srgbClr val="444444"/>
                </a:solidFill>
              </a:rPr>
              <a:t>26′ clear ceiling height</a:t>
            </a:r>
            <a:endParaRPr sz="700">
              <a:solidFill>
                <a:srgbClr val="444444"/>
              </a:solidFill>
            </a:endParaRPr>
          </a:p>
          <a:p>
            <a:pPr indent="-273050" lvl="0" marL="274320" marR="0" rtl="0" algn="l">
              <a:lnSpc>
                <a:spcPct val="100000"/>
              </a:lnSpc>
              <a:spcBef>
                <a:spcPts val="300"/>
              </a:spcBef>
              <a:spcAft>
                <a:spcPts val="0"/>
              </a:spcAft>
              <a:buClr>
                <a:srgbClr val="444444"/>
              </a:buClr>
              <a:buSzPts val="700"/>
              <a:buFont typeface="Arial"/>
              <a:buChar char="●"/>
            </a:pPr>
            <a:r>
              <a:rPr lang="en-US" sz="700">
                <a:solidFill>
                  <a:srgbClr val="444444"/>
                </a:solidFill>
              </a:rPr>
              <a:t>Significant truck maneuverability</a:t>
            </a:r>
            <a:endParaRPr sz="700">
              <a:solidFill>
                <a:srgbClr val="444444"/>
              </a:solidFill>
            </a:endParaRPr>
          </a:p>
          <a:p>
            <a:pPr indent="-273050" lvl="0" marL="274320" marR="0" rtl="0" algn="l">
              <a:lnSpc>
                <a:spcPct val="100000"/>
              </a:lnSpc>
              <a:spcBef>
                <a:spcPts val="300"/>
              </a:spcBef>
              <a:spcAft>
                <a:spcPts val="300"/>
              </a:spcAft>
              <a:buClr>
                <a:srgbClr val="444444"/>
              </a:buClr>
              <a:buSzPts val="700"/>
              <a:buFont typeface="Arial"/>
              <a:buChar char="●"/>
            </a:pPr>
            <a:r>
              <a:rPr lang="en-US" sz="700">
                <a:solidFill>
                  <a:srgbClr val="444444"/>
                </a:solidFill>
              </a:rPr>
              <a:t>Ample parking for tenants and visitors</a:t>
            </a:r>
            <a:endParaRPr sz="700">
              <a:solidFill>
                <a:srgbClr val="444444"/>
              </a:solidFill>
            </a:endParaRPr>
          </a:p>
        </p:txBody>
      </p:sp>
      <p:sp>
        <p:nvSpPr>
          <p:cNvPr id="229" name="Google Shape;229;g27ff7df971c_0_37"/>
          <p:cNvSpPr txBox="1"/>
          <p:nvPr/>
        </p:nvSpPr>
        <p:spPr>
          <a:xfrm>
            <a:off x="2728641" y="4500741"/>
            <a:ext cx="2730900" cy="98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a:t>
            </a:r>
            <a:r>
              <a:rPr lang="en-US" sz="700">
                <a:solidFill>
                  <a:srgbClr val="444444"/>
                </a:solidFill>
              </a:rPr>
              <a:t>9110-19130</a:t>
            </a:r>
            <a:r>
              <a:rPr b="0" i="0" lang="en-US" sz="700" u="none" cap="none" strike="noStrike">
                <a:solidFill>
                  <a:srgbClr val="444444"/>
                </a:solidFill>
                <a:latin typeface="Arial"/>
                <a:ea typeface="Arial"/>
                <a:cs typeface="Arial"/>
                <a:sym typeface="Arial"/>
              </a:rPr>
              <a:t> 24TH AVE</a:t>
            </a:r>
            <a:endParaRPr b="0" i="0" sz="700" u="none" cap="none" strike="noStrike">
              <a:solidFill>
                <a:schemeClr val="dk1"/>
              </a:solidFill>
              <a:latin typeface="Arial"/>
              <a:ea typeface="Arial"/>
              <a:cs typeface="Arial"/>
              <a:sym typeface="Arial"/>
            </a:endParaRPr>
          </a:p>
          <a:p>
            <a:pPr indent="-494665" lvl="0" marL="506730" marR="4826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JOE LEHMAN, GARTH WHITE &amp; </a:t>
            </a:r>
            <a:r>
              <a:rPr lang="en-US" sz="700">
                <a:solidFill>
                  <a:srgbClr val="444444"/>
                </a:solidFill>
              </a:rPr>
              <a:t>JEN SCHROER</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604.687.7331</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latin typeface="Arial"/>
              <a:ea typeface="Arial"/>
              <a:cs typeface="Arial"/>
              <a:sym typeface="Arial"/>
            </a:endParaRPr>
          </a:p>
        </p:txBody>
      </p:sp>
      <p:pic>
        <p:nvPicPr>
          <p:cNvPr id="230" name="Google Shape;230;g27ff7df971c_0_37">
            <a:hlinkClick r:id="rId7"/>
          </p:cNvPr>
          <p:cNvPicPr preferRelativeResize="0"/>
          <p:nvPr/>
        </p:nvPicPr>
        <p:blipFill rotWithShape="1">
          <a:blip r:embed="rId6">
            <a:alphaModFix/>
          </a:blip>
          <a:srcRect b="0" l="0" r="0" t="0"/>
          <a:stretch/>
        </p:blipFill>
        <p:spPr>
          <a:xfrm>
            <a:off x="6009458" y="3931685"/>
            <a:ext cx="1042545" cy="200100"/>
          </a:xfrm>
          <a:prstGeom prst="rect">
            <a:avLst/>
          </a:prstGeom>
          <a:noFill/>
          <a:ln>
            <a:noFill/>
          </a:ln>
        </p:spPr>
      </p:pic>
      <p:graphicFrame>
        <p:nvGraphicFramePr>
          <p:cNvPr id="231" name="Google Shape;231;g27ff7df971c_0_37"/>
          <p:cNvGraphicFramePr/>
          <p:nvPr/>
        </p:nvGraphicFramePr>
        <p:xfrm>
          <a:off x="2722516" y="5624424"/>
          <a:ext cx="3000000" cy="3000000"/>
        </p:xfrm>
        <a:graphic>
          <a:graphicData uri="http://schemas.openxmlformats.org/drawingml/2006/table">
            <a:tbl>
              <a:tblPr bandRow="1" firstRow="1">
                <a:noFill/>
                <a:tableStyleId>{67A349B6-F556-4AF7-854B-8C50C4E1AC70}</a:tableStyleId>
              </a:tblPr>
              <a:tblGrid>
                <a:gridCol w="848275"/>
                <a:gridCol w="548550"/>
                <a:gridCol w="1652500"/>
              </a:tblGrid>
              <a:tr h="165725">
                <a:tc>
                  <a:txBody>
                    <a:bodyPr/>
                    <a:lstStyle/>
                    <a:p>
                      <a:pPr indent="0" lvl="0" marL="0" marR="1016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Unit 10</a:t>
                      </a:r>
                      <a:r>
                        <a:rPr lang="en-US" sz="700">
                          <a:solidFill>
                            <a:srgbClr val="444444"/>
                          </a:solidFill>
                          <a:latin typeface="Arial"/>
                          <a:ea typeface="Arial"/>
                          <a:cs typeface="Arial"/>
                          <a:sym typeface="Arial"/>
                        </a:rPr>
                        <a:t>1* - 19130</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6,772</a:t>
                      </a:r>
                      <a:r>
                        <a:rPr lang="en-US" sz="700" u="none" cap="none" strike="noStrike">
                          <a:solidFill>
                            <a:srgbClr val="444444"/>
                          </a:solidFill>
                          <a:highlight>
                            <a:schemeClr val="lt1"/>
                          </a:highlight>
                          <a:latin typeface="Arial"/>
                          <a:ea typeface="Arial"/>
                          <a:cs typeface="Arial"/>
                          <a:sym typeface="Arial"/>
                        </a:rPr>
                        <a:t> SF</a:t>
                      </a:r>
                      <a:endParaRPr sz="7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Under Contract</a:t>
                      </a:r>
                      <a:endParaRPr sz="700" u="none" cap="none" strike="noStrike">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r h="165725">
                <a:tc>
                  <a:txBody>
                    <a:bodyPr/>
                    <a:lstStyle/>
                    <a:p>
                      <a:pPr indent="0" lvl="0" marL="0" marR="1016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Unit 10</a:t>
                      </a:r>
                      <a:r>
                        <a:rPr lang="en-US" sz="700">
                          <a:solidFill>
                            <a:srgbClr val="444444"/>
                          </a:solidFill>
                          <a:latin typeface="Arial"/>
                          <a:ea typeface="Arial"/>
                          <a:cs typeface="Arial"/>
                          <a:sym typeface="Arial"/>
                        </a:rPr>
                        <a:t>2* - 19130</a:t>
                      </a:r>
                      <a:endParaRPr sz="700">
                        <a:solidFill>
                          <a:srgbClr val="444444"/>
                        </a:solidFill>
                        <a:latin typeface="Arial"/>
                        <a:ea typeface="Arial"/>
                        <a:cs typeface="Arial"/>
                        <a:sym typeface="Arial"/>
                      </a:endParaRPr>
                    </a:p>
                    <a:p>
                      <a:pPr indent="0" lvl="0" marL="0" marR="10160" rtl="0" algn="l">
                        <a:lnSpc>
                          <a:spcPct val="150000"/>
                        </a:lnSpc>
                        <a:spcBef>
                          <a:spcPts val="0"/>
                        </a:spcBef>
                        <a:spcAft>
                          <a:spcPts val="0"/>
                        </a:spcAft>
                        <a:buClr>
                          <a:srgbClr val="000000"/>
                        </a:buClr>
                        <a:buSzPts val="700"/>
                        <a:buFont typeface="Arial"/>
                        <a:buNone/>
                      </a:pPr>
                      <a:r>
                        <a:rPr lang="en-US" sz="700">
                          <a:solidFill>
                            <a:srgbClr val="444444"/>
                          </a:solidFill>
                          <a:latin typeface="Arial"/>
                          <a:ea typeface="Arial"/>
                          <a:cs typeface="Arial"/>
                          <a:sym typeface="Arial"/>
                        </a:rPr>
                        <a:t>Unit 108 - 19110</a:t>
                      </a:r>
                      <a:endParaRPr sz="700">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7048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3,397 SF</a:t>
                      </a:r>
                      <a:endParaRPr sz="700">
                        <a:solidFill>
                          <a:srgbClr val="444444"/>
                        </a:solidFill>
                        <a:highlight>
                          <a:schemeClr val="lt1"/>
                        </a:highlight>
                        <a:latin typeface="Arial"/>
                        <a:ea typeface="Arial"/>
                        <a:cs typeface="Arial"/>
                        <a:sym typeface="Arial"/>
                      </a:endParaRPr>
                    </a:p>
                    <a:p>
                      <a:pPr indent="0" lvl="0" marL="0" marR="7048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3,190 SF</a:t>
                      </a:r>
                      <a:endParaRPr sz="7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60325" rtl="0" algn="l">
                        <a:lnSpc>
                          <a:spcPct val="150000"/>
                        </a:lnSpc>
                        <a:spcBef>
                          <a:spcPts val="0"/>
                        </a:spcBef>
                        <a:spcAft>
                          <a:spcPts val="0"/>
                        </a:spcAft>
                        <a:buClr>
                          <a:schemeClr val="dk1"/>
                        </a:buClr>
                        <a:buSzPts val="700"/>
                        <a:buFont typeface="Arial"/>
                        <a:buNone/>
                      </a:pPr>
                      <a:r>
                        <a:rPr lang="en-US" sz="700">
                          <a:solidFill>
                            <a:srgbClr val="444444"/>
                          </a:solidFill>
                          <a:highlight>
                            <a:schemeClr val="lt1"/>
                          </a:highlight>
                          <a:latin typeface="Arial"/>
                          <a:ea typeface="Arial"/>
                          <a:cs typeface="Arial"/>
                          <a:sym typeface="Arial"/>
                        </a:rPr>
                        <a:t>Under Contract</a:t>
                      </a:r>
                      <a:endParaRPr sz="700">
                        <a:solidFill>
                          <a:srgbClr val="444444"/>
                        </a:solidFill>
                        <a:highlight>
                          <a:schemeClr val="lt1"/>
                        </a:highlight>
                        <a:latin typeface="Arial"/>
                        <a:ea typeface="Arial"/>
                        <a:cs typeface="Arial"/>
                        <a:sym typeface="Arial"/>
                      </a:endParaRPr>
                    </a:p>
                    <a:p>
                      <a:pPr indent="0" lvl="0" marL="0" marR="6032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Immediately</a:t>
                      </a:r>
                      <a:endParaRPr sz="700">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bl>
          </a:graphicData>
        </a:graphic>
      </p:graphicFrame>
      <p:pic>
        <p:nvPicPr>
          <p:cNvPr descr="Aerial view of a large building&#10;&#10;AI-generated content may be incorrect." id="232" name="Google Shape;232;g27ff7df971c_0_37"/>
          <p:cNvPicPr preferRelativeResize="0"/>
          <p:nvPr/>
        </p:nvPicPr>
        <p:blipFill rotWithShape="1">
          <a:blip r:embed="rId8">
            <a:alphaModFix/>
          </a:blip>
          <a:srcRect b="0" l="6904" r="6904" t="0"/>
          <a:stretch/>
        </p:blipFill>
        <p:spPr>
          <a:xfrm>
            <a:off x="399030" y="3971425"/>
            <a:ext cx="2115671" cy="1653000"/>
          </a:xfrm>
          <a:prstGeom prst="rect">
            <a:avLst/>
          </a:prstGeom>
          <a:noFill/>
          <a:ln cap="flat" cmpd="sng" w="9525">
            <a:solidFill>
              <a:schemeClr val="lt1"/>
            </a:solidFill>
            <a:prstDash val="solid"/>
            <a:round/>
            <a:headEnd len="sm" w="sm" type="none"/>
            <a:tailEnd len="sm" w="sm" type="none"/>
          </a:ln>
        </p:spPr>
      </p:pic>
      <p:sp>
        <p:nvSpPr>
          <p:cNvPr id="233" name="Google Shape;233;g27ff7df971c_0_37"/>
          <p:cNvSpPr txBox="1"/>
          <p:nvPr/>
        </p:nvSpPr>
        <p:spPr>
          <a:xfrm>
            <a:off x="2426266" y="6182688"/>
            <a:ext cx="3000000" cy="1116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500"/>
              </a:spcAft>
              <a:buNone/>
            </a:pPr>
            <a:r>
              <a:rPr i="1" lang="en-US" sz="700">
                <a:solidFill>
                  <a:srgbClr val="58595B"/>
                </a:solidFill>
              </a:rPr>
              <a:t>* </a:t>
            </a:r>
            <a:r>
              <a:rPr i="1" lang="en-US" sz="700">
                <a:solidFill>
                  <a:srgbClr val="58595B"/>
                </a:solidFill>
              </a:rPr>
              <a:t>(Unit 101 &amp; 102 can be combined)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cc79858bf5_0_12"/>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239" name="Google Shape;239;g3cc79858bf5_0_12"/>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3cc79858bf5_0_12"/>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cxnSp>
        <p:nvCxnSpPr>
          <p:cNvPr id="241" name="Google Shape;241;g3cc79858bf5_0_12"/>
          <p:cNvCxnSpPr/>
          <p:nvPr/>
        </p:nvCxnSpPr>
        <p:spPr>
          <a:xfrm>
            <a:off x="285657" y="3487706"/>
            <a:ext cx="6832800" cy="0"/>
          </a:xfrm>
          <a:prstGeom prst="straightConnector1">
            <a:avLst/>
          </a:prstGeom>
          <a:noFill/>
          <a:ln cap="flat" cmpd="sng" w="9525">
            <a:solidFill>
              <a:schemeClr val="dk2"/>
            </a:solidFill>
            <a:prstDash val="solid"/>
            <a:round/>
            <a:headEnd len="sm" w="sm" type="none"/>
            <a:tailEnd len="sm" w="sm" type="none"/>
          </a:ln>
        </p:spPr>
      </p:cxnSp>
      <p:sp>
        <p:nvSpPr>
          <p:cNvPr id="242" name="Google Shape;242;g3cc79858bf5_0_12"/>
          <p:cNvSpPr txBox="1"/>
          <p:nvPr/>
        </p:nvSpPr>
        <p:spPr>
          <a:xfrm>
            <a:off x="2619372" y="895151"/>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LANGLEY, BC</a:t>
            </a:r>
            <a:endParaRPr b="1" i="0" sz="700" u="none" cap="none" strike="noStrike">
              <a:solidFill>
                <a:schemeClr val="lt1"/>
              </a:solidFill>
              <a:latin typeface="Arial"/>
              <a:ea typeface="Arial"/>
              <a:cs typeface="Arial"/>
              <a:sym typeface="Arial"/>
            </a:endParaRPr>
          </a:p>
        </p:txBody>
      </p:sp>
      <p:pic>
        <p:nvPicPr>
          <p:cNvPr id="243" name="Google Shape;243;g3cc79858bf5_0_12"/>
          <p:cNvPicPr preferRelativeResize="0"/>
          <p:nvPr/>
        </p:nvPicPr>
        <p:blipFill rotWithShape="1">
          <a:blip r:embed="rId4">
            <a:alphaModFix/>
          </a:blip>
          <a:srcRect b="0" l="21231" r="21231" t="0"/>
          <a:stretch/>
        </p:blipFill>
        <p:spPr>
          <a:xfrm>
            <a:off x="275243" y="895163"/>
            <a:ext cx="2162174" cy="1878974"/>
          </a:xfrm>
          <a:prstGeom prst="rect">
            <a:avLst/>
          </a:prstGeom>
          <a:noFill/>
          <a:ln cap="flat" cmpd="sng" w="9525">
            <a:solidFill>
              <a:schemeClr val="lt1"/>
            </a:solidFill>
            <a:prstDash val="solid"/>
            <a:round/>
            <a:headEnd len="sm" w="sm" type="none"/>
            <a:tailEnd len="sm" w="sm" type="none"/>
          </a:ln>
        </p:spPr>
      </p:pic>
      <p:pic>
        <p:nvPicPr>
          <p:cNvPr id="244" name="Google Shape;244;g3cc79858bf5_0_12">
            <a:hlinkClick r:id="rId5"/>
          </p:cNvPr>
          <p:cNvPicPr preferRelativeResize="0"/>
          <p:nvPr/>
        </p:nvPicPr>
        <p:blipFill rotWithShape="1">
          <a:blip r:embed="rId6">
            <a:alphaModFix/>
          </a:blip>
          <a:srcRect b="0" l="0" r="0" t="0"/>
          <a:stretch/>
        </p:blipFill>
        <p:spPr>
          <a:xfrm>
            <a:off x="6075908" y="1019231"/>
            <a:ext cx="1042545" cy="200100"/>
          </a:xfrm>
          <a:prstGeom prst="rect">
            <a:avLst/>
          </a:prstGeom>
          <a:noFill/>
          <a:ln>
            <a:noFill/>
          </a:ln>
        </p:spPr>
      </p:pic>
      <p:sp>
        <p:nvSpPr>
          <p:cNvPr id="245" name="Google Shape;245;g3cc79858bf5_0_12"/>
          <p:cNvSpPr txBox="1"/>
          <p:nvPr/>
        </p:nvSpPr>
        <p:spPr>
          <a:xfrm>
            <a:off x="2472358" y="2210382"/>
            <a:ext cx="1008600" cy="120600"/>
          </a:xfrm>
          <a:prstGeom prst="rect">
            <a:avLst/>
          </a:prstGeom>
          <a:noFill/>
          <a:ln>
            <a:noFill/>
          </a:ln>
        </p:spPr>
        <p:txBody>
          <a:bodyPr anchorCtr="0" anchor="t" bIns="0" lIns="0" spcFirstLastPara="1" rIns="0" wrap="square" tIns="12700">
            <a:spAutoFit/>
          </a:bodyPr>
          <a:lstStyle/>
          <a:p>
            <a:pPr indent="0" lvl="0" marL="457200" marR="0" rtl="0" algn="l">
              <a:lnSpc>
                <a:spcPct val="100000"/>
              </a:lnSpc>
              <a:spcBef>
                <a:spcPts val="0"/>
              </a:spcBef>
              <a:spcAft>
                <a:spcPts val="30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6" name="Google Shape;246;g3cc79858bf5_0_12"/>
          <p:cNvSpPr txBox="1"/>
          <p:nvPr/>
        </p:nvSpPr>
        <p:spPr>
          <a:xfrm>
            <a:off x="5412133" y="1580063"/>
            <a:ext cx="1713600" cy="913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highlight>
                  <a:schemeClr val="lt1"/>
                </a:highlight>
                <a:latin typeface="Arial"/>
                <a:ea typeface="Arial"/>
                <a:cs typeface="Arial"/>
                <a:sym typeface="Arial"/>
              </a:rPr>
              <a:t>BUILDING FEATURES:</a:t>
            </a:r>
            <a:endParaRPr b="1" i="0" sz="700" u="none" cap="none" strike="noStrike">
              <a:solidFill>
                <a:srgbClr val="58595B"/>
              </a:solidFill>
              <a:highlight>
                <a:schemeClr val="lt1"/>
              </a:highlight>
              <a:latin typeface="Arial"/>
              <a:ea typeface="Arial"/>
              <a:cs typeface="Arial"/>
              <a:sym typeface="Arial"/>
            </a:endParaRPr>
          </a:p>
          <a:p>
            <a:pPr indent="-273050" lvl="0" marL="457200" marR="0" rtl="0" algn="l">
              <a:lnSpc>
                <a:spcPct val="100000"/>
              </a:lnSpc>
              <a:spcBef>
                <a:spcPts val="30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Dock and grade loading per bay</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Well appointed office space in each unit</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26’ ceilings</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3 phase electrical service</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ESFR sprinkler system</a:t>
            </a:r>
            <a:endParaRPr b="0" i="0" sz="700" u="none" cap="none" strike="noStrike">
              <a:solidFill>
                <a:srgbClr val="444444"/>
              </a:solidFill>
              <a:highlight>
                <a:schemeClr val="lt1"/>
              </a:highlight>
              <a:latin typeface="Arial"/>
              <a:ea typeface="Arial"/>
              <a:cs typeface="Arial"/>
              <a:sym typeface="Arial"/>
            </a:endParaRPr>
          </a:p>
        </p:txBody>
      </p:sp>
      <p:sp>
        <p:nvSpPr>
          <p:cNvPr id="247" name="Google Shape;247;g3cc79858bf5_0_12"/>
          <p:cNvSpPr txBox="1"/>
          <p:nvPr/>
        </p:nvSpPr>
        <p:spPr>
          <a:xfrm>
            <a:off x="2653856" y="1518476"/>
            <a:ext cx="2730900" cy="98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ADDRESS: </a:t>
            </a:r>
            <a:r>
              <a:rPr b="0" i="0" lang="en-US" sz="700" u="none" cap="none" strike="noStrike">
                <a:solidFill>
                  <a:srgbClr val="444444"/>
                </a:solidFill>
                <a:highlight>
                  <a:schemeClr val="lt1"/>
                </a:highlight>
                <a:latin typeface="Arial"/>
                <a:ea typeface="Arial"/>
                <a:cs typeface="Arial"/>
                <a:sym typeface="Arial"/>
              </a:rPr>
              <a:t>27090 GLOUCESTER</a:t>
            </a:r>
            <a:endParaRPr b="0" i="0" sz="700" u="none" cap="none" strike="noStrike">
              <a:solidFill>
                <a:schemeClr val="dk1"/>
              </a:solidFill>
              <a:highlight>
                <a:schemeClr val="lt1"/>
              </a:highlight>
              <a:latin typeface="Arial"/>
              <a:ea typeface="Arial"/>
              <a:cs typeface="Arial"/>
              <a:sym typeface="Arial"/>
            </a:endParaRPr>
          </a:p>
          <a:p>
            <a:pPr indent="-494665" lvl="0" marL="506730" marR="4826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CONTACT: </a:t>
            </a:r>
            <a:r>
              <a:rPr b="0" i="0" lang="en-US" sz="700" u="none" cap="none" strike="noStrike">
                <a:solidFill>
                  <a:srgbClr val="444444"/>
                </a:solidFill>
                <a:highlight>
                  <a:schemeClr val="lt1"/>
                </a:highlight>
                <a:latin typeface="Arial"/>
                <a:ea typeface="Arial"/>
                <a:cs typeface="Arial"/>
                <a:sym typeface="Arial"/>
              </a:rPr>
              <a:t>JUSTIN FISHER</a:t>
            </a:r>
            <a:endParaRPr b="0" i="0" sz="700" u="none" cap="none" strike="noStrike">
              <a:solidFill>
                <a:schemeClr val="dk1"/>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COMPANY: </a:t>
            </a:r>
            <a:r>
              <a:rPr b="0" i="0" lang="en-US" sz="700" u="none" cap="none" strike="noStrike">
                <a:solidFill>
                  <a:srgbClr val="444444"/>
                </a:solidFill>
                <a:highlight>
                  <a:schemeClr val="lt1"/>
                </a:highlight>
                <a:latin typeface="Arial"/>
                <a:ea typeface="Arial"/>
                <a:cs typeface="Arial"/>
                <a:sym typeface="Arial"/>
              </a:rPr>
              <a:t>CBRE</a:t>
            </a:r>
            <a:endParaRPr b="0" i="0" sz="700" u="none" cap="none" strike="noStrike">
              <a:solidFill>
                <a:schemeClr val="dk1"/>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rgbClr val="000000"/>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PHONE: </a:t>
            </a:r>
            <a:r>
              <a:rPr b="0" i="0" lang="en-US" sz="700" u="none" cap="none" strike="noStrike">
                <a:solidFill>
                  <a:srgbClr val="444444"/>
                </a:solidFill>
                <a:highlight>
                  <a:schemeClr val="lt1"/>
                </a:highlight>
                <a:latin typeface="Arial"/>
                <a:ea typeface="Arial"/>
                <a:cs typeface="Arial"/>
                <a:sym typeface="Arial"/>
              </a:rPr>
              <a:t>604 665 4517	</a:t>
            </a:r>
            <a:endParaRPr b="0" i="0" sz="200" u="none" cap="none" strike="noStrike">
              <a:solidFill>
                <a:srgbClr val="444444"/>
              </a:solidFill>
              <a:highlight>
                <a:schemeClr val="lt1"/>
              </a:highlight>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AVAILABILITY:</a:t>
            </a:r>
            <a:endParaRPr b="1" i="0" sz="7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highlight>
                <a:schemeClr val="lt1"/>
              </a:highlight>
              <a:latin typeface="Arial"/>
              <a:ea typeface="Arial"/>
              <a:cs typeface="Arial"/>
              <a:sym typeface="Arial"/>
            </a:endParaRPr>
          </a:p>
        </p:txBody>
      </p:sp>
      <p:sp>
        <p:nvSpPr>
          <p:cNvPr id="248" name="Google Shape;248;g3cc79858bf5_0_12"/>
          <p:cNvSpPr txBox="1"/>
          <p:nvPr/>
        </p:nvSpPr>
        <p:spPr>
          <a:xfrm>
            <a:off x="2519308" y="1129914"/>
            <a:ext cx="3000000" cy="415500"/>
          </a:xfrm>
          <a:prstGeom prst="rect">
            <a:avLst/>
          </a:prstGeom>
          <a:noFill/>
          <a:ln>
            <a:noFill/>
          </a:ln>
        </p:spPr>
        <p:txBody>
          <a:bodyPr anchorCtr="0" anchor="t" bIns="91425" lIns="91425" spcFirstLastPara="1" rIns="91425" wrap="square" tIns="91425">
            <a:spAutoFit/>
          </a:bodyPr>
          <a:lstStyle/>
          <a:p>
            <a:pPr indent="0" lvl="0" marL="12700" marR="5080" rtl="0" algn="l">
              <a:lnSpc>
                <a:spcPct val="100000"/>
              </a:lnSpc>
              <a:spcBef>
                <a:spcPts val="0"/>
              </a:spcBef>
              <a:spcAft>
                <a:spcPts val="0"/>
              </a:spcAft>
              <a:buClr>
                <a:srgbClr val="000000"/>
              </a:buClr>
              <a:buSzPts val="1200"/>
              <a:buFont typeface="Arial"/>
              <a:buNone/>
            </a:pPr>
            <a:r>
              <a:rPr b="0" i="0" lang="en-US" sz="1500" u="none" cap="none" strike="noStrike">
                <a:solidFill>
                  <a:srgbClr val="001F38"/>
                </a:solidFill>
                <a:latin typeface="Montserrat SemiBold"/>
                <a:ea typeface="Montserrat SemiBold"/>
                <a:cs typeface="Montserrat SemiBold"/>
                <a:sym typeface="Montserrat SemiBold"/>
              </a:rPr>
              <a:t>27090 Gloucester</a:t>
            </a:r>
            <a:endParaRPr b="0" i="0" sz="1500" u="none" cap="none" strike="noStrike">
              <a:solidFill>
                <a:srgbClr val="000000"/>
              </a:solidFill>
              <a:latin typeface="Arial"/>
              <a:ea typeface="Arial"/>
              <a:cs typeface="Arial"/>
              <a:sym typeface="Arial"/>
            </a:endParaRPr>
          </a:p>
        </p:txBody>
      </p:sp>
      <p:graphicFrame>
        <p:nvGraphicFramePr>
          <p:cNvPr id="249" name="Google Shape;249;g3cc79858bf5_0_12"/>
          <p:cNvGraphicFramePr/>
          <p:nvPr/>
        </p:nvGraphicFramePr>
        <p:xfrm>
          <a:off x="2655621" y="2476284"/>
          <a:ext cx="3000000" cy="3000000"/>
        </p:xfrm>
        <a:graphic>
          <a:graphicData uri="http://schemas.openxmlformats.org/drawingml/2006/table">
            <a:tbl>
              <a:tblPr bandRow="1" firstRow="1">
                <a:noFill/>
                <a:tableStyleId>{67A349B6-F556-4AF7-854B-8C50C4E1AC70}</a:tableStyleId>
              </a:tblPr>
              <a:tblGrid>
                <a:gridCol w="265750"/>
                <a:gridCol w="382250"/>
                <a:gridCol w="627450"/>
                <a:gridCol w="592450"/>
                <a:gridCol w="733675"/>
              </a:tblGrid>
              <a:tr h="177800">
                <a:tc gridSpan="2">
                  <a:txBody>
                    <a:bodyPr/>
                    <a:lstStyle/>
                    <a:p>
                      <a:pPr indent="0" lvl="0" marL="0" marR="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chemeClr val="lt1"/>
                          </a:highlight>
                          <a:latin typeface="Arial"/>
                          <a:ea typeface="Arial"/>
                          <a:cs typeface="Arial"/>
                          <a:sym typeface="Arial"/>
                        </a:rPr>
                        <a:t>Unit 204</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Unit 205</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Unit 101</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Unit 104-106 *</a:t>
                      </a:r>
                      <a:endParaRPr sz="6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9B9DA0">
                          <a:alpha val="0"/>
                        </a:srgbClr>
                      </a:solidFill>
                      <a:prstDash val="solid"/>
                      <a:round/>
                      <a:headEnd len="sm" w="sm" type="none"/>
                      <a:tailEnd len="sm" w="sm" type="none"/>
                    </a:lnB>
                  </a:tcPr>
                </a:tc>
                <a:tc hMerge="1"/>
                <a:tc>
                  <a:txBody>
                    <a:bodyPr/>
                    <a:lstStyle/>
                    <a:p>
                      <a:pPr indent="0" lvl="0" marL="0" marR="13970" rtl="0" algn="ctr">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4,228</a:t>
                      </a:r>
                      <a:r>
                        <a:rPr lang="en-US" sz="600" u="none" cap="none" strike="noStrike">
                          <a:solidFill>
                            <a:srgbClr val="444444"/>
                          </a:solidFill>
                          <a:highlight>
                            <a:schemeClr val="lt1"/>
                          </a:highlight>
                          <a:latin typeface="Arial"/>
                          <a:ea typeface="Arial"/>
                          <a:cs typeface="Arial"/>
                          <a:sym typeface="Arial"/>
                        </a:rPr>
                        <a:t> SF</a:t>
                      </a:r>
                      <a:endParaRPr sz="600" u="none" cap="none" strike="noStrike">
                        <a:solidFill>
                          <a:srgbClr val="444444"/>
                        </a:solidFill>
                        <a:highlight>
                          <a:schemeClr val="lt1"/>
                        </a:highlight>
                        <a:latin typeface="Arial"/>
                        <a:ea typeface="Arial"/>
                        <a:cs typeface="Arial"/>
                        <a:sym typeface="Arial"/>
                      </a:endParaRPr>
                    </a:p>
                    <a:p>
                      <a:pPr indent="0" lvl="0" marL="0" marR="13970" rtl="0" algn="ctr">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13970" rtl="0" algn="ctr">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4,228 SF</a:t>
                      </a:r>
                      <a:endParaRPr sz="600">
                        <a:solidFill>
                          <a:srgbClr val="444444"/>
                        </a:solidFill>
                        <a:highlight>
                          <a:schemeClr val="lt1"/>
                        </a:highlight>
                        <a:latin typeface="Arial"/>
                        <a:ea typeface="Arial"/>
                        <a:cs typeface="Arial"/>
                        <a:sym typeface="Arial"/>
                      </a:endParaRPr>
                    </a:p>
                    <a:p>
                      <a:pPr indent="0" lvl="0" marL="0" marR="13970" rtl="0" algn="ctr">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13970" rtl="0" algn="ctr">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2,962 SF</a:t>
                      </a:r>
                      <a:endParaRPr sz="600">
                        <a:solidFill>
                          <a:srgbClr val="444444"/>
                        </a:solidFill>
                        <a:highlight>
                          <a:schemeClr val="lt1"/>
                        </a:highlight>
                        <a:latin typeface="Arial"/>
                        <a:ea typeface="Arial"/>
                        <a:cs typeface="Arial"/>
                        <a:sym typeface="Arial"/>
                      </a:endParaRPr>
                    </a:p>
                    <a:p>
                      <a:pPr indent="0" lvl="0" marL="0" marR="13970" rtl="0" algn="ctr">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13970" rtl="0" algn="ctr">
                        <a:spcBef>
                          <a:spcPts val="0"/>
                        </a:spcBef>
                        <a:spcAft>
                          <a:spcPts val="0"/>
                        </a:spcAft>
                        <a:buClr>
                          <a:schemeClr val="dk1"/>
                        </a:buClr>
                        <a:buSzPts val="700"/>
                        <a:buFont typeface="Arial"/>
                        <a:buNone/>
                      </a:pPr>
                      <a:r>
                        <a:rPr lang="en-US" sz="600">
                          <a:solidFill>
                            <a:srgbClr val="444444"/>
                          </a:solidFill>
                          <a:highlight>
                            <a:schemeClr val="lt1"/>
                          </a:highlight>
                          <a:latin typeface="Arial"/>
                          <a:ea typeface="Arial"/>
                          <a:cs typeface="Arial"/>
                          <a:sym typeface="Arial"/>
                        </a:rPr>
                        <a:t>11,083 SF</a:t>
                      </a:r>
                      <a:endParaRPr sz="600">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700"/>
                        <a:buFont typeface="Arial"/>
                        <a:buNone/>
                      </a:pPr>
                      <a:r>
                        <a:rPr lang="en-US" sz="600" u="none" cap="none" strike="noStrike">
                          <a:solidFill>
                            <a:srgbClr val="444444"/>
                          </a:solidFill>
                          <a:highlight>
                            <a:schemeClr val="lt1"/>
                          </a:highlight>
                          <a:latin typeface="Arial"/>
                          <a:ea typeface="Arial"/>
                          <a:cs typeface="Arial"/>
                          <a:sym typeface="Arial"/>
                        </a:rPr>
                        <a:t>Available Immediately</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Available October 1, 2026</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Available October 1, 2026</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600">
                        <a:solidFill>
                          <a:srgbClr val="444444"/>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Available October 1, 2026</a:t>
                      </a:r>
                      <a:endParaRPr sz="600">
                        <a:solidFill>
                          <a:srgbClr val="444444"/>
                        </a:solidFill>
                        <a:highlight>
                          <a:schemeClr val="lt1"/>
                        </a:highlight>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hMerge="1"/>
              </a:tr>
              <a:tr h="175250">
                <a:tc gridSpan="2">
                  <a:txBody>
                    <a:bodyPr/>
                    <a:lstStyle/>
                    <a:p>
                      <a:pPr indent="0" lvl="0" marL="0" marR="0" rtl="0" algn="l">
                        <a:lnSpc>
                          <a:spcPct val="100000"/>
                        </a:lnSpc>
                        <a:spcBef>
                          <a:spcPts val="0"/>
                        </a:spcBef>
                        <a:spcAft>
                          <a:spcPts val="0"/>
                        </a:spcAft>
                        <a:buClr>
                          <a:srgbClr val="000000"/>
                        </a:buClr>
                        <a:buSzPts val="700"/>
                        <a:buFont typeface="Arial"/>
                        <a:buNone/>
                      </a:pPr>
                      <a:r>
                        <a:t/>
                      </a:r>
                      <a:endParaRPr sz="600" u="none" cap="none" strike="noStrike">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highlight>
                          <a:schemeClr val="lt1"/>
                        </a:highlight>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highlight>
                          <a:schemeClr val="lt1"/>
                        </a:highlight>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r>
            </a:tbl>
          </a:graphicData>
        </a:graphic>
      </p:graphicFrame>
      <p:sp>
        <p:nvSpPr>
          <p:cNvPr id="250" name="Google Shape;250;g3cc79858bf5_0_12"/>
          <p:cNvSpPr txBox="1"/>
          <p:nvPr/>
        </p:nvSpPr>
        <p:spPr>
          <a:xfrm>
            <a:off x="2559230" y="3987000"/>
            <a:ext cx="2622600" cy="5091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500" u="none" cap="none" strike="noStrike">
                <a:solidFill>
                  <a:srgbClr val="001F38"/>
                </a:solidFill>
                <a:latin typeface="Montserrat SemiBold"/>
                <a:ea typeface="Montserrat SemiBold"/>
                <a:cs typeface="Montserrat SemiBold"/>
                <a:sym typeface="Montserrat SemiBold"/>
              </a:rPr>
              <a:t>27353 58th Crescent</a:t>
            </a:r>
            <a:endParaRPr b="0" i="0" sz="1500" u="none" cap="none" strike="noStrike">
              <a:solidFill>
                <a:srgbClr val="001F38"/>
              </a:solidFill>
              <a:latin typeface="Montserrat SemiBold"/>
              <a:ea typeface="Montserrat SemiBold"/>
              <a:cs typeface="Montserrat SemiBold"/>
              <a:sym typeface="Montserrat SemiBold"/>
            </a:endParaRPr>
          </a:p>
          <a:p>
            <a:pPr indent="0" lvl="0" marL="12700" marR="5080" rtl="0" algn="l">
              <a:lnSpc>
                <a:spcPct val="100000"/>
              </a:lnSpc>
              <a:spcBef>
                <a:spcPts val="0"/>
              </a:spcBef>
              <a:spcAft>
                <a:spcPts val="0"/>
              </a:spcAft>
              <a:buClr>
                <a:srgbClr val="000000"/>
              </a:buClr>
              <a:buSzPts val="1500"/>
              <a:buFont typeface="Arial"/>
              <a:buNone/>
            </a:pPr>
            <a:r>
              <a:t/>
            </a:r>
            <a:endParaRPr b="0" i="0" sz="1500" u="none" cap="none" strike="noStrike">
              <a:solidFill>
                <a:srgbClr val="001F38"/>
              </a:solidFill>
              <a:latin typeface="Montserrat SemiBold"/>
              <a:ea typeface="Montserrat SemiBold"/>
              <a:cs typeface="Montserrat SemiBold"/>
              <a:sym typeface="Montserrat SemiBold"/>
            </a:endParaRPr>
          </a:p>
        </p:txBody>
      </p:sp>
      <p:sp>
        <p:nvSpPr>
          <p:cNvPr id="251" name="Google Shape;251;g3cc79858bf5_0_12"/>
          <p:cNvSpPr txBox="1"/>
          <p:nvPr/>
        </p:nvSpPr>
        <p:spPr>
          <a:xfrm>
            <a:off x="2560575" y="3705068"/>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LANGLEY, BC</a:t>
            </a:r>
            <a:endParaRPr b="1" i="0" sz="700" u="none" cap="none" strike="noStrike">
              <a:solidFill>
                <a:schemeClr val="lt1"/>
              </a:solidFill>
              <a:latin typeface="Arial"/>
              <a:ea typeface="Arial"/>
              <a:cs typeface="Arial"/>
              <a:sym typeface="Arial"/>
            </a:endParaRPr>
          </a:p>
        </p:txBody>
      </p:sp>
      <p:pic>
        <p:nvPicPr>
          <p:cNvPr id="252" name="Google Shape;252;g3cc79858bf5_0_12"/>
          <p:cNvPicPr preferRelativeResize="0"/>
          <p:nvPr>
            <p:ph idx="2" type="pic"/>
          </p:nvPr>
        </p:nvPicPr>
        <p:blipFill rotWithShape="1">
          <a:blip r:embed="rId7">
            <a:alphaModFix/>
          </a:blip>
          <a:srcRect b="0" l="19490" r="19490" t="0"/>
          <a:stretch/>
        </p:blipFill>
        <p:spPr>
          <a:xfrm>
            <a:off x="285638" y="3720493"/>
            <a:ext cx="2079073" cy="1806754"/>
          </a:xfrm>
          <a:prstGeom prst="rect">
            <a:avLst/>
          </a:prstGeom>
          <a:noFill/>
          <a:ln cap="flat" cmpd="sng" w="9525">
            <a:solidFill>
              <a:schemeClr val="lt1"/>
            </a:solidFill>
            <a:prstDash val="solid"/>
            <a:round/>
            <a:headEnd len="sm" w="sm" type="none"/>
            <a:tailEnd len="sm" w="sm" type="none"/>
          </a:ln>
        </p:spPr>
      </p:pic>
      <p:pic>
        <p:nvPicPr>
          <p:cNvPr id="253" name="Google Shape;253;g3cc79858bf5_0_12">
            <a:hlinkClick r:id="rId8"/>
          </p:cNvPr>
          <p:cNvPicPr preferRelativeResize="0"/>
          <p:nvPr/>
        </p:nvPicPr>
        <p:blipFill rotWithShape="1">
          <a:blip r:embed="rId6">
            <a:alphaModFix/>
          </a:blip>
          <a:srcRect b="0" l="0" r="0" t="0"/>
          <a:stretch/>
        </p:blipFill>
        <p:spPr>
          <a:xfrm>
            <a:off x="6090030" y="3766456"/>
            <a:ext cx="1042545" cy="200100"/>
          </a:xfrm>
          <a:prstGeom prst="rect">
            <a:avLst/>
          </a:prstGeom>
          <a:noFill/>
          <a:ln>
            <a:noFill/>
          </a:ln>
        </p:spPr>
      </p:pic>
      <p:sp>
        <p:nvSpPr>
          <p:cNvPr id="254" name="Google Shape;254;g3cc79858bf5_0_12"/>
          <p:cNvSpPr txBox="1"/>
          <p:nvPr/>
        </p:nvSpPr>
        <p:spPr>
          <a:xfrm>
            <a:off x="2590950" y="4315231"/>
            <a:ext cx="2730900" cy="98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ADDRESS: </a:t>
            </a:r>
            <a:r>
              <a:rPr b="0" i="0" lang="en-US" sz="700" u="none" cap="none" strike="noStrike">
                <a:solidFill>
                  <a:srgbClr val="444444"/>
                </a:solidFill>
                <a:highlight>
                  <a:schemeClr val="lt1"/>
                </a:highlight>
                <a:latin typeface="Arial"/>
                <a:ea typeface="Arial"/>
                <a:cs typeface="Arial"/>
                <a:sym typeface="Arial"/>
              </a:rPr>
              <a:t>27353 58th Crescent</a:t>
            </a:r>
            <a:endParaRPr b="0" i="0" sz="700" u="none" cap="none" strike="noStrike">
              <a:solidFill>
                <a:schemeClr val="dk1"/>
              </a:solidFill>
              <a:highlight>
                <a:schemeClr val="lt1"/>
              </a:highlight>
              <a:latin typeface="Arial"/>
              <a:ea typeface="Arial"/>
              <a:cs typeface="Arial"/>
              <a:sym typeface="Arial"/>
            </a:endParaRPr>
          </a:p>
          <a:p>
            <a:pPr indent="-494665" lvl="0" marL="506730" marR="4826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SEBASTIAN ESPINOSA </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LEE AND ASSOCIATES</a:t>
            </a:r>
            <a:endParaRPr b="0" i="0" sz="700" u="none" cap="none" strike="noStrike">
              <a:solidFill>
                <a:schemeClr val="dk1"/>
              </a:solidFill>
              <a:latin typeface="Arial"/>
              <a:ea typeface="Arial"/>
              <a:cs typeface="Arial"/>
              <a:sym typeface="Arial"/>
            </a:endParaRPr>
          </a:p>
          <a:p>
            <a:pPr indent="0" lvl="0" marL="12700" marR="0" rtl="0" algn="l">
              <a:lnSpc>
                <a:spcPct val="100000"/>
              </a:lnSpc>
              <a:spcBef>
                <a:spcPts val="50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604 783.8139	</a:t>
            </a:r>
            <a:endParaRPr b="0" i="0" sz="200" u="none" cap="none" strike="noStrike">
              <a:solidFill>
                <a:srgbClr val="444444"/>
              </a:solidFill>
              <a:latin typeface="Arial"/>
              <a:ea typeface="Arial"/>
              <a:cs typeface="Arial"/>
              <a:sym typeface="Arial"/>
            </a:endParaRPr>
          </a:p>
          <a:p>
            <a:pPr indent="0" lvl="0" marL="12700" marR="0" rtl="0" algn="l">
              <a:lnSpc>
                <a:spcPct val="100000"/>
              </a:lnSpc>
              <a:spcBef>
                <a:spcPts val="500"/>
              </a:spcBef>
              <a:spcAft>
                <a:spcPts val="0"/>
              </a:spcAft>
              <a:buClr>
                <a:schemeClr val="dk1"/>
              </a:buClr>
              <a:buSzPts val="700"/>
              <a:buFont typeface="Arial"/>
              <a:buNone/>
            </a:pPr>
            <a:r>
              <a:rPr b="1" i="0" lang="en-US" sz="700" u="none" cap="none" strike="noStrike">
                <a:solidFill>
                  <a:srgbClr val="444444"/>
                </a:solidFill>
                <a:highlight>
                  <a:schemeClr val="lt1"/>
                </a:highlight>
                <a:latin typeface="Arial"/>
                <a:ea typeface="Arial"/>
                <a:cs typeface="Arial"/>
                <a:sym typeface="Arial"/>
              </a:rPr>
              <a:t>AVAILABILITY:</a:t>
            </a:r>
            <a:endParaRPr b="1" i="0" sz="700" u="none" cap="none" strike="noStrike">
              <a:solidFill>
                <a:srgbClr val="444444"/>
              </a:solidFill>
              <a:highlight>
                <a:schemeClr val="lt1"/>
              </a:highlight>
              <a:latin typeface="Arial"/>
              <a:ea typeface="Arial"/>
              <a:cs typeface="Arial"/>
              <a:sym typeface="Arial"/>
            </a:endParaRPr>
          </a:p>
          <a:p>
            <a:pPr indent="0" lvl="0" marL="0" marR="0" rtl="0" algn="l">
              <a:lnSpc>
                <a:spcPct val="100000"/>
              </a:lnSpc>
              <a:spcBef>
                <a:spcPts val="500"/>
              </a:spcBef>
              <a:spcAft>
                <a:spcPts val="500"/>
              </a:spcAft>
              <a:buClr>
                <a:schemeClr val="dk1"/>
              </a:buClr>
              <a:buSzPts val="1100"/>
              <a:buFont typeface="Arial"/>
              <a:buNone/>
            </a:pPr>
            <a:r>
              <a:t/>
            </a:r>
            <a:endParaRPr b="0" i="0" sz="700" u="none" cap="none" strike="noStrike">
              <a:solidFill>
                <a:schemeClr val="dk1"/>
              </a:solidFill>
              <a:highlight>
                <a:schemeClr val="lt1"/>
              </a:highlight>
              <a:latin typeface="Arial"/>
              <a:ea typeface="Arial"/>
              <a:cs typeface="Arial"/>
              <a:sym typeface="Arial"/>
            </a:endParaRPr>
          </a:p>
        </p:txBody>
      </p:sp>
      <p:graphicFrame>
        <p:nvGraphicFramePr>
          <p:cNvPr id="255" name="Google Shape;255;g3cc79858bf5_0_12"/>
          <p:cNvGraphicFramePr/>
          <p:nvPr/>
        </p:nvGraphicFramePr>
        <p:xfrm>
          <a:off x="2655600" y="5167627"/>
          <a:ext cx="3000000" cy="3000000"/>
        </p:xfrm>
        <a:graphic>
          <a:graphicData uri="http://schemas.openxmlformats.org/drawingml/2006/table">
            <a:tbl>
              <a:tblPr bandRow="1" firstRow="1">
                <a:noFill/>
                <a:tableStyleId>{67A349B6-F556-4AF7-854B-8C50C4E1AC70}</a:tableStyleId>
              </a:tblPr>
              <a:tblGrid>
                <a:gridCol w="265750"/>
                <a:gridCol w="382250"/>
                <a:gridCol w="627450"/>
                <a:gridCol w="592450"/>
                <a:gridCol w="733675"/>
              </a:tblGrid>
              <a:tr h="177800">
                <a:tc gridSpan="2">
                  <a:txBody>
                    <a:bodyPr/>
                    <a:lstStyle/>
                    <a:p>
                      <a:pPr indent="0" lvl="0" marL="0" marR="0" rtl="0" algn="l">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Unit 208</a:t>
                      </a:r>
                      <a:endParaRPr sz="600" u="none" cap="none" strike="noStrike">
                        <a:solidFill>
                          <a:srgbClr val="4444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Unit 209 - 214 *</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9B9DA0">
                          <a:alpha val="0"/>
                        </a:srgbClr>
                      </a:solidFill>
                      <a:prstDash val="solid"/>
                      <a:round/>
                      <a:headEnd len="sm" w="sm" type="none"/>
                      <a:tailEnd len="sm" w="sm" type="none"/>
                    </a:lnB>
                  </a:tcPr>
                </a:tc>
                <a:tc hMerge="1"/>
                <a:tc>
                  <a:txBody>
                    <a:bodyPr/>
                    <a:lstStyle/>
                    <a:p>
                      <a:pPr indent="0" lvl="0" marL="0" marR="13970" rtl="0" algn="ctr">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6,396 SF</a:t>
                      </a:r>
                      <a:endParaRPr sz="600" u="none" cap="none" strike="noStrike">
                        <a:solidFill>
                          <a:srgbClr val="444444"/>
                        </a:solidFill>
                        <a:latin typeface="Arial"/>
                        <a:ea typeface="Arial"/>
                        <a:cs typeface="Arial"/>
                        <a:sym typeface="Arial"/>
                      </a:endParaRPr>
                    </a:p>
                    <a:p>
                      <a:pPr indent="0" lvl="0" marL="0" marR="13970" rtl="0" algn="ctr">
                        <a:lnSpc>
                          <a:spcPct val="150000"/>
                        </a:lnSpc>
                        <a:spcBef>
                          <a:spcPts val="0"/>
                        </a:spcBef>
                        <a:spcAft>
                          <a:spcPts val="0"/>
                        </a:spcAft>
                        <a:buClr>
                          <a:srgbClr val="000000"/>
                        </a:buClr>
                        <a:buSzPts val="700"/>
                        <a:buFont typeface="Arial"/>
                        <a:buNone/>
                      </a:pPr>
                      <a:r>
                        <a:rPr lang="en-US" sz="600" u="none" cap="none" strike="noStrike">
                          <a:solidFill>
                            <a:srgbClr val="444444"/>
                          </a:solidFill>
                          <a:latin typeface="Arial"/>
                          <a:ea typeface="Arial"/>
                          <a:cs typeface="Arial"/>
                          <a:sym typeface="Arial"/>
                        </a:rPr>
                        <a:t>38,278 SF</a:t>
                      </a:r>
                      <a:endParaRPr sz="6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gridSpan="2">
                  <a:txBody>
                    <a:bodyPr/>
                    <a:lstStyle/>
                    <a:p>
                      <a:pPr indent="0" lvl="0" marL="0" marR="0" rtl="0" algn="l">
                        <a:lnSpc>
                          <a:spcPct val="150000"/>
                        </a:lnSpc>
                        <a:spcBef>
                          <a:spcPts val="0"/>
                        </a:spcBef>
                        <a:spcAft>
                          <a:spcPts val="0"/>
                        </a:spcAft>
                        <a:buClr>
                          <a:srgbClr val="000000"/>
                        </a:buClr>
                        <a:buSzPts val="700"/>
                        <a:buFont typeface="Arial"/>
                        <a:buNone/>
                      </a:pPr>
                      <a:r>
                        <a:rPr lang="en-US" sz="600">
                          <a:solidFill>
                            <a:srgbClr val="444444"/>
                          </a:solidFill>
                          <a:highlight>
                            <a:schemeClr val="lt1"/>
                          </a:highlight>
                          <a:latin typeface="Arial"/>
                          <a:ea typeface="Arial"/>
                          <a:cs typeface="Arial"/>
                          <a:sym typeface="Arial"/>
                        </a:rPr>
                        <a:t>Under contract </a:t>
                      </a:r>
                      <a:endParaRPr sz="600" u="none" cap="none" strike="noStrike">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lang="en-US" sz="600" u="none" cap="none" strike="noStrike">
                          <a:solidFill>
                            <a:srgbClr val="444444"/>
                          </a:solidFill>
                          <a:latin typeface="Arial"/>
                          <a:ea typeface="Arial"/>
                          <a:cs typeface="Arial"/>
                          <a:sym typeface="Arial"/>
                        </a:rPr>
                        <a:t>Available </a:t>
                      </a:r>
                      <a:r>
                        <a:rPr lang="en-US" sz="600">
                          <a:solidFill>
                            <a:srgbClr val="444444"/>
                          </a:solidFill>
                          <a:highlight>
                            <a:schemeClr val="lt1"/>
                          </a:highlight>
                          <a:latin typeface="Arial"/>
                          <a:ea typeface="Arial"/>
                          <a:cs typeface="Arial"/>
                          <a:sym typeface="Arial"/>
                        </a:rPr>
                        <a:t>Immediately</a:t>
                      </a:r>
                      <a:endParaRPr sz="600" u="none" cap="none" strike="noStrike">
                        <a:solidFill>
                          <a:srgbClr val="4444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t/>
                      </a:r>
                      <a:endParaRPr sz="600" u="none" cap="none" strike="noStrike">
                        <a:solidFill>
                          <a:srgbClr val="444444"/>
                        </a:solidFill>
                        <a:latin typeface="Arial"/>
                        <a:ea typeface="Arial"/>
                        <a:cs typeface="Arial"/>
                        <a:sym typeface="Arial"/>
                      </a:endParaRPr>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hMerge="1"/>
              </a:tr>
              <a:tr h="175250">
                <a:tc gridSpan="2">
                  <a:txBody>
                    <a:bodyPr/>
                    <a:lstStyle/>
                    <a:p>
                      <a:pPr indent="0" lvl="0" marL="0" marR="0" rtl="0" algn="l">
                        <a:lnSpc>
                          <a:spcPct val="100000"/>
                        </a:lnSpc>
                        <a:spcBef>
                          <a:spcPts val="0"/>
                        </a:spcBef>
                        <a:spcAft>
                          <a:spcPts val="0"/>
                        </a:spcAft>
                        <a:buClr>
                          <a:srgbClr val="000000"/>
                        </a:buClr>
                        <a:buSzPts val="700"/>
                        <a:buFont typeface="Arial"/>
                        <a:buNone/>
                      </a:pPr>
                      <a:r>
                        <a:t/>
                      </a:r>
                      <a:endParaRPr sz="6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400"/>
                        <a:buFont typeface="Arial"/>
                        <a:buNone/>
                      </a:pPr>
                      <a:r>
                        <a:t/>
                      </a:r>
                      <a:endParaRPr sz="600" u="none" cap="none" strike="noStrike"/>
                    </a:p>
                  </a:txBody>
                  <a:tcPr marT="228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hMerge="1"/>
              </a:tr>
            </a:tbl>
          </a:graphicData>
        </a:graphic>
      </p:graphicFrame>
      <p:sp>
        <p:nvSpPr>
          <p:cNvPr id="256" name="Google Shape;256;g3cc79858bf5_0_12"/>
          <p:cNvSpPr txBox="1"/>
          <p:nvPr/>
        </p:nvSpPr>
        <p:spPr>
          <a:xfrm>
            <a:off x="2510103" y="5430525"/>
            <a:ext cx="2079000" cy="4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US" sz="600" u="none" cap="none" strike="noStrike">
                <a:solidFill>
                  <a:srgbClr val="444444"/>
                </a:solidFill>
                <a:latin typeface="Arial"/>
                <a:ea typeface="Arial"/>
                <a:cs typeface="Arial"/>
                <a:sym typeface="Arial"/>
              </a:rPr>
              <a:t>*Units can be </a:t>
            </a:r>
            <a:r>
              <a:rPr b="0" i="0" lang="en-US" sz="600" u="none" cap="none" strike="noStrike">
                <a:solidFill>
                  <a:srgbClr val="444444"/>
                </a:solidFill>
                <a:highlight>
                  <a:schemeClr val="lt1"/>
                </a:highlight>
                <a:latin typeface="Arial"/>
                <a:ea typeface="Arial"/>
                <a:cs typeface="Arial"/>
                <a:sym typeface="Arial"/>
              </a:rPr>
              <a:t>demised to 6,215 SF - 38,278 SF </a:t>
            </a:r>
            <a:endParaRPr b="0" i="0" sz="1700" u="none" cap="none" strike="noStrike">
              <a:solidFill>
                <a:srgbClr val="000000"/>
              </a:solidFill>
              <a:highlight>
                <a:schemeClr val="lt1"/>
              </a:highlight>
              <a:latin typeface="Calibri"/>
              <a:ea typeface="Calibri"/>
              <a:cs typeface="Calibri"/>
              <a:sym typeface="Calibri"/>
            </a:endParaRPr>
          </a:p>
        </p:txBody>
      </p:sp>
      <p:sp>
        <p:nvSpPr>
          <p:cNvPr id="257" name="Google Shape;257;g3cc79858bf5_0_12"/>
          <p:cNvSpPr txBox="1"/>
          <p:nvPr/>
        </p:nvSpPr>
        <p:spPr>
          <a:xfrm>
            <a:off x="5430350" y="4293868"/>
            <a:ext cx="1713600" cy="59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highlight>
                  <a:schemeClr val="lt1"/>
                </a:highlight>
                <a:latin typeface="Arial"/>
                <a:ea typeface="Arial"/>
                <a:cs typeface="Arial"/>
                <a:sym typeface="Arial"/>
              </a:rPr>
              <a:t>BUILDING FEATURES:</a:t>
            </a:r>
            <a:endParaRPr b="1" i="0" sz="700" u="none" cap="none" strike="noStrike">
              <a:solidFill>
                <a:srgbClr val="58595B"/>
              </a:solidFill>
              <a:highlight>
                <a:schemeClr val="lt1"/>
              </a:highlight>
              <a:latin typeface="Arial"/>
              <a:ea typeface="Arial"/>
              <a:cs typeface="Arial"/>
              <a:sym typeface="Arial"/>
            </a:endParaRPr>
          </a:p>
          <a:p>
            <a:pPr indent="-273050" lvl="0" marL="457200" marR="0" rtl="0" algn="l">
              <a:lnSpc>
                <a:spcPct val="100000"/>
              </a:lnSpc>
              <a:spcBef>
                <a:spcPts val="30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26’ clear ceiling heights in warehouse</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3 phase electrical service</a:t>
            </a:r>
            <a:endParaRPr b="0" i="0" sz="700" u="none" cap="none" strike="noStrike">
              <a:solidFill>
                <a:srgbClr val="555555"/>
              </a:solidFill>
              <a:highlight>
                <a:srgbClr val="FFFFFF"/>
              </a:highlight>
              <a:latin typeface="Arial"/>
              <a:ea typeface="Arial"/>
              <a:cs typeface="Arial"/>
              <a:sym typeface="Arial"/>
            </a:endParaRPr>
          </a:p>
          <a:p>
            <a:pPr indent="-273050" lvl="0" marL="457200" marR="0" rtl="0" algn="l">
              <a:lnSpc>
                <a:spcPct val="100000"/>
              </a:lnSpc>
              <a:spcBef>
                <a:spcPts val="0"/>
              </a:spcBef>
              <a:spcAft>
                <a:spcPts val="0"/>
              </a:spcAft>
              <a:buClr>
                <a:srgbClr val="555555"/>
              </a:buClr>
              <a:buSzPts val="700"/>
              <a:buFont typeface="Arial"/>
              <a:buChar char="●"/>
            </a:pPr>
            <a:r>
              <a:rPr b="0" i="0" lang="en-US" sz="700" u="none" cap="none" strike="noStrike">
                <a:solidFill>
                  <a:srgbClr val="555555"/>
                </a:solidFill>
                <a:highlight>
                  <a:srgbClr val="FFFFFF"/>
                </a:highlight>
                <a:latin typeface="Arial"/>
                <a:ea typeface="Arial"/>
                <a:cs typeface="Arial"/>
                <a:sym typeface="Arial"/>
              </a:rPr>
              <a:t>ESFR sprinkler system</a:t>
            </a:r>
            <a:endParaRPr b="0" i="0" sz="700" u="none" cap="none" strike="noStrike">
              <a:solidFill>
                <a:srgbClr val="555555"/>
              </a:solidFill>
              <a:highlight>
                <a:srgbClr val="FFFFFF"/>
              </a:highlight>
              <a:latin typeface="Arial"/>
              <a:ea typeface="Arial"/>
              <a:cs typeface="Arial"/>
              <a:sym typeface="Arial"/>
            </a:endParaRPr>
          </a:p>
        </p:txBody>
      </p:sp>
      <p:sp>
        <p:nvSpPr>
          <p:cNvPr id="258" name="Google Shape;258;g3cc79858bf5_0_12"/>
          <p:cNvSpPr txBox="1"/>
          <p:nvPr/>
        </p:nvSpPr>
        <p:spPr>
          <a:xfrm>
            <a:off x="2560575" y="3084366"/>
            <a:ext cx="1625700" cy="29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lang="en-US" sz="600" u="none" cap="none" strike="noStrike">
                <a:solidFill>
                  <a:srgbClr val="444444"/>
                </a:solidFill>
                <a:highlight>
                  <a:schemeClr val="lt1"/>
                </a:highlight>
                <a:latin typeface="Arial"/>
                <a:ea typeface="Arial"/>
                <a:cs typeface="Arial"/>
                <a:sym typeface="Arial"/>
              </a:rPr>
              <a:t>*Unit</a:t>
            </a:r>
            <a:r>
              <a:rPr lang="en-US" sz="600">
                <a:solidFill>
                  <a:srgbClr val="444444"/>
                </a:solidFill>
                <a:highlight>
                  <a:schemeClr val="lt1"/>
                </a:highlight>
              </a:rPr>
              <a:t>s</a:t>
            </a:r>
            <a:r>
              <a:rPr b="0" lang="en-US" sz="600" u="none" cap="none" strike="noStrike">
                <a:solidFill>
                  <a:srgbClr val="444444"/>
                </a:solidFill>
                <a:highlight>
                  <a:schemeClr val="lt1"/>
                </a:highlight>
                <a:latin typeface="Arial"/>
                <a:ea typeface="Arial"/>
                <a:cs typeface="Arial"/>
                <a:sym typeface="Arial"/>
              </a:rPr>
              <a:t> can be demised</a:t>
            </a:r>
            <a:endParaRPr b="0" sz="1700" u="none" cap="none" strike="noStrike">
              <a:solidFill>
                <a:srgbClr val="000000"/>
              </a:solidFill>
              <a:highlight>
                <a:schemeClr val="lt1"/>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71b85c4be4_0_0"/>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271b85c4be4_0_0"/>
          <p:cNvSpPr txBox="1"/>
          <p:nvPr/>
        </p:nvSpPr>
        <p:spPr>
          <a:xfrm>
            <a:off x="399026" y="132500"/>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FULLY LEASED</a:t>
            </a:r>
            <a:endParaRPr b="0" i="0" sz="2600" u="none" cap="none" strike="noStrike">
              <a:solidFill>
                <a:schemeClr val="lt1"/>
              </a:solidFill>
              <a:latin typeface="Montserrat"/>
              <a:ea typeface="Montserrat"/>
              <a:cs typeface="Montserrat"/>
              <a:sym typeface="Montserrat"/>
            </a:endParaRPr>
          </a:p>
        </p:txBody>
      </p:sp>
      <p:cxnSp>
        <p:nvCxnSpPr>
          <p:cNvPr id="265" name="Google Shape;265;g271b85c4be4_0_0"/>
          <p:cNvCxnSpPr/>
          <p:nvPr/>
        </p:nvCxnSpPr>
        <p:spPr>
          <a:xfrm>
            <a:off x="443150" y="2200925"/>
            <a:ext cx="6909900" cy="0"/>
          </a:xfrm>
          <a:prstGeom prst="straightConnector1">
            <a:avLst/>
          </a:prstGeom>
          <a:noFill/>
          <a:ln cap="flat" cmpd="sng" w="9525">
            <a:solidFill>
              <a:schemeClr val="dk2"/>
            </a:solidFill>
            <a:prstDash val="solid"/>
            <a:round/>
            <a:headEnd len="sm" w="sm" type="none"/>
            <a:tailEnd len="sm" w="sm" type="none"/>
          </a:ln>
        </p:spPr>
      </p:cxnSp>
      <p:sp>
        <p:nvSpPr>
          <p:cNvPr id="266" name="Google Shape;266;g271b85c4be4_0_0"/>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cxnSp>
        <p:nvCxnSpPr>
          <p:cNvPr id="267" name="Google Shape;267;g271b85c4be4_0_0"/>
          <p:cNvCxnSpPr/>
          <p:nvPr/>
        </p:nvCxnSpPr>
        <p:spPr>
          <a:xfrm>
            <a:off x="443150" y="3818925"/>
            <a:ext cx="6909900" cy="0"/>
          </a:xfrm>
          <a:prstGeom prst="straightConnector1">
            <a:avLst/>
          </a:prstGeom>
          <a:noFill/>
          <a:ln cap="flat" cmpd="sng" w="9525">
            <a:solidFill>
              <a:schemeClr val="dk2"/>
            </a:solidFill>
            <a:prstDash val="solid"/>
            <a:round/>
            <a:headEnd len="sm" w="sm" type="none"/>
            <a:tailEnd len="sm" w="sm" type="none"/>
          </a:ln>
        </p:spPr>
      </p:cxnSp>
      <p:sp>
        <p:nvSpPr>
          <p:cNvPr id="268" name="Google Shape;268;g271b85c4be4_0_0"/>
          <p:cNvSpPr txBox="1"/>
          <p:nvPr/>
        </p:nvSpPr>
        <p:spPr>
          <a:xfrm>
            <a:off x="5369577" y="2804875"/>
            <a:ext cx="1804200" cy="4101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001F38"/>
                </a:solidFill>
                <a:latin typeface="Montserrat SemiBold"/>
                <a:ea typeface="Montserrat SemiBold"/>
                <a:cs typeface="Montserrat SemiBold"/>
                <a:sym typeface="Montserrat SemiBold"/>
              </a:rPr>
              <a:t>1128 Burdette Street</a:t>
            </a:r>
            <a:endParaRPr b="0" i="0" sz="1200" u="none" cap="none" strike="noStrike">
              <a:solidFill>
                <a:srgbClr val="001F38"/>
              </a:solidFill>
              <a:latin typeface="Montserrat SemiBold"/>
              <a:ea typeface="Montserrat SemiBold"/>
              <a:cs typeface="Montserrat SemiBold"/>
              <a:sym typeface="Montserrat SemiBold"/>
            </a:endParaRPr>
          </a:p>
          <a:p>
            <a:pPr indent="0" lvl="0" marL="12700" marR="5080" rtl="0" algn="l">
              <a:lnSpc>
                <a:spcPct val="100000"/>
              </a:lnSpc>
              <a:spcBef>
                <a:spcPts val="0"/>
              </a:spcBef>
              <a:spcAft>
                <a:spcPts val="0"/>
              </a:spcAft>
              <a:buClr>
                <a:srgbClr val="000000"/>
              </a:buClr>
              <a:buSzPts val="1500"/>
              <a:buFont typeface="Arial"/>
              <a:buNone/>
            </a:pPr>
            <a:r>
              <a:t/>
            </a:r>
            <a:endParaRPr b="0" i="0" sz="1200" u="none" cap="none" strike="noStrike">
              <a:solidFill>
                <a:srgbClr val="001F38"/>
              </a:solidFill>
              <a:latin typeface="Montserrat SemiBold"/>
              <a:ea typeface="Montserrat SemiBold"/>
              <a:cs typeface="Montserrat SemiBold"/>
              <a:sym typeface="Montserrat SemiBold"/>
            </a:endParaRPr>
          </a:p>
        </p:txBody>
      </p:sp>
      <p:sp>
        <p:nvSpPr>
          <p:cNvPr id="269" name="Google Shape;269;g271b85c4be4_0_0"/>
          <p:cNvSpPr txBox="1"/>
          <p:nvPr/>
        </p:nvSpPr>
        <p:spPr>
          <a:xfrm>
            <a:off x="5369577" y="2528213"/>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RICHMOND, BC</a:t>
            </a:r>
            <a:endParaRPr b="1" i="0" sz="700" u="none" cap="none" strike="noStrike">
              <a:solidFill>
                <a:schemeClr val="lt1"/>
              </a:solidFill>
              <a:latin typeface="Arial"/>
              <a:ea typeface="Arial"/>
              <a:cs typeface="Arial"/>
              <a:sym typeface="Arial"/>
            </a:endParaRPr>
          </a:p>
        </p:txBody>
      </p:sp>
      <p:cxnSp>
        <p:nvCxnSpPr>
          <p:cNvPr id="270" name="Google Shape;270;g271b85c4be4_0_0"/>
          <p:cNvCxnSpPr/>
          <p:nvPr/>
        </p:nvCxnSpPr>
        <p:spPr>
          <a:xfrm>
            <a:off x="443150" y="5284438"/>
            <a:ext cx="6909900" cy="0"/>
          </a:xfrm>
          <a:prstGeom prst="straightConnector1">
            <a:avLst/>
          </a:prstGeom>
          <a:noFill/>
          <a:ln cap="flat" cmpd="sng" w="9525">
            <a:solidFill>
              <a:schemeClr val="dk2"/>
            </a:solidFill>
            <a:prstDash val="solid"/>
            <a:round/>
            <a:headEnd len="sm" w="sm" type="none"/>
            <a:tailEnd len="sm" w="sm" type="none"/>
          </a:ln>
        </p:spPr>
      </p:cxnSp>
      <p:pic>
        <p:nvPicPr>
          <p:cNvPr id="271" name="Google Shape;271;g271b85c4be4_0_0"/>
          <p:cNvPicPr preferRelativeResize="0"/>
          <p:nvPr>
            <p:ph idx="2" type="pic"/>
          </p:nvPr>
        </p:nvPicPr>
        <p:blipFill rotWithShape="1">
          <a:blip r:embed="rId4">
            <a:alphaModFix/>
          </a:blip>
          <a:srcRect b="0" l="22553" r="22558" t="0"/>
          <a:stretch/>
        </p:blipFill>
        <p:spPr>
          <a:xfrm>
            <a:off x="4024338" y="2522244"/>
            <a:ext cx="1154400" cy="1003200"/>
          </a:xfrm>
          <a:prstGeom prst="rect">
            <a:avLst/>
          </a:prstGeom>
          <a:noFill/>
          <a:ln cap="flat" cmpd="sng" w="9525">
            <a:solidFill>
              <a:schemeClr val="lt1"/>
            </a:solidFill>
            <a:prstDash val="solid"/>
            <a:round/>
            <a:headEnd len="sm" w="sm" type="none"/>
            <a:tailEnd len="sm" w="sm" type="none"/>
          </a:ln>
        </p:spPr>
      </p:pic>
      <p:sp>
        <p:nvSpPr>
          <p:cNvPr id="272" name="Google Shape;272;g271b85c4be4_0_0"/>
          <p:cNvSpPr txBox="1"/>
          <p:nvPr/>
        </p:nvSpPr>
        <p:spPr>
          <a:xfrm>
            <a:off x="1758350" y="4361243"/>
            <a:ext cx="2622600" cy="4101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001F38"/>
                </a:solidFill>
                <a:latin typeface="Montserrat SemiBold"/>
                <a:ea typeface="Montserrat SemiBold"/>
                <a:cs typeface="Montserrat SemiBold"/>
                <a:sym typeface="Montserrat SemiBold"/>
              </a:rPr>
              <a:t>14251 Burrows Road</a:t>
            </a:r>
            <a:endParaRPr b="0" i="0" sz="1200" u="none" cap="none" strike="noStrike">
              <a:solidFill>
                <a:srgbClr val="001F38"/>
              </a:solidFill>
              <a:latin typeface="Montserrat SemiBold"/>
              <a:ea typeface="Montserrat SemiBold"/>
              <a:cs typeface="Montserrat SemiBold"/>
              <a:sym typeface="Montserrat SemiBold"/>
            </a:endParaRPr>
          </a:p>
          <a:p>
            <a:pPr indent="0" lvl="0" marL="12700" marR="5080" rtl="0" algn="l">
              <a:lnSpc>
                <a:spcPct val="100000"/>
              </a:lnSpc>
              <a:spcBef>
                <a:spcPts val="0"/>
              </a:spcBef>
              <a:spcAft>
                <a:spcPts val="0"/>
              </a:spcAft>
              <a:buClr>
                <a:srgbClr val="000000"/>
              </a:buClr>
              <a:buSzPts val="1500"/>
              <a:buFont typeface="Arial"/>
              <a:buNone/>
            </a:pPr>
            <a:r>
              <a:t/>
            </a:r>
            <a:endParaRPr b="0" i="0" sz="1200" u="none" cap="none" strike="noStrike">
              <a:solidFill>
                <a:srgbClr val="001F38"/>
              </a:solidFill>
              <a:latin typeface="Montserrat SemiBold"/>
              <a:ea typeface="Montserrat SemiBold"/>
              <a:cs typeface="Montserrat SemiBold"/>
              <a:sym typeface="Montserrat SemiBold"/>
            </a:endParaRPr>
          </a:p>
        </p:txBody>
      </p:sp>
      <p:sp>
        <p:nvSpPr>
          <p:cNvPr id="273" name="Google Shape;273;g271b85c4be4_0_0"/>
          <p:cNvSpPr txBox="1"/>
          <p:nvPr/>
        </p:nvSpPr>
        <p:spPr>
          <a:xfrm>
            <a:off x="1758350" y="4094077"/>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chemeClr val="dk1"/>
              </a:buClr>
              <a:buSzPts val="700"/>
              <a:buFont typeface="Arial"/>
              <a:buNone/>
            </a:pPr>
            <a:r>
              <a:rPr b="1" i="0" lang="en-US" sz="700" u="none" cap="none" strike="noStrike">
                <a:solidFill>
                  <a:schemeClr val="lt1"/>
                </a:solidFill>
                <a:latin typeface="Arial"/>
                <a:ea typeface="Arial"/>
                <a:cs typeface="Arial"/>
                <a:sym typeface="Arial"/>
              </a:rPr>
              <a:t>RICHMOND, BC</a:t>
            </a:r>
            <a:endParaRPr b="1" i="0" sz="700" u="none" cap="none" strike="noStrike">
              <a:solidFill>
                <a:schemeClr val="lt1"/>
              </a:solidFill>
              <a:latin typeface="Arial"/>
              <a:ea typeface="Arial"/>
              <a:cs typeface="Arial"/>
              <a:sym typeface="Arial"/>
            </a:endParaRPr>
          </a:p>
        </p:txBody>
      </p:sp>
      <p:pic>
        <p:nvPicPr>
          <p:cNvPr id="274" name="Google Shape;274;g271b85c4be4_0_0"/>
          <p:cNvPicPr preferRelativeResize="0"/>
          <p:nvPr>
            <p:ph idx="3" type="pic"/>
          </p:nvPr>
        </p:nvPicPr>
        <p:blipFill rotWithShape="1">
          <a:blip r:embed="rId5">
            <a:alphaModFix/>
          </a:blip>
          <a:srcRect b="0" l="17636" r="28625" t="0"/>
          <a:stretch/>
        </p:blipFill>
        <p:spPr>
          <a:xfrm>
            <a:off x="443150" y="4083024"/>
            <a:ext cx="1154400" cy="1003200"/>
          </a:xfrm>
          <a:prstGeom prst="rect">
            <a:avLst/>
          </a:prstGeom>
          <a:noFill/>
          <a:ln cap="flat" cmpd="sng" w="9525">
            <a:solidFill>
              <a:schemeClr val="lt1"/>
            </a:solidFill>
            <a:prstDash val="solid"/>
            <a:round/>
            <a:headEnd len="sm" w="sm" type="none"/>
            <a:tailEnd len="sm" w="sm" type="none"/>
          </a:ln>
        </p:spPr>
      </p:pic>
      <p:sp>
        <p:nvSpPr>
          <p:cNvPr id="275" name="Google Shape;275;g271b85c4be4_0_0"/>
          <p:cNvSpPr txBox="1"/>
          <p:nvPr/>
        </p:nvSpPr>
        <p:spPr>
          <a:xfrm>
            <a:off x="5358455" y="1224119"/>
            <a:ext cx="2622600" cy="6225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001F38"/>
                </a:solidFill>
                <a:latin typeface="Montserrat SemiBold"/>
                <a:ea typeface="Montserrat SemiBold"/>
                <a:cs typeface="Montserrat SemiBold"/>
                <a:sym typeface="Montserrat SemiBold"/>
              </a:rPr>
              <a:t>888 South East </a:t>
            </a:r>
            <a:br>
              <a:rPr b="0" i="0" lang="en-US" sz="1200" u="none" cap="none" strike="noStrike">
                <a:solidFill>
                  <a:srgbClr val="001F38"/>
                </a:solidFill>
                <a:latin typeface="Montserrat SemiBold"/>
                <a:ea typeface="Montserrat SemiBold"/>
                <a:cs typeface="Montserrat SemiBold"/>
                <a:sym typeface="Montserrat SemiBold"/>
              </a:rPr>
            </a:br>
            <a:r>
              <a:rPr b="0" i="0" lang="en-US" sz="1200" u="none" cap="none" strike="noStrike">
                <a:solidFill>
                  <a:srgbClr val="001F38"/>
                </a:solidFill>
                <a:latin typeface="Montserrat SemiBold"/>
                <a:ea typeface="Montserrat SemiBold"/>
                <a:cs typeface="Montserrat SemiBold"/>
                <a:sym typeface="Montserrat SemiBold"/>
              </a:rPr>
              <a:t>Marine Drive</a:t>
            </a:r>
            <a:endParaRPr b="0" i="0" sz="1200" u="none" cap="none" strike="noStrike">
              <a:solidFill>
                <a:srgbClr val="001F38"/>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t/>
            </a:r>
            <a:endParaRPr b="0" i="0" sz="1200" u="none" cap="none" strike="noStrike">
              <a:solidFill>
                <a:srgbClr val="001F38"/>
              </a:solidFill>
              <a:latin typeface="Montserrat SemiBold"/>
              <a:ea typeface="Montserrat SemiBold"/>
              <a:cs typeface="Montserrat SemiBold"/>
              <a:sym typeface="Montserrat SemiBold"/>
            </a:endParaRPr>
          </a:p>
        </p:txBody>
      </p:sp>
      <p:sp>
        <p:nvSpPr>
          <p:cNvPr id="276" name="Google Shape;276;g271b85c4be4_0_0"/>
          <p:cNvSpPr txBox="1"/>
          <p:nvPr/>
        </p:nvSpPr>
        <p:spPr>
          <a:xfrm>
            <a:off x="5358463" y="928100"/>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pic>
        <p:nvPicPr>
          <p:cNvPr id="277" name="Google Shape;277;g271b85c4be4_0_0"/>
          <p:cNvPicPr preferRelativeResize="0"/>
          <p:nvPr>
            <p:ph idx="4" type="pic"/>
          </p:nvPr>
        </p:nvPicPr>
        <p:blipFill rotWithShape="1">
          <a:blip r:embed="rId6">
            <a:alphaModFix/>
          </a:blip>
          <a:srcRect b="0" l="24216" r="24216" t="0"/>
          <a:stretch/>
        </p:blipFill>
        <p:spPr>
          <a:xfrm>
            <a:off x="4024338" y="928100"/>
            <a:ext cx="1154400" cy="1003200"/>
          </a:xfrm>
          <a:prstGeom prst="rect">
            <a:avLst/>
          </a:prstGeom>
          <a:noFill/>
          <a:ln cap="flat" cmpd="sng" w="9525">
            <a:solidFill>
              <a:schemeClr val="lt1"/>
            </a:solidFill>
            <a:prstDash val="solid"/>
            <a:round/>
            <a:headEnd len="sm" w="sm" type="none"/>
            <a:tailEnd len="sm" w="sm" type="none"/>
          </a:ln>
        </p:spPr>
      </p:pic>
      <p:pic>
        <p:nvPicPr>
          <p:cNvPr id="278" name="Google Shape;278;g271b85c4be4_0_0">
            <a:hlinkClick r:id="rId7"/>
          </p:cNvPr>
          <p:cNvPicPr preferRelativeResize="0"/>
          <p:nvPr/>
        </p:nvPicPr>
        <p:blipFill rotWithShape="1">
          <a:blip r:embed="rId8">
            <a:alphaModFix/>
          </a:blip>
          <a:srcRect b="0" l="0" r="0" t="0"/>
          <a:stretch/>
        </p:blipFill>
        <p:spPr>
          <a:xfrm>
            <a:off x="5358455" y="3182696"/>
            <a:ext cx="1042545" cy="200100"/>
          </a:xfrm>
          <a:prstGeom prst="rect">
            <a:avLst/>
          </a:prstGeom>
          <a:noFill/>
          <a:ln>
            <a:noFill/>
          </a:ln>
        </p:spPr>
      </p:pic>
      <p:pic>
        <p:nvPicPr>
          <p:cNvPr id="279" name="Google Shape;279;g271b85c4be4_0_0">
            <a:hlinkClick r:id="rId9"/>
          </p:cNvPr>
          <p:cNvPicPr preferRelativeResize="0"/>
          <p:nvPr/>
        </p:nvPicPr>
        <p:blipFill rotWithShape="1">
          <a:blip r:embed="rId8">
            <a:alphaModFix/>
          </a:blip>
          <a:srcRect b="0" l="0" r="0" t="0"/>
          <a:stretch/>
        </p:blipFill>
        <p:spPr>
          <a:xfrm>
            <a:off x="1773692" y="4684758"/>
            <a:ext cx="1042545" cy="200100"/>
          </a:xfrm>
          <a:prstGeom prst="rect">
            <a:avLst/>
          </a:prstGeom>
          <a:noFill/>
          <a:ln>
            <a:noFill/>
          </a:ln>
        </p:spPr>
      </p:pic>
      <p:pic>
        <p:nvPicPr>
          <p:cNvPr id="280" name="Google Shape;280;g271b85c4be4_0_0">
            <a:hlinkClick r:id="rId10"/>
          </p:cNvPr>
          <p:cNvPicPr preferRelativeResize="0"/>
          <p:nvPr/>
        </p:nvPicPr>
        <p:blipFill rotWithShape="1">
          <a:blip r:embed="rId8">
            <a:alphaModFix/>
          </a:blip>
          <a:srcRect b="0" l="0" r="0" t="0"/>
          <a:stretch/>
        </p:blipFill>
        <p:spPr>
          <a:xfrm>
            <a:off x="5358467" y="1699313"/>
            <a:ext cx="1042545" cy="200100"/>
          </a:xfrm>
          <a:prstGeom prst="rect">
            <a:avLst/>
          </a:prstGeom>
          <a:noFill/>
          <a:ln>
            <a:noFill/>
          </a:ln>
        </p:spPr>
      </p:pic>
      <p:sp>
        <p:nvSpPr>
          <p:cNvPr id="281" name="Google Shape;281;g271b85c4be4_0_0"/>
          <p:cNvSpPr txBox="1"/>
          <p:nvPr/>
        </p:nvSpPr>
        <p:spPr>
          <a:xfrm>
            <a:off x="1783279" y="2826444"/>
            <a:ext cx="2622600" cy="1974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500"/>
              <a:buFont typeface="Arial"/>
              <a:buNone/>
            </a:pPr>
            <a:r>
              <a:rPr b="0" i="0" lang="en-US" sz="1200" u="none" cap="none" strike="noStrike">
                <a:solidFill>
                  <a:srgbClr val="001F38"/>
                </a:solidFill>
                <a:latin typeface="Montserrat SemiBold"/>
                <a:ea typeface="Montserrat SemiBold"/>
                <a:cs typeface="Montserrat SemiBold"/>
                <a:sym typeface="Montserrat SemiBold"/>
              </a:rPr>
              <a:t>1680 Broadway Street</a:t>
            </a:r>
            <a:endParaRPr b="0" i="0" sz="1200" u="none" cap="none" strike="noStrike">
              <a:solidFill>
                <a:srgbClr val="001F38"/>
              </a:solidFill>
              <a:latin typeface="Montserrat SemiBold"/>
              <a:ea typeface="Montserrat SemiBold"/>
              <a:cs typeface="Montserrat SemiBold"/>
              <a:sym typeface="Montserrat SemiBold"/>
            </a:endParaRPr>
          </a:p>
        </p:txBody>
      </p:sp>
      <p:sp>
        <p:nvSpPr>
          <p:cNvPr id="282" name="Google Shape;282;g271b85c4be4_0_0"/>
          <p:cNvSpPr txBox="1"/>
          <p:nvPr/>
        </p:nvSpPr>
        <p:spPr>
          <a:xfrm>
            <a:off x="1779638" y="2574125"/>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0" marR="0" rtl="0" algn="ctr">
              <a:lnSpc>
                <a:spcPct val="112222"/>
              </a:lnSpc>
              <a:spcBef>
                <a:spcPts val="0"/>
              </a:spcBef>
              <a:spcAft>
                <a:spcPts val="0"/>
              </a:spcAft>
              <a:buClr>
                <a:schemeClr val="dk1"/>
              </a:buClr>
              <a:buSzPts val="700"/>
              <a:buFont typeface="Arial"/>
              <a:buNone/>
            </a:pPr>
            <a:r>
              <a:rPr b="1" i="0" lang="en-US" sz="700" u="none" cap="none" strike="noStrike">
                <a:solidFill>
                  <a:schemeClr val="lt1"/>
                </a:solidFill>
                <a:latin typeface="Arial"/>
                <a:ea typeface="Arial"/>
                <a:cs typeface="Arial"/>
                <a:sym typeface="Arial"/>
              </a:rPr>
              <a:t>PORT COQUITLAM, BC</a:t>
            </a:r>
            <a:endParaRPr b="1" i="0" sz="700" u="none" cap="none" strike="noStrike">
              <a:solidFill>
                <a:schemeClr val="lt1"/>
              </a:solidFill>
              <a:latin typeface="Arial"/>
              <a:ea typeface="Arial"/>
              <a:cs typeface="Arial"/>
              <a:sym typeface="Arial"/>
            </a:endParaRPr>
          </a:p>
        </p:txBody>
      </p:sp>
      <p:sp>
        <p:nvSpPr>
          <p:cNvPr id="283" name="Google Shape;283;g271b85c4be4_0_0"/>
          <p:cNvSpPr txBox="1"/>
          <p:nvPr/>
        </p:nvSpPr>
        <p:spPr>
          <a:xfrm>
            <a:off x="1875800" y="1256039"/>
            <a:ext cx="2073900" cy="1974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200" u="none" cap="none" strike="noStrike">
                <a:solidFill>
                  <a:srgbClr val="0C213E"/>
                </a:solidFill>
                <a:latin typeface="Montserrat SemiBold"/>
                <a:ea typeface="Montserrat SemiBold"/>
                <a:cs typeface="Montserrat SemiBold"/>
                <a:sym typeface="Montserrat SemiBold"/>
              </a:rPr>
              <a:t>14480-14488 Knox Way</a:t>
            </a:r>
            <a:endParaRPr b="0" i="0" sz="1200" u="none" cap="none" strike="noStrike">
              <a:solidFill>
                <a:srgbClr val="000000"/>
              </a:solidFill>
              <a:latin typeface="Montserrat SemiBold"/>
              <a:ea typeface="Montserrat SemiBold"/>
              <a:cs typeface="Montserrat SemiBold"/>
              <a:sym typeface="Montserrat SemiBold"/>
            </a:endParaRPr>
          </a:p>
        </p:txBody>
      </p:sp>
      <p:sp>
        <p:nvSpPr>
          <p:cNvPr id="284" name="Google Shape;284;g271b85c4be4_0_0"/>
          <p:cNvSpPr txBox="1"/>
          <p:nvPr/>
        </p:nvSpPr>
        <p:spPr>
          <a:xfrm>
            <a:off x="1835604" y="966375"/>
            <a:ext cx="10425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RICHMOND, BC</a:t>
            </a:r>
            <a:endParaRPr b="1" i="0" sz="700" u="none" cap="none" strike="noStrike">
              <a:solidFill>
                <a:schemeClr val="lt1"/>
              </a:solidFill>
              <a:latin typeface="Arial"/>
              <a:ea typeface="Arial"/>
              <a:cs typeface="Arial"/>
              <a:sym typeface="Arial"/>
            </a:endParaRPr>
          </a:p>
        </p:txBody>
      </p:sp>
      <p:pic>
        <p:nvPicPr>
          <p:cNvPr id="285" name="Google Shape;285;g271b85c4be4_0_0">
            <a:hlinkClick r:id="rId11"/>
          </p:cNvPr>
          <p:cNvPicPr preferRelativeResize="0"/>
          <p:nvPr/>
        </p:nvPicPr>
        <p:blipFill rotWithShape="1">
          <a:blip r:embed="rId8">
            <a:alphaModFix/>
          </a:blip>
          <a:srcRect b="0" l="0" r="0" t="0"/>
          <a:stretch/>
        </p:blipFill>
        <p:spPr>
          <a:xfrm>
            <a:off x="1835575" y="1634450"/>
            <a:ext cx="1042549" cy="197400"/>
          </a:xfrm>
          <a:prstGeom prst="rect">
            <a:avLst/>
          </a:prstGeom>
          <a:noFill/>
          <a:ln>
            <a:noFill/>
          </a:ln>
        </p:spPr>
      </p:pic>
      <p:pic>
        <p:nvPicPr>
          <p:cNvPr id="286" name="Google Shape;286;g271b85c4be4_0_0"/>
          <p:cNvPicPr preferRelativeResize="0"/>
          <p:nvPr>
            <p:ph idx="5" type="pic"/>
          </p:nvPr>
        </p:nvPicPr>
        <p:blipFill rotWithShape="1">
          <a:blip r:embed="rId12">
            <a:alphaModFix/>
          </a:blip>
          <a:srcRect b="0" l="12553" r="12545" t="0"/>
          <a:stretch/>
        </p:blipFill>
        <p:spPr>
          <a:xfrm>
            <a:off x="399025" y="949505"/>
            <a:ext cx="1320384" cy="877374"/>
          </a:xfrm>
          <a:prstGeom prst="rect">
            <a:avLst/>
          </a:prstGeom>
          <a:noFill/>
          <a:ln cap="flat" cmpd="sng" w="9525">
            <a:solidFill>
              <a:schemeClr val="lt1"/>
            </a:solidFill>
            <a:prstDash val="solid"/>
            <a:round/>
            <a:headEnd len="sm" w="sm" type="none"/>
            <a:tailEnd len="sm" w="sm" type="none"/>
          </a:ln>
        </p:spPr>
      </p:pic>
      <p:pic>
        <p:nvPicPr>
          <p:cNvPr id="287" name="Google Shape;287;g271b85c4be4_0_0">
            <a:hlinkClick r:id="rId13"/>
          </p:cNvPr>
          <p:cNvPicPr preferRelativeResize="0"/>
          <p:nvPr/>
        </p:nvPicPr>
        <p:blipFill rotWithShape="1">
          <a:blip r:embed="rId8">
            <a:alphaModFix/>
          </a:blip>
          <a:srcRect b="0" l="0" r="0" t="0"/>
          <a:stretch/>
        </p:blipFill>
        <p:spPr>
          <a:xfrm>
            <a:off x="1777275" y="3194422"/>
            <a:ext cx="1154398" cy="204315"/>
          </a:xfrm>
          <a:prstGeom prst="rect">
            <a:avLst/>
          </a:prstGeom>
          <a:noFill/>
          <a:ln>
            <a:noFill/>
          </a:ln>
        </p:spPr>
      </p:pic>
      <p:pic>
        <p:nvPicPr>
          <p:cNvPr id="288" name="Google Shape;288;g271b85c4be4_0_0"/>
          <p:cNvPicPr preferRelativeResize="0"/>
          <p:nvPr>
            <p:ph idx="6" type="pic"/>
          </p:nvPr>
        </p:nvPicPr>
        <p:blipFill rotWithShape="1">
          <a:blip r:embed="rId14">
            <a:alphaModFix/>
          </a:blip>
          <a:srcRect b="8319" l="0" r="0" t="8319"/>
          <a:stretch/>
        </p:blipFill>
        <p:spPr>
          <a:xfrm>
            <a:off x="443150" y="2496763"/>
            <a:ext cx="1154400" cy="934175"/>
          </a:xfrm>
          <a:prstGeom prst="rect">
            <a:avLst/>
          </a:prstGeom>
          <a:noFill/>
          <a:ln cap="flat" cmpd="sng" w="9525">
            <a:solidFill>
              <a:schemeClr val="lt1"/>
            </a:solidFill>
            <a:prstDash val="solid"/>
            <a:round/>
            <a:headEnd len="sm" w="sm" type="none"/>
            <a:tailEnd len="sm" w="sm" type="none"/>
          </a:ln>
        </p:spPr>
      </p:pic>
      <p:cxnSp>
        <p:nvCxnSpPr>
          <p:cNvPr id="289" name="Google Shape;289;g271b85c4be4_0_0"/>
          <p:cNvCxnSpPr/>
          <p:nvPr/>
        </p:nvCxnSpPr>
        <p:spPr>
          <a:xfrm>
            <a:off x="469788" y="9413300"/>
            <a:ext cx="6832800" cy="0"/>
          </a:xfrm>
          <a:prstGeom prst="straightConnector1">
            <a:avLst/>
          </a:prstGeom>
          <a:noFill/>
          <a:ln cap="flat" cmpd="sng" w="9525">
            <a:solidFill>
              <a:schemeClr val="dk2"/>
            </a:solidFill>
            <a:prstDash val="solid"/>
            <a:round/>
            <a:headEnd len="sm" w="sm" type="none"/>
            <a:tailEnd len="sm" w="sm" type="none"/>
          </a:ln>
        </p:spPr>
      </p:cxnSp>
      <p:pic>
        <p:nvPicPr>
          <p:cNvPr descr="Long shot of a building&#10;&#10;AI-generated content may be incorrect." id="290" name="Google Shape;290;g271b85c4be4_0_0"/>
          <p:cNvPicPr preferRelativeResize="0"/>
          <p:nvPr/>
        </p:nvPicPr>
        <p:blipFill rotWithShape="1">
          <a:blip r:embed="rId15">
            <a:alphaModFix/>
          </a:blip>
          <a:srcRect b="0" l="0" r="0" t="0"/>
          <a:stretch/>
        </p:blipFill>
        <p:spPr>
          <a:xfrm>
            <a:off x="4008073" y="4084626"/>
            <a:ext cx="1191302" cy="1049817"/>
          </a:xfrm>
          <a:prstGeom prst="rect">
            <a:avLst/>
          </a:prstGeom>
          <a:noFill/>
          <a:ln>
            <a:noFill/>
          </a:ln>
        </p:spPr>
      </p:pic>
      <p:sp>
        <p:nvSpPr>
          <p:cNvPr id="291" name="Google Shape;291;g271b85c4be4_0_0"/>
          <p:cNvSpPr txBox="1"/>
          <p:nvPr/>
        </p:nvSpPr>
        <p:spPr>
          <a:xfrm>
            <a:off x="5360141" y="4081715"/>
            <a:ext cx="11289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RICHMOND, BC</a:t>
            </a:r>
            <a:endParaRPr b="1" i="0" sz="700" u="none" cap="none" strike="noStrike">
              <a:solidFill>
                <a:schemeClr val="lt1"/>
              </a:solidFill>
              <a:latin typeface="Arial"/>
              <a:ea typeface="Arial"/>
              <a:cs typeface="Arial"/>
              <a:sym typeface="Arial"/>
            </a:endParaRPr>
          </a:p>
        </p:txBody>
      </p:sp>
      <p:sp>
        <p:nvSpPr>
          <p:cNvPr id="292" name="Google Shape;292;g271b85c4be4_0_0"/>
          <p:cNvSpPr txBox="1"/>
          <p:nvPr/>
        </p:nvSpPr>
        <p:spPr>
          <a:xfrm>
            <a:off x="5356990" y="4384335"/>
            <a:ext cx="3220800" cy="22705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200" u="none" cap="none" strike="noStrike">
                <a:solidFill>
                  <a:srgbClr val="0C213E"/>
                </a:solidFill>
                <a:latin typeface="Montserrat SemiBold"/>
                <a:ea typeface="Montserrat SemiBold"/>
                <a:cs typeface="Montserrat SemiBold"/>
                <a:sym typeface="Montserrat SemiBold"/>
              </a:rPr>
              <a:t>14271 - 14273 Knox Way</a:t>
            </a:r>
            <a:endParaRPr b="0" i="0" sz="1200" u="none" cap="none" strike="noStrike">
              <a:solidFill>
                <a:srgbClr val="000000"/>
              </a:solidFill>
              <a:latin typeface="Montserrat SemiBold"/>
              <a:ea typeface="Montserrat SemiBold"/>
              <a:cs typeface="Montserrat SemiBold"/>
              <a:sym typeface="Montserrat SemiBold"/>
            </a:endParaRPr>
          </a:p>
        </p:txBody>
      </p:sp>
      <p:pic>
        <p:nvPicPr>
          <p:cNvPr id="293" name="Google Shape;293;g271b85c4be4_0_0">
            <a:hlinkClick r:id="rId16"/>
          </p:cNvPr>
          <p:cNvPicPr preferRelativeResize="0"/>
          <p:nvPr/>
        </p:nvPicPr>
        <p:blipFill rotWithShape="1">
          <a:blip r:embed="rId8">
            <a:alphaModFix/>
          </a:blip>
          <a:srcRect b="0" l="0" r="0" t="0"/>
          <a:stretch/>
        </p:blipFill>
        <p:spPr>
          <a:xfrm>
            <a:off x="5367068" y="4682532"/>
            <a:ext cx="1042545" cy="200100"/>
          </a:xfrm>
          <a:prstGeom prst="rect">
            <a:avLst/>
          </a:prstGeom>
          <a:noFill/>
          <a:ln>
            <a:noFill/>
          </a:ln>
        </p:spPr>
      </p:pic>
      <p:pic>
        <p:nvPicPr>
          <p:cNvPr id="294" name="Google Shape;294;g271b85c4be4_0_0"/>
          <p:cNvPicPr preferRelativeResize="0"/>
          <p:nvPr>
            <p:ph idx="7" type="pic"/>
          </p:nvPr>
        </p:nvPicPr>
        <p:blipFill rotWithShape="1">
          <a:blip r:embed="rId17">
            <a:alphaModFix/>
          </a:blip>
          <a:srcRect b="0" l="9343" r="9343" t="0"/>
          <a:stretch/>
        </p:blipFill>
        <p:spPr>
          <a:xfrm>
            <a:off x="4008075" y="5514995"/>
            <a:ext cx="1191299" cy="1035242"/>
          </a:xfrm>
          <a:prstGeom prst="rect">
            <a:avLst/>
          </a:prstGeom>
          <a:noFill/>
          <a:ln cap="flat" cmpd="sng" w="9525">
            <a:solidFill>
              <a:schemeClr val="lt1"/>
            </a:solidFill>
            <a:prstDash val="solid"/>
            <a:round/>
            <a:headEnd len="sm" w="sm" type="none"/>
            <a:tailEnd len="sm" w="sm" type="none"/>
          </a:ln>
        </p:spPr>
      </p:pic>
      <p:sp>
        <p:nvSpPr>
          <p:cNvPr id="295" name="Google Shape;295;g271b85c4be4_0_0"/>
          <p:cNvSpPr txBox="1"/>
          <p:nvPr/>
        </p:nvSpPr>
        <p:spPr>
          <a:xfrm>
            <a:off x="5358475" y="5513516"/>
            <a:ext cx="1154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sp>
        <p:nvSpPr>
          <p:cNvPr id="296" name="Google Shape;296;g271b85c4be4_0_0"/>
          <p:cNvSpPr txBox="1"/>
          <p:nvPr/>
        </p:nvSpPr>
        <p:spPr>
          <a:xfrm>
            <a:off x="5357000" y="5840124"/>
            <a:ext cx="1725000" cy="410100"/>
          </a:xfrm>
          <a:prstGeom prst="rect">
            <a:avLst/>
          </a:prstGeom>
          <a:noFill/>
          <a:ln>
            <a:noFill/>
          </a:ln>
        </p:spPr>
        <p:txBody>
          <a:bodyPr anchorCtr="0" anchor="t" bIns="0" lIns="0" spcFirstLastPara="1" rIns="0" wrap="square" tIns="12700">
            <a:sp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001F38"/>
                </a:solidFill>
                <a:latin typeface="Montserrat SemiBold"/>
                <a:ea typeface="Montserrat SemiBold"/>
                <a:cs typeface="Montserrat SemiBold"/>
                <a:sym typeface="Montserrat SemiBold"/>
              </a:rPr>
              <a:t>7950 Winston Street</a:t>
            </a:r>
            <a:endParaRPr b="0" i="0" sz="1200" u="none" cap="none" strike="noStrike">
              <a:solidFill>
                <a:srgbClr val="001F38"/>
              </a:solidFill>
              <a:latin typeface="Montserrat SemiBold"/>
              <a:ea typeface="Montserrat SemiBold"/>
              <a:cs typeface="Montserrat SemiBold"/>
              <a:sym typeface="Montserrat SemiBold"/>
            </a:endParaRPr>
          </a:p>
          <a:p>
            <a:pPr indent="0" lvl="0" marL="12700" marR="5080" rtl="0" algn="l">
              <a:lnSpc>
                <a:spcPct val="100000"/>
              </a:lnSpc>
              <a:spcBef>
                <a:spcPts val="0"/>
              </a:spcBef>
              <a:spcAft>
                <a:spcPts val="0"/>
              </a:spcAft>
              <a:buClr>
                <a:srgbClr val="000000"/>
              </a:buClr>
              <a:buSzPts val="1500"/>
              <a:buFont typeface="Arial"/>
              <a:buNone/>
            </a:pPr>
            <a:r>
              <a:t/>
            </a:r>
            <a:endParaRPr b="0" i="0" sz="1200" u="none" cap="none" strike="noStrike">
              <a:solidFill>
                <a:srgbClr val="001F38"/>
              </a:solidFill>
              <a:latin typeface="Montserrat SemiBold"/>
              <a:ea typeface="Montserrat SemiBold"/>
              <a:cs typeface="Montserrat SemiBold"/>
              <a:sym typeface="Montserrat SemiBold"/>
            </a:endParaRPr>
          </a:p>
        </p:txBody>
      </p:sp>
      <p:pic>
        <p:nvPicPr>
          <p:cNvPr id="297" name="Google Shape;297;g271b85c4be4_0_0">
            <a:hlinkClick r:id="rId18"/>
          </p:cNvPr>
          <p:cNvPicPr preferRelativeResize="0"/>
          <p:nvPr/>
        </p:nvPicPr>
        <p:blipFill rotWithShape="1">
          <a:blip r:embed="rId8">
            <a:alphaModFix/>
          </a:blip>
          <a:srcRect b="0" l="0" r="0" t="0"/>
          <a:stretch/>
        </p:blipFill>
        <p:spPr>
          <a:xfrm>
            <a:off x="5358459" y="6116826"/>
            <a:ext cx="1042545" cy="200100"/>
          </a:xfrm>
          <a:prstGeom prst="rect">
            <a:avLst/>
          </a:prstGeom>
          <a:noFill/>
          <a:ln>
            <a:noFill/>
          </a:ln>
        </p:spPr>
      </p:pic>
      <p:sp>
        <p:nvSpPr>
          <p:cNvPr id="298" name="Google Shape;298;g271b85c4be4_0_0"/>
          <p:cNvSpPr/>
          <p:nvPr/>
        </p:nvSpPr>
        <p:spPr>
          <a:xfrm>
            <a:off x="352800" y="5450238"/>
            <a:ext cx="3381000" cy="110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99" name="Google Shape;299;g271b85c4be4_0_0"/>
          <p:cNvPicPr preferRelativeResize="0"/>
          <p:nvPr>
            <p:ph idx="8" type="pic"/>
          </p:nvPr>
        </p:nvPicPr>
        <p:blipFill rotWithShape="1">
          <a:blip r:embed="rId19">
            <a:alphaModFix/>
          </a:blip>
          <a:srcRect b="0" l="6844" r="6853" t="0"/>
          <a:stretch/>
        </p:blipFill>
        <p:spPr>
          <a:xfrm>
            <a:off x="389150" y="5542225"/>
            <a:ext cx="1208399" cy="963375"/>
          </a:xfrm>
          <a:prstGeom prst="rect">
            <a:avLst/>
          </a:prstGeom>
          <a:noFill/>
          <a:ln cap="flat" cmpd="sng" w="9525">
            <a:solidFill>
              <a:srgbClr val="FFFFFF"/>
            </a:solidFill>
            <a:prstDash val="solid"/>
            <a:round/>
            <a:headEnd len="sm" w="sm" type="none"/>
            <a:tailEnd len="sm" w="sm" type="none"/>
          </a:ln>
        </p:spPr>
      </p:pic>
      <p:sp>
        <p:nvSpPr>
          <p:cNvPr id="300" name="Google Shape;300;g271b85c4be4_0_0"/>
          <p:cNvSpPr txBox="1"/>
          <p:nvPr/>
        </p:nvSpPr>
        <p:spPr>
          <a:xfrm>
            <a:off x="1753862" y="5797543"/>
            <a:ext cx="2317800" cy="1974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200" u="none" cap="none" strike="noStrike">
                <a:solidFill>
                  <a:srgbClr val="0C213E"/>
                </a:solidFill>
                <a:latin typeface="Montserrat SemiBold"/>
                <a:ea typeface="Montserrat SemiBold"/>
                <a:cs typeface="Montserrat SemiBold"/>
                <a:sym typeface="Montserrat SemiBold"/>
              </a:rPr>
              <a:t>1750 Coast Meridian</a:t>
            </a:r>
            <a:endParaRPr b="0" i="0" sz="1200" u="none" cap="none" strike="noStrike">
              <a:solidFill>
                <a:srgbClr val="000000"/>
              </a:solidFill>
              <a:latin typeface="Montserrat SemiBold"/>
              <a:ea typeface="Montserrat SemiBold"/>
              <a:cs typeface="Montserrat SemiBold"/>
              <a:sym typeface="Montserrat SemiBold"/>
            </a:endParaRPr>
          </a:p>
        </p:txBody>
      </p:sp>
      <p:sp>
        <p:nvSpPr>
          <p:cNvPr id="301" name="Google Shape;301;g271b85c4be4_0_0"/>
          <p:cNvSpPr txBox="1"/>
          <p:nvPr/>
        </p:nvSpPr>
        <p:spPr>
          <a:xfrm>
            <a:off x="1752650" y="5501363"/>
            <a:ext cx="12084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rgbClr val="FFFFFF"/>
                </a:solidFill>
                <a:latin typeface="Arial"/>
                <a:ea typeface="Arial"/>
                <a:cs typeface="Arial"/>
                <a:sym typeface="Arial"/>
              </a:rPr>
              <a:t>PORT COQUITLAM, BC</a:t>
            </a:r>
            <a:endParaRPr b="1" i="0" sz="700" u="none" cap="none" strike="noStrike">
              <a:solidFill>
                <a:srgbClr val="FFFFFF"/>
              </a:solidFill>
              <a:latin typeface="Arial"/>
              <a:ea typeface="Arial"/>
              <a:cs typeface="Arial"/>
              <a:sym typeface="Arial"/>
            </a:endParaRPr>
          </a:p>
        </p:txBody>
      </p:sp>
      <p:pic>
        <p:nvPicPr>
          <p:cNvPr id="302" name="Google Shape;302;g271b85c4be4_0_0">
            <a:hlinkClick r:id="rId20"/>
          </p:cNvPr>
          <p:cNvPicPr preferRelativeResize="0"/>
          <p:nvPr/>
        </p:nvPicPr>
        <p:blipFill rotWithShape="1">
          <a:blip r:embed="rId8">
            <a:alphaModFix/>
          </a:blip>
          <a:srcRect b="0" l="0" r="0" t="0"/>
          <a:stretch/>
        </p:blipFill>
        <p:spPr>
          <a:xfrm>
            <a:off x="1833204" y="6091013"/>
            <a:ext cx="1042545" cy="20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6" name="Shape 306"/>
        <p:cNvGrpSpPr/>
        <p:nvPr/>
      </p:nvGrpSpPr>
      <p:grpSpPr>
        <a:xfrm>
          <a:off x="0" y="0"/>
          <a:ext cx="0" cy="0"/>
          <a:chOff x="0" y="0"/>
          <a:chExt cx="0" cy="0"/>
        </a:xfrm>
      </p:grpSpPr>
      <p:sp>
        <p:nvSpPr>
          <p:cNvPr id="307" name="Google Shape;307;p8"/>
          <p:cNvSpPr/>
          <p:nvPr/>
        </p:nvSpPr>
        <p:spPr>
          <a:xfrm>
            <a:off x="0" y="0"/>
            <a:ext cx="7772400" cy="10058400"/>
          </a:xfrm>
          <a:custGeom>
            <a:rect b="b" l="l" r="r" t="t"/>
            <a:pathLst>
              <a:path extrusionOk="0" h="10058400" w="7772400">
                <a:moveTo>
                  <a:pt x="7772400" y="0"/>
                </a:moveTo>
                <a:lnTo>
                  <a:pt x="0" y="0"/>
                </a:lnTo>
                <a:lnTo>
                  <a:pt x="0" y="10058400"/>
                </a:lnTo>
                <a:lnTo>
                  <a:pt x="7772400" y="10058400"/>
                </a:lnTo>
                <a:lnTo>
                  <a:pt x="7772400" y="0"/>
                </a:lnTo>
                <a:close/>
              </a:path>
            </a:pathLst>
          </a:custGeom>
          <a:solidFill>
            <a:srgbClr val="001F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8" name="Google Shape;308;p8"/>
          <p:cNvPicPr preferRelativeResize="0"/>
          <p:nvPr/>
        </p:nvPicPr>
        <p:blipFill rotWithShape="1">
          <a:blip r:embed="rId3">
            <a:alphaModFix/>
          </a:blip>
          <a:srcRect b="0" l="0" r="0" t="0"/>
          <a:stretch/>
        </p:blipFill>
        <p:spPr>
          <a:xfrm>
            <a:off x="4351282" y="7252298"/>
            <a:ext cx="181990" cy="77241"/>
          </a:xfrm>
          <a:prstGeom prst="rect">
            <a:avLst/>
          </a:prstGeom>
          <a:noFill/>
          <a:ln>
            <a:noFill/>
          </a:ln>
        </p:spPr>
      </p:pic>
      <p:grpSp>
        <p:nvGrpSpPr>
          <p:cNvPr id="309" name="Google Shape;309;p8"/>
          <p:cNvGrpSpPr/>
          <p:nvPr/>
        </p:nvGrpSpPr>
        <p:grpSpPr>
          <a:xfrm>
            <a:off x="3021335" y="7380276"/>
            <a:ext cx="1472632" cy="372811"/>
            <a:chOff x="3021335" y="4170451"/>
            <a:chExt cx="1472632" cy="372811"/>
          </a:xfrm>
        </p:grpSpPr>
        <p:sp>
          <p:nvSpPr>
            <p:cNvPr id="310" name="Google Shape;310;p8"/>
            <p:cNvSpPr/>
            <p:nvPr/>
          </p:nvSpPr>
          <p:spPr>
            <a:xfrm>
              <a:off x="3591420" y="4170451"/>
              <a:ext cx="894080" cy="279400"/>
            </a:xfrm>
            <a:custGeom>
              <a:rect b="b" l="l" r="r" t="t"/>
              <a:pathLst>
                <a:path extrusionOk="0" h="279400" w="894079">
                  <a:moveTo>
                    <a:pt x="392557" y="116547"/>
                  </a:moveTo>
                  <a:lnTo>
                    <a:pt x="381850" y="68364"/>
                  </a:lnTo>
                  <a:lnTo>
                    <a:pt x="353961" y="34950"/>
                  </a:lnTo>
                  <a:lnTo>
                    <a:pt x="315302" y="13982"/>
                  </a:lnTo>
                  <a:lnTo>
                    <a:pt x="272249" y="3098"/>
                  </a:lnTo>
                  <a:lnTo>
                    <a:pt x="231190" y="0"/>
                  </a:lnTo>
                  <a:lnTo>
                    <a:pt x="178943" y="4381"/>
                  </a:lnTo>
                  <a:lnTo>
                    <a:pt x="135890" y="15989"/>
                  </a:lnTo>
                  <a:lnTo>
                    <a:pt x="102743" y="32461"/>
                  </a:lnTo>
                  <a:lnTo>
                    <a:pt x="80213" y="51485"/>
                  </a:lnTo>
                  <a:lnTo>
                    <a:pt x="78320" y="51485"/>
                  </a:lnTo>
                  <a:lnTo>
                    <a:pt x="73596" y="6223"/>
                  </a:lnTo>
                  <a:lnTo>
                    <a:pt x="0" y="6223"/>
                  </a:lnTo>
                  <a:lnTo>
                    <a:pt x="1181" y="16840"/>
                  </a:lnTo>
                  <a:lnTo>
                    <a:pt x="2819" y="38722"/>
                  </a:lnTo>
                  <a:lnTo>
                    <a:pt x="3314" y="50190"/>
                  </a:lnTo>
                  <a:lnTo>
                    <a:pt x="30111" y="69557"/>
                  </a:lnTo>
                  <a:lnTo>
                    <a:pt x="49822" y="91376"/>
                  </a:lnTo>
                  <a:lnTo>
                    <a:pt x="62001" y="115417"/>
                  </a:lnTo>
                  <a:lnTo>
                    <a:pt x="66154" y="141465"/>
                  </a:lnTo>
                  <a:lnTo>
                    <a:pt x="61810" y="169202"/>
                  </a:lnTo>
                  <a:lnTo>
                    <a:pt x="49364" y="193890"/>
                  </a:lnTo>
                  <a:lnTo>
                    <a:pt x="29730" y="215607"/>
                  </a:lnTo>
                  <a:lnTo>
                    <a:pt x="3771" y="234429"/>
                  </a:lnTo>
                  <a:lnTo>
                    <a:pt x="3771" y="279387"/>
                  </a:lnTo>
                  <a:lnTo>
                    <a:pt x="86817" y="279387"/>
                  </a:lnTo>
                  <a:lnTo>
                    <a:pt x="86817" y="106934"/>
                  </a:lnTo>
                  <a:lnTo>
                    <a:pt x="88696" y="98437"/>
                  </a:lnTo>
                  <a:lnTo>
                    <a:pt x="132930" y="56362"/>
                  </a:lnTo>
                  <a:lnTo>
                    <a:pt x="203822" y="41300"/>
                  </a:lnTo>
                  <a:lnTo>
                    <a:pt x="253377" y="47739"/>
                  </a:lnTo>
                  <a:lnTo>
                    <a:pt x="286042" y="65201"/>
                  </a:lnTo>
                  <a:lnTo>
                    <a:pt x="304012" y="90944"/>
                  </a:lnTo>
                  <a:lnTo>
                    <a:pt x="309511" y="122199"/>
                  </a:lnTo>
                  <a:lnTo>
                    <a:pt x="309511" y="279387"/>
                  </a:lnTo>
                  <a:lnTo>
                    <a:pt x="392557" y="279387"/>
                  </a:lnTo>
                  <a:lnTo>
                    <a:pt x="392557" y="116547"/>
                  </a:lnTo>
                  <a:close/>
                </a:path>
                <a:path extrusionOk="0" h="279400" w="894079">
                  <a:moveTo>
                    <a:pt x="795680" y="116547"/>
                  </a:moveTo>
                  <a:lnTo>
                    <a:pt x="784974" y="68364"/>
                  </a:lnTo>
                  <a:lnTo>
                    <a:pt x="757085" y="34950"/>
                  </a:lnTo>
                  <a:lnTo>
                    <a:pt x="718426" y="13982"/>
                  </a:lnTo>
                  <a:lnTo>
                    <a:pt x="675373" y="3098"/>
                  </a:lnTo>
                  <a:lnTo>
                    <a:pt x="634314" y="0"/>
                  </a:lnTo>
                  <a:lnTo>
                    <a:pt x="582066" y="4381"/>
                  </a:lnTo>
                  <a:lnTo>
                    <a:pt x="539013" y="15989"/>
                  </a:lnTo>
                  <a:lnTo>
                    <a:pt x="505866" y="32461"/>
                  </a:lnTo>
                  <a:lnTo>
                    <a:pt x="483336" y="51485"/>
                  </a:lnTo>
                  <a:lnTo>
                    <a:pt x="481444" y="51485"/>
                  </a:lnTo>
                  <a:lnTo>
                    <a:pt x="476719" y="6223"/>
                  </a:lnTo>
                  <a:lnTo>
                    <a:pt x="403123" y="6223"/>
                  </a:lnTo>
                  <a:lnTo>
                    <a:pt x="404914" y="23368"/>
                  </a:lnTo>
                  <a:lnTo>
                    <a:pt x="406069" y="41160"/>
                  </a:lnTo>
                  <a:lnTo>
                    <a:pt x="406704" y="60007"/>
                  </a:lnTo>
                  <a:lnTo>
                    <a:pt x="406895" y="80340"/>
                  </a:lnTo>
                  <a:lnTo>
                    <a:pt x="406895" y="279387"/>
                  </a:lnTo>
                  <a:lnTo>
                    <a:pt x="489940" y="279387"/>
                  </a:lnTo>
                  <a:lnTo>
                    <a:pt x="489940" y="106934"/>
                  </a:lnTo>
                  <a:lnTo>
                    <a:pt x="491820" y="98437"/>
                  </a:lnTo>
                  <a:lnTo>
                    <a:pt x="536067" y="56362"/>
                  </a:lnTo>
                  <a:lnTo>
                    <a:pt x="606945" y="41300"/>
                  </a:lnTo>
                  <a:lnTo>
                    <a:pt x="656501" y="47739"/>
                  </a:lnTo>
                  <a:lnTo>
                    <a:pt x="689165" y="65201"/>
                  </a:lnTo>
                  <a:lnTo>
                    <a:pt x="707136" y="90944"/>
                  </a:lnTo>
                  <a:lnTo>
                    <a:pt x="712635" y="122199"/>
                  </a:lnTo>
                  <a:lnTo>
                    <a:pt x="712635" y="279387"/>
                  </a:lnTo>
                  <a:lnTo>
                    <a:pt x="795680" y="279387"/>
                  </a:lnTo>
                  <a:lnTo>
                    <a:pt x="795680" y="116547"/>
                  </a:lnTo>
                  <a:close/>
                </a:path>
                <a:path extrusionOk="0" h="279400" w="894079">
                  <a:moveTo>
                    <a:pt x="893533" y="3771"/>
                  </a:moveTo>
                  <a:lnTo>
                    <a:pt x="809015" y="3771"/>
                  </a:lnTo>
                  <a:lnTo>
                    <a:pt x="809015" y="279374"/>
                  </a:lnTo>
                  <a:lnTo>
                    <a:pt x="893533" y="279374"/>
                  </a:lnTo>
                  <a:lnTo>
                    <a:pt x="893533" y="377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p8"/>
            <p:cNvPicPr preferRelativeResize="0"/>
            <p:nvPr/>
          </p:nvPicPr>
          <p:blipFill rotWithShape="1">
            <a:blip r:embed="rId4">
              <a:alphaModFix/>
            </a:blip>
            <a:srcRect b="0" l="0" r="0" t="0"/>
            <a:stretch/>
          </p:blipFill>
          <p:spPr>
            <a:xfrm>
              <a:off x="3996569" y="4478327"/>
              <a:ext cx="91439" cy="64935"/>
            </a:xfrm>
            <a:prstGeom prst="rect">
              <a:avLst/>
            </a:prstGeom>
            <a:noFill/>
            <a:ln>
              <a:noFill/>
            </a:ln>
          </p:spPr>
        </p:pic>
        <p:sp>
          <p:nvSpPr>
            <p:cNvPr id="312" name="Google Shape;312;p8"/>
            <p:cNvSpPr/>
            <p:nvPr/>
          </p:nvSpPr>
          <p:spPr>
            <a:xfrm>
              <a:off x="4114457" y="4478324"/>
              <a:ext cx="258445" cy="46990"/>
            </a:xfrm>
            <a:custGeom>
              <a:rect b="b" l="l" r="r" t="t"/>
              <a:pathLst>
                <a:path extrusionOk="0" h="46989" w="258445">
                  <a:moveTo>
                    <a:pt x="49047" y="190"/>
                  </a:moveTo>
                  <a:lnTo>
                    <a:pt x="46024" y="0"/>
                  </a:lnTo>
                  <a:lnTo>
                    <a:pt x="44208" y="0"/>
                  </a:lnTo>
                  <a:lnTo>
                    <a:pt x="35547" y="685"/>
                  </a:lnTo>
                  <a:lnTo>
                    <a:pt x="27774" y="2654"/>
                  </a:lnTo>
                  <a:lnTo>
                    <a:pt x="21399" y="5727"/>
                  </a:lnTo>
                  <a:lnTo>
                    <a:pt x="16954" y="9791"/>
                  </a:lnTo>
                  <a:lnTo>
                    <a:pt x="16344" y="9791"/>
                  </a:lnTo>
                  <a:lnTo>
                    <a:pt x="15532" y="927"/>
                  </a:lnTo>
                  <a:lnTo>
                    <a:pt x="0" y="927"/>
                  </a:lnTo>
                  <a:lnTo>
                    <a:pt x="596" y="5080"/>
                  </a:lnTo>
                  <a:lnTo>
                    <a:pt x="800" y="9601"/>
                  </a:lnTo>
                  <a:lnTo>
                    <a:pt x="800" y="14871"/>
                  </a:lnTo>
                  <a:lnTo>
                    <a:pt x="800" y="45631"/>
                  </a:lnTo>
                  <a:lnTo>
                    <a:pt x="18567" y="45631"/>
                  </a:lnTo>
                  <a:lnTo>
                    <a:pt x="18567" y="20497"/>
                  </a:lnTo>
                  <a:lnTo>
                    <a:pt x="18770" y="19113"/>
                  </a:lnTo>
                  <a:lnTo>
                    <a:pt x="42989" y="7658"/>
                  </a:lnTo>
                  <a:lnTo>
                    <a:pt x="47231" y="7658"/>
                  </a:lnTo>
                  <a:lnTo>
                    <a:pt x="49047" y="7848"/>
                  </a:lnTo>
                  <a:lnTo>
                    <a:pt x="49047" y="190"/>
                  </a:lnTo>
                  <a:close/>
                </a:path>
                <a:path extrusionOk="0" h="46989" w="258445">
                  <a:moveTo>
                    <a:pt x="153212" y="22910"/>
                  </a:moveTo>
                  <a:lnTo>
                    <a:pt x="149809" y="13601"/>
                  </a:lnTo>
                  <a:lnTo>
                    <a:pt x="140220" y="6362"/>
                  </a:lnTo>
                  <a:lnTo>
                    <a:pt x="139369" y="6096"/>
                  </a:lnTo>
                  <a:lnTo>
                    <a:pt x="134988" y="4724"/>
                  </a:lnTo>
                  <a:lnTo>
                    <a:pt x="134988" y="23368"/>
                  </a:lnTo>
                  <a:lnTo>
                    <a:pt x="132791" y="30149"/>
                  </a:lnTo>
                  <a:lnTo>
                    <a:pt x="126568" y="35648"/>
                  </a:lnTo>
                  <a:lnTo>
                    <a:pt x="117157" y="39255"/>
                  </a:lnTo>
                  <a:lnTo>
                    <a:pt x="105371" y="40551"/>
                  </a:lnTo>
                  <a:lnTo>
                    <a:pt x="93446" y="39243"/>
                  </a:lnTo>
                  <a:lnTo>
                    <a:pt x="84124" y="35636"/>
                  </a:lnTo>
                  <a:lnTo>
                    <a:pt x="78066" y="30187"/>
                  </a:lnTo>
                  <a:lnTo>
                    <a:pt x="75984" y="23647"/>
                  </a:lnTo>
                  <a:lnTo>
                    <a:pt x="76022" y="22910"/>
                  </a:lnTo>
                  <a:lnTo>
                    <a:pt x="77635" y="17119"/>
                  </a:lnTo>
                  <a:lnTo>
                    <a:pt x="83032" y="11582"/>
                  </a:lnTo>
                  <a:lnTo>
                    <a:pt x="92329" y="7620"/>
                  </a:lnTo>
                  <a:lnTo>
                    <a:pt x="105765" y="6096"/>
                  </a:lnTo>
                  <a:lnTo>
                    <a:pt x="119202" y="7696"/>
                  </a:lnTo>
                  <a:lnTo>
                    <a:pt x="128282" y="11798"/>
                  </a:lnTo>
                  <a:lnTo>
                    <a:pt x="133426" y="17322"/>
                  </a:lnTo>
                  <a:lnTo>
                    <a:pt x="134962" y="22910"/>
                  </a:lnTo>
                  <a:lnTo>
                    <a:pt x="134988" y="23368"/>
                  </a:lnTo>
                  <a:lnTo>
                    <a:pt x="134988" y="4724"/>
                  </a:lnTo>
                  <a:lnTo>
                    <a:pt x="125361" y="1676"/>
                  </a:lnTo>
                  <a:lnTo>
                    <a:pt x="106172" y="0"/>
                  </a:lnTo>
                  <a:lnTo>
                    <a:pt x="87274" y="1600"/>
                  </a:lnTo>
                  <a:lnTo>
                    <a:pt x="71882" y="6248"/>
                  </a:lnTo>
                  <a:lnTo>
                    <a:pt x="61518" y="13677"/>
                  </a:lnTo>
                  <a:lnTo>
                    <a:pt x="57721" y="23647"/>
                  </a:lnTo>
                  <a:lnTo>
                    <a:pt x="61353" y="33210"/>
                  </a:lnTo>
                  <a:lnTo>
                    <a:pt x="71297" y="40449"/>
                  </a:lnTo>
                  <a:lnTo>
                    <a:pt x="86169" y="45046"/>
                  </a:lnTo>
                  <a:lnTo>
                    <a:pt x="104559" y="46647"/>
                  </a:lnTo>
                  <a:lnTo>
                    <a:pt x="122047" y="45262"/>
                  </a:lnTo>
                  <a:lnTo>
                    <a:pt x="137668" y="40982"/>
                  </a:lnTo>
                  <a:lnTo>
                    <a:pt x="138315" y="40551"/>
                  </a:lnTo>
                  <a:lnTo>
                    <a:pt x="148907" y="33591"/>
                  </a:lnTo>
                  <a:lnTo>
                    <a:pt x="153212" y="22910"/>
                  </a:lnTo>
                  <a:close/>
                </a:path>
                <a:path extrusionOk="0" h="46989" w="258445">
                  <a:moveTo>
                    <a:pt x="258178" y="45631"/>
                  </a:moveTo>
                  <a:lnTo>
                    <a:pt x="257581" y="42125"/>
                  </a:lnTo>
                  <a:lnTo>
                    <a:pt x="257378" y="38061"/>
                  </a:lnTo>
                  <a:lnTo>
                    <a:pt x="257378" y="33350"/>
                  </a:lnTo>
                  <a:lnTo>
                    <a:pt x="257378" y="927"/>
                  </a:lnTo>
                  <a:lnTo>
                    <a:pt x="239610" y="927"/>
                  </a:lnTo>
                  <a:lnTo>
                    <a:pt x="239610" y="29845"/>
                  </a:lnTo>
                  <a:lnTo>
                    <a:pt x="239001" y="31318"/>
                  </a:lnTo>
                  <a:lnTo>
                    <a:pt x="234772" y="36118"/>
                  </a:lnTo>
                  <a:lnTo>
                    <a:pt x="226491" y="39903"/>
                  </a:lnTo>
                  <a:lnTo>
                    <a:pt x="214579" y="39903"/>
                  </a:lnTo>
                  <a:lnTo>
                    <a:pt x="204444" y="38862"/>
                  </a:lnTo>
                  <a:lnTo>
                    <a:pt x="197688" y="35928"/>
                  </a:lnTo>
                  <a:lnTo>
                    <a:pt x="193941" y="31407"/>
                  </a:lnTo>
                  <a:lnTo>
                    <a:pt x="192773" y="25590"/>
                  </a:lnTo>
                  <a:lnTo>
                    <a:pt x="192773" y="927"/>
                  </a:lnTo>
                  <a:lnTo>
                    <a:pt x="175018" y="927"/>
                  </a:lnTo>
                  <a:lnTo>
                    <a:pt x="175018" y="27063"/>
                  </a:lnTo>
                  <a:lnTo>
                    <a:pt x="178130" y="36715"/>
                  </a:lnTo>
                  <a:lnTo>
                    <a:pt x="186118" y="42710"/>
                  </a:lnTo>
                  <a:lnTo>
                    <a:pt x="196989" y="45783"/>
                  </a:lnTo>
                  <a:lnTo>
                    <a:pt x="208724" y="46647"/>
                  </a:lnTo>
                  <a:lnTo>
                    <a:pt x="220472" y="45859"/>
                  </a:lnTo>
                  <a:lnTo>
                    <a:pt x="229717" y="43840"/>
                  </a:lnTo>
                  <a:lnTo>
                    <a:pt x="236550" y="41148"/>
                  </a:lnTo>
                  <a:lnTo>
                    <a:pt x="241020" y="38341"/>
                  </a:lnTo>
                  <a:lnTo>
                    <a:pt x="241427" y="38341"/>
                  </a:lnTo>
                  <a:lnTo>
                    <a:pt x="242443" y="45631"/>
                  </a:lnTo>
                  <a:lnTo>
                    <a:pt x="258178" y="4563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3" name="Google Shape;313;p8"/>
            <p:cNvPicPr preferRelativeResize="0"/>
            <p:nvPr/>
          </p:nvPicPr>
          <p:blipFill rotWithShape="1">
            <a:blip r:embed="rId5">
              <a:alphaModFix/>
            </a:blip>
            <a:srcRect b="0" l="0" r="0" t="0"/>
            <a:stretch/>
          </p:blipFill>
          <p:spPr>
            <a:xfrm>
              <a:off x="4400508" y="4478321"/>
              <a:ext cx="93459" cy="63919"/>
            </a:xfrm>
            <a:prstGeom prst="rect">
              <a:avLst/>
            </a:prstGeom>
            <a:noFill/>
            <a:ln>
              <a:noFill/>
            </a:ln>
          </p:spPr>
        </p:pic>
        <p:sp>
          <p:nvSpPr>
            <p:cNvPr id="314" name="Google Shape;314;p8"/>
            <p:cNvSpPr/>
            <p:nvPr/>
          </p:nvSpPr>
          <p:spPr>
            <a:xfrm>
              <a:off x="3021335" y="4171811"/>
              <a:ext cx="628650" cy="285115"/>
            </a:xfrm>
            <a:custGeom>
              <a:rect b="b" l="l" r="r" t="t"/>
              <a:pathLst>
                <a:path extrusionOk="0" h="285114" w="628650">
                  <a:moveTo>
                    <a:pt x="318706" y="0"/>
                  </a:moveTo>
                  <a:lnTo>
                    <a:pt x="253923" y="2476"/>
                  </a:lnTo>
                  <a:lnTo>
                    <a:pt x="193840" y="9781"/>
                  </a:lnTo>
                  <a:lnTo>
                    <a:pt x="139669" y="21730"/>
                  </a:lnTo>
                  <a:lnTo>
                    <a:pt x="92625" y="38139"/>
                  </a:lnTo>
                  <a:lnTo>
                    <a:pt x="53923" y="58823"/>
                  </a:lnTo>
                  <a:lnTo>
                    <a:pt x="24775" y="83597"/>
                  </a:lnTo>
                  <a:lnTo>
                    <a:pt x="0" y="144678"/>
                  </a:lnTo>
                  <a:lnTo>
                    <a:pt x="6102" y="175426"/>
                  </a:lnTo>
                  <a:lnTo>
                    <a:pt x="51611" y="226870"/>
                  </a:lnTo>
                  <a:lnTo>
                    <a:pt x="88807" y="247051"/>
                  </a:lnTo>
                  <a:lnTo>
                    <a:pt x="134158" y="263196"/>
                  </a:lnTo>
                  <a:lnTo>
                    <a:pt x="186559" y="275046"/>
                  </a:lnTo>
                  <a:lnTo>
                    <a:pt x="244904" y="282345"/>
                  </a:lnTo>
                  <a:lnTo>
                    <a:pt x="308089" y="284835"/>
                  </a:lnTo>
                  <a:lnTo>
                    <a:pt x="366449" y="282752"/>
                  </a:lnTo>
                  <a:lnTo>
                    <a:pt x="423643" y="276401"/>
                  </a:lnTo>
                  <a:lnTo>
                    <a:pt x="477630" y="265630"/>
                  </a:lnTo>
                  <a:lnTo>
                    <a:pt x="526373" y="250288"/>
                  </a:lnTo>
                  <a:lnTo>
                    <a:pt x="531746" y="247688"/>
                  </a:lnTo>
                  <a:lnTo>
                    <a:pt x="313397" y="247688"/>
                  </a:lnTo>
                  <a:lnTo>
                    <a:pt x="249238" y="242527"/>
                  </a:lnTo>
                  <a:lnTo>
                    <a:pt x="195344" y="228017"/>
                  </a:lnTo>
                  <a:lnTo>
                    <a:pt x="154005" y="205615"/>
                  </a:lnTo>
                  <a:lnTo>
                    <a:pt x="127523" y="176789"/>
                  </a:lnTo>
                  <a:lnTo>
                    <a:pt x="118186" y="142989"/>
                  </a:lnTo>
                  <a:lnTo>
                    <a:pt x="125505" y="112095"/>
                  </a:lnTo>
                  <a:lnTo>
                    <a:pt x="148058" y="83363"/>
                  </a:lnTo>
                  <a:lnTo>
                    <a:pt x="186738" y="59496"/>
                  </a:lnTo>
                  <a:lnTo>
                    <a:pt x="242438" y="43194"/>
                  </a:lnTo>
                  <a:lnTo>
                    <a:pt x="316052" y="37160"/>
                  </a:lnTo>
                  <a:lnTo>
                    <a:pt x="538049" y="37160"/>
                  </a:lnTo>
                  <a:lnTo>
                    <a:pt x="497730" y="22383"/>
                  </a:lnTo>
                  <a:lnTo>
                    <a:pt x="444929" y="10185"/>
                  </a:lnTo>
                  <a:lnTo>
                    <a:pt x="385000" y="2605"/>
                  </a:lnTo>
                  <a:lnTo>
                    <a:pt x="318706" y="0"/>
                  </a:lnTo>
                  <a:close/>
                </a:path>
                <a:path extrusionOk="0" h="285114" w="628650">
                  <a:moveTo>
                    <a:pt x="538049" y="37160"/>
                  </a:moveTo>
                  <a:lnTo>
                    <a:pt x="316052" y="37160"/>
                  </a:lnTo>
                  <a:lnTo>
                    <a:pt x="389113" y="43617"/>
                  </a:lnTo>
                  <a:lnTo>
                    <a:pt x="443497" y="60718"/>
                  </a:lnTo>
                  <a:lnTo>
                    <a:pt x="480605" y="85061"/>
                  </a:lnTo>
                  <a:lnTo>
                    <a:pt x="501842" y="113243"/>
                  </a:lnTo>
                  <a:lnTo>
                    <a:pt x="508609" y="141858"/>
                  </a:lnTo>
                  <a:lnTo>
                    <a:pt x="499017" y="176425"/>
                  </a:lnTo>
                  <a:lnTo>
                    <a:pt x="472018" y="205618"/>
                  </a:lnTo>
                  <a:lnTo>
                    <a:pt x="430304" y="228106"/>
                  </a:lnTo>
                  <a:lnTo>
                    <a:pt x="376537" y="242571"/>
                  </a:lnTo>
                  <a:lnTo>
                    <a:pt x="313397" y="247688"/>
                  </a:lnTo>
                  <a:lnTo>
                    <a:pt x="531746" y="247688"/>
                  </a:lnTo>
                  <a:lnTo>
                    <a:pt x="567833" y="230223"/>
                  </a:lnTo>
                  <a:lnTo>
                    <a:pt x="599972" y="205282"/>
                  </a:lnTo>
                  <a:lnTo>
                    <a:pt x="620750" y="175315"/>
                  </a:lnTo>
                  <a:lnTo>
                    <a:pt x="628129" y="140169"/>
                  </a:lnTo>
                  <a:lnTo>
                    <a:pt x="622405" y="110227"/>
                  </a:lnTo>
                  <a:lnTo>
                    <a:pt x="605740" y="83121"/>
                  </a:lnTo>
                  <a:lnTo>
                    <a:pt x="578898" y="59207"/>
                  </a:lnTo>
                  <a:lnTo>
                    <a:pt x="542640" y="38842"/>
                  </a:lnTo>
                  <a:lnTo>
                    <a:pt x="538049" y="3716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15" name="Google Shape;315;p8"/>
          <p:cNvPicPr preferRelativeResize="0"/>
          <p:nvPr/>
        </p:nvPicPr>
        <p:blipFill rotWithShape="1">
          <a:blip r:embed="rId6">
            <a:alphaModFix/>
          </a:blip>
          <a:srcRect b="0" l="0" r="0" t="0"/>
          <a:stretch/>
        </p:blipFill>
        <p:spPr>
          <a:xfrm>
            <a:off x="4556859" y="7250970"/>
            <a:ext cx="79908" cy="79908"/>
          </a:xfrm>
          <a:prstGeom prst="rect">
            <a:avLst/>
          </a:prstGeom>
          <a:noFill/>
          <a:ln>
            <a:noFill/>
          </a:ln>
        </p:spPr>
      </p:pic>
      <p:sp>
        <p:nvSpPr>
          <p:cNvPr id="316" name="Google Shape;316;p8"/>
          <p:cNvSpPr txBox="1"/>
          <p:nvPr/>
        </p:nvSpPr>
        <p:spPr>
          <a:xfrm>
            <a:off x="2858562" y="8839100"/>
            <a:ext cx="2055300" cy="305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uFill>
                  <a:noFill/>
                </a:uFill>
                <a:latin typeface="Arial"/>
                <a:ea typeface="Arial"/>
                <a:cs typeface="Arial"/>
                <a:sym typeface="Arial"/>
                <a:hlinkClick r:id="rId7">
                  <a:extLst>
                    <a:ext uri="{A12FA001-AC4F-418D-AE19-62706E023703}">
                      <ahyp:hlinkClr val="tx"/>
                    </a:ext>
                  </a:extLst>
                </a:hlinkClick>
              </a:rPr>
              <a:t>ONNI.COM</a:t>
            </a:r>
            <a:endParaRPr b="0" i="0" sz="1900" u="none" cap="none" strike="noStrike">
              <a:solidFill>
                <a:srgbClr val="000000"/>
              </a:solidFill>
              <a:latin typeface="Arial"/>
              <a:ea typeface="Arial"/>
              <a:cs typeface="Arial"/>
              <a:sym typeface="Arial"/>
            </a:endParaRPr>
          </a:p>
        </p:txBody>
      </p:sp>
      <p:sp>
        <p:nvSpPr>
          <p:cNvPr id="317" name="Google Shape;317;p8"/>
          <p:cNvSpPr txBox="1"/>
          <p:nvPr/>
        </p:nvSpPr>
        <p:spPr>
          <a:xfrm>
            <a:off x="2948919" y="7949459"/>
            <a:ext cx="1910100" cy="320700"/>
          </a:xfrm>
          <a:prstGeom prst="rect">
            <a:avLst/>
          </a:prstGeom>
          <a:noFill/>
          <a:ln>
            <a:noFill/>
          </a:ln>
        </p:spPr>
        <p:txBody>
          <a:bodyPr anchorCtr="0" anchor="t" bIns="0" lIns="0" spcFirstLastPara="1" rIns="0" wrap="square" tIns="12700">
            <a:spAutoFit/>
          </a:bodyPr>
          <a:lstStyle/>
          <a:p>
            <a:pPr indent="-114935" lvl="0" marL="127000" marR="508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200 - 1010 SEYMOUR STREET VANCOUVER, BC V6B 3M6</a:t>
            </a:r>
            <a:endParaRPr b="0" i="0" sz="1000" u="none" cap="none" strike="noStrike">
              <a:solidFill>
                <a:srgbClr val="000000"/>
              </a:solidFill>
              <a:latin typeface="Arial"/>
              <a:ea typeface="Arial"/>
              <a:cs typeface="Arial"/>
              <a:sym typeface="Arial"/>
            </a:endParaRPr>
          </a:p>
        </p:txBody>
      </p:sp>
      <p:sp>
        <p:nvSpPr>
          <p:cNvPr id="318" name="Google Shape;318;p8"/>
          <p:cNvSpPr/>
          <p:nvPr/>
        </p:nvSpPr>
        <p:spPr>
          <a:xfrm>
            <a:off x="3672840" y="8584217"/>
            <a:ext cx="426720" cy="0"/>
          </a:xfrm>
          <a:custGeom>
            <a:rect b="b" l="l" r="r" t="t"/>
            <a:pathLst>
              <a:path extrusionOk="0" h="120000" w="426720">
                <a:moveTo>
                  <a:pt x="0" y="0"/>
                </a:moveTo>
                <a:lnTo>
                  <a:pt x="426720" y="0"/>
                </a:lnTo>
              </a:path>
            </a:pathLst>
          </a:custGeom>
          <a:noFill/>
          <a:ln cap="flat" cmpd="sng" w="127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
          <p:cNvSpPr txBox="1"/>
          <p:nvPr/>
        </p:nvSpPr>
        <p:spPr>
          <a:xfrm>
            <a:off x="785426" y="9415376"/>
            <a:ext cx="6249670" cy="208279"/>
          </a:xfrm>
          <a:prstGeom prst="rect">
            <a:avLst/>
          </a:prstGeom>
          <a:noFill/>
          <a:ln>
            <a:noFill/>
          </a:ln>
        </p:spPr>
        <p:txBody>
          <a:bodyPr anchorCtr="0" anchor="t" bIns="0" lIns="0" spcFirstLastPara="1" rIns="0" wrap="square" tIns="12700">
            <a:spAutoFit/>
          </a:bodyPr>
          <a:lstStyle/>
          <a:p>
            <a:pPr indent="-295275" lvl="0" marL="307340" marR="5080" rtl="0" algn="l">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Arial"/>
                <a:ea typeface="Arial"/>
                <a:cs typeface="Arial"/>
                <a:sym typeface="Arial"/>
              </a:rPr>
              <a:t>Availabilities may vary. Please speak with an Onni Representative for details. Developer reserves the right to make modifications to floorplans, project design, materials, features and specifications without notification. All maps, renderings and illustrations reflect the artist’s interpretation only and may differ from the final product. E. &amp; O. E.</a:t>
            </a:r>
            <a:endParaRPr b="0" i="0" sz="600" u="none" cap="none" strike="noStrike">
              <a:solidFill>
                <a:srgbClr val="000000"/>
              </a:solidFill>
              <a:latin typeface="Arial"/>
              <a:ea typeface="Arial"/>
              <a:cs typeface="Arial"/>
              <a:sym typeface="Arial"/>
            </a:endParaRPr>
          </a:p>
        </p:txBody>
      </p:sp>
      <p:sp>
        <p:nvSpPr>
          <p:cNvPr id="320" name="Google Shape;320;p8"/>
          <p:cNvSpPr txBox="1"/>
          <p:nvPr/>
        </p:nvSpPr>
        <p:spPr>
          <a:xfrm>
            <a:off x="0" y="4425300"/>
            <a:ext cx="7772400" cy="1789800"/>
          </a:xfrm>
          <a:prstGeom prst="rect">
            <a:avLst/>
          </a:prstGeom>
          <a:noFill/>
          <a:ln>
            <a:noFill/>
          </a:ln>
        </p:spPr>
        <p:txBody>
          <a:bodyPr anchorCtr="0" anchor="t" bIns="0" lIns="0" spcFirstLastPara="1" rIns="0" wrap="square" tIns="0">
            <a:spAutoFit/>
          </a:bodyPr>
          <a:lstStyle/>
          <a:p>
            <a:pPr indent="0" lvl="0" marL="12700" marR="5080" rtl="0" algn="ctr">
              <a:lnSpc>
                <a:spcPct val="141700"/>
              </a:lnSpc>
              <a:spcBef>
                <a:spcPts val="5"/>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PETER MCFETRIDGE</a:t>
            </a:r>
            <a:endParaRPr b="1" i="0" sz="1400" u="none" cap="none" strike="noStrike">
              <a:solidFill>
                <a:srgbClr val="FFFFFF"/>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rPr b="0" i="0" lang="en-US" sz="1000" u="none" cap="none" strike="noStrike">
                <a:solidFill>
                  <a:srgbClr val="FFFFFF"/>
                </a:solidFill>
                <a:latin typeface="Arial"/>
                <a:ea typeface="Arial"/>
                <a:cs typeface="Arial"/>
                <a:sym typeface="Arial"/>
              </a:rPr>
              <a:t>pmcfetridge@onni.com | 604.868.3274</a:t>
            </a:r>
            <a:endParaRPr b="0" i="0" sz="1000" u="none" cap="none" strike="noStrike">
              <a:solidFill>
                <a:srgbClr val="FFFFFF"/>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t/>
            </a:r>
            <a:endParaRPr b="1" i="0" sz="1400" u="none" cap="none" strike="noStrike">
              <a:solidFill>
                <a:schemeClr val="lt1"/>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rPr b="1" i="0" lang="en-US" sz="1400" u="none" cap="none" strike="noStrike">
                <a:solidFill>
                  <a:schemeClr val="lt1"/>
                </a:solidFill>
                <a:latin typeface="Arial"/>
                <a:ea typeface="Arial"/>
                <a:cs typeface="Arial"/>
                <a:sym typeface="Arial"/>
              </a:rPr>
              <a:t>SABRINA DEBONIS</a:t>
            </a:r>
            <a:endParaRPr b="1" i="0" sz="1400" u="none" cap="none" strike="noStrike">
              <a:solidFill>
                <a:schemeClr val="lt1"/>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rPr b="0" i="0" lang="en-US" sz="1000" u="none" cap="none" strike="noStrike">
                <a:solidFill>
                  <a:schemeClr val="lt1"/>
                </a:solidFill>
                <a:latin typeface="Arial"/>
                <a:ea typeface="Arial"/>
                <a:cs typeface="Arial"/>
                <a:sym typeface="Arial"/>
              </a:rPr>
              <a:t>sdebonis@onni.com | 604.839.7798</a:t>
            </a:r>
            <a:endParaRPr b="0" i="0" sz="1000" u="none" cap="none" strike="noStrike">
              <a:solidFill>
                <a:schemeClr val="lt1"/>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t/>
            </a:r>
            <a:endParaRPr b="0" i="0" sz="1000" u="none" cap="none" strike="noStrike">
              <a:solidFill>
                <a:srgbClr val="FFFFFF"/>
              </a:solidFill>
              <a:latin typeface="Arial"/>
              <a:ea typeface="Arial"/>
              <a:cs typeface="Arial"/>
              <a:sym typeface="Arial"/>
            </a:endParaRPr>
          </a:p>
          <a:p>
            <a:pPr indent="0" lvl="0" marL="12700" marR="5080" rtl="0" algn="ctr">
              <a:lnSpc>
                <a:spcPct val="141700"/>
              </a:lnSpc>
              <a:spcBef>
                <a:spcPts val="5"/>
              </a:spcBef>
              <a:spcAft>
                <a:spcPts val="0"/>
              </a:spcAft>
              <a:buClr>
                <a:schemeClr val="dk1"/>
              </a:buClr>
              <a:buSzPts val="1100"/>
              <a:buFont typeface="Arial"/>
              <a:buNone/>
            </a:pPr>
            <a:r>
              <a:t/>
            </a:r>
            <a:endParaRPr b="1" i="0" sz="1400" u="none" cap="none" strike="noStrike">
              <a:solidFill>
                <a:srgbClr val="FFFFFF"/>
              </a:solidFill>
              <a:latin typeface="Arial"/>
              <a:ea typeface="Arial"/>
              <a:cs typeface="Arial"/>
              <a:sym typeface="Arial"/>
            </a:endParaRPr>
          </a:p>
        </p:txBody>
      </p:sp>
      <p:sp>
        <p:nvSpPr>
          <p:cNvPr id="321" name="Google Shape;321;p8"/>
          <p:cNvSpPr txBox="1"/>
          <p:nvPr/>
        </p:nvSpPr>
        <p:spPr>
          <a:xfrm>
            <a:off x="743551" y="3484775"/>
            <a:ext cx="6285300" cy="400200"/>
          </a:xfrm>
          <a:prstGeom prst="rect">
            <a:avLst/>
          </a:prstGeom>
          <a:noFill/>
          <a:ln>
            <a:noFill/>
          </a:ln>
        </p:spPr>
        <p:txBody>
          <a:bodyPr anchorCtr="0" anchor="t" bIns="0" lIns="0" spcFirstLastPara="1" rIns="0" wrap="square" tIns="0">
            <a:spAutoFit/>
          </a:bodyPr>
          <a:lstStyle/>
          <a:p>
            <a:pPr indent="0" lvl="0" marL="12700" marR="0" rtl="0" algn="ctr">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CONTACT</a:t>
            </a:r>
            <a:endParaRPr b="0" i="0" sz="26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2024-05-06T20:56:34Z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2024-04-30T00:00:00Z</vt:filetime>
  </property>
  <property fmtid="{D5CDD505-2E9C-101B-9397-08002B2CF9AE}" pid="3" name="Creator">
    <vt:lpwstr>Adobe InDesign 19.3 (Macintosh)</vt:lpwstr>
  </property>
  <property fmtid="{D5CDD505-2E9C-101B-9397-08002B2CF9AE}" pid="4" name="LastSaved">
    <vt:filetime>2024-05-06T00:00:00Z</vt:filetime>
  </property>
  <property fmtid="{D5CDD505-2E9C-101B-9397-08002B2CF9AE}" pid="5" name="Producer">
    <vt:lpwstr>Adobe PDF Library 17.0</vt:lpwstr>
  </property>
</Properties>
</file>